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 id="2147483748" r:id="rId5"/>
    <p:sldMasterId id="2147483759" r:id="rId6"/>
  </p:sldMasterIdLst>
  <p:notesMasterIdLst>
    <p:notesMasterId r:id="rId42"/>
  </p:notesMasterIdLst>
  <p:handoutMasterIdLst>
    <p:handoutMasterId r:id="rId43"/>
  </p:handoutMasterIdLst>
  <p:sldIdLst>
    <p:sldId id="659" r:id="rId7"/>
    <p:sldId id="432" r:id="rId8"/>
    <p:sldId id="372" r:id="rId9"/>
    <p:sldId id="259" r:id="rId10"/>
    <p:sldId id="297" r:id="rId11"/>
    <p:sldId id="427" r:id="rId12"/>
    <p:sldId id="428" r:id="rId13"/>
    <p:sldId id="276" r:id="rId14"/>
    <p:sldId id="277" r:id="rId15"/>
    <p:sldId id="278" r:id="rId16"/>
    <p:sldId id="429" r:id="rId17"/>
    <p:sldId id="295" r:id="rId18"/>
    <p:sldId id="281" r:id="rId19"/>
    <p:sldId id="296" r:id="rId20"/>
    <p:sldId id="282" r:id="rId21"/>
    <p:sldId id="283" r:id="rId22"/>
    <p:sldId id="284" r:id="rId23"/>
    <p:sldId id="285" r:id="rId24"/>
    <p:sldId id="286" r:id="rId25"/>
    <p:sldId id="287" r:id="rId26"/>
    <p:sldId id="288" r:id="rId27"/>
    <p:sldId id="306" r:id="rId28"/>
    <p:sldId id="289" r:id="rId29"/>
    <p:sldId id="290" r:id="rId30"/>
    <p:sldId id="291" r:id="rId31"/>
    <p:sldId id="430" r:id="rId32"/>
    <p:sldId id="300" r:id="rId33"/>
    <p:sldId id="298" r:id="rId34"/>
    <p:sldId id="301" r:id="rId35"/>
    <p:sldId id="294" r:id="rId36"/>
    <p:sldId id="434" r:id="rId37"/>
    <p:sldId id="303" r:id="rId38"/>
    <p:sldId id="304" r:id="rId39"/>
    <p:sldId id="275" r:id="rId40"/>
    <p:sldId id="435"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7219" userDrawn="1">
          <p15:clr>
            <a:srgbClr val="A4A3A4"/>
          </p15:clr>
        </p15:guide>
        <p15:guide id="4" orient="horz" pos="3912" userDrawn="1">
          <p15:clr>
            <a:srgbClr val="A4A3A4"/>
          </p15:clr>
        </p15:guide>
        <p15:guide id="5" pos="461" userDrawn="1">
          <p15:clr>
            <a:srgbClr val="A4A3A4"/>
          </p15:clr>
        </p15:guide>
        <p15:guide id="6" orient="horz" pos="4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0F744F-356F-D23F-8F90-2499D64157E5}" name="Shana Kagan" initials="SK" userId="S::skagan3@jh.edu::9d987fdb-90d6-4214-a983-aa89ada61861" providerId="AD"/>
  <p188:author id="{B9DAB885-D0B0-9CDE-0893-F272138393A2}" name="Sarah" initials="S" userId="S::Sarah.Nehrling@fao.org::7b307a49-5e8a-482b-b648-e0d2ff38febd" providerId="AD"/>
  <p188:author id="{8C759EB7-8D25-33C9-91A2-10FDFF1C8E06}" name="Meagan Byrne" initials="MB" userId="S::mbyrne18@jh.edu::2789d9f2-7c32-433a-b1fe-aeb57e3249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959"/>
    <a:srgbClr val="55015B"/>
    <a:srgbClr val="EDC950"/>
    <a:srgbClr val="F8EEF8"/>
    <a:srgbClr val="F0E0F1"/>
    <a:srgbClr val="FFD5D5"/>
    <a:srgbClr val="F3FAEC"/>
    <a:srgbClr val="FF0000"/>
    <a:srgbClr val="00667D"/>
    <a:srgbClr val="0F1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1768" autoAdjust="0"/>
  </p:normalViewPr>
  <p:slideViewPr>
    <p:cSldViewPr snapToGrid="0">
      <p:cViewPr varScale="1">
        <p:scale>
          <a:sx n="56" d="100"/>
          <a:sy n="56" d="100"/>
        </p:scale>
        <p:origin x="338" y="17"/>
      </p:cViewPr>
      <p:guideLst>
        <p:guide pos="3840"/>
        <p:guide pos="7219"/>
        <p:guide orient="horz" pos="3912"/>
        <p:guide pos="461"/>
        <p:guide orient="horz" pos="408"/>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2024-06-24</a:t>
            </a:fld>
            <a:endParaRPr lang="fr-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2024-06-24</a:t>
            </a:fld>
            <a:endParaRPr lang="fr-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7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do you want to list the tips or discuss them together? I would suggest discussing them together.</a:t>
            </a:r>
          </a:p>
          <a:p>
            <a:pPr marL="228600"/>
            <a:r>
              <a:rPr lang="en-US" baseline="0" dirty="0"/>
              <a:t>E.g., Facilitator could play the role of the respondent who is having difficulties with understanding the question, and then REs take turns trying to clarify the question using different techniques; group review of the most effective techniques, and potential listing on a Padex/flip chart</a:t>
            </a:r>
            <a:endParaRPr lang="en-US" dirty="0"/>
          </a:p>
        </p:txBody>
      </p:sp>
      <p:sp>
        <p:nvSpPr>
          <p:cNvPr id="4" name="Slide Number Placeholder 3"/>
          <p:cNvSpPr>
            <a:spLocks noGrp="1"/>
          </p:cNvSpPr>
          <p:nvPr>
            <p:ph type="sldNum" sz="quarter" idx="10"/>
          </p:nvPr>
        </p:nvSpPr>
        <p:spPr/>
        <p:txBody>
          <a:bodyPr/>
          <a:lstStyle/>
          <a:p>
            <a:fld id="{21882335-BA18-7240-B046-F42AD9F79B3C}" type="slidenum">
              <a:rPr lang="en-US" smtClean="0"/>
              <a:t>16</a:t>
            </a:fld>
            <a:endParaRPr lang="en-US" dirty="0"/>
          </a:p>
        </p:txBody>
      </p:sp>
    </p:spTree>
    <p:extLst>
      <p:ext uri="{BB962C8B-B14F-4D97-AF65-F5344CB8AC3E}">
        <p14:creationId xmlns:p14="http://schemas.microsoft.com/office/powerpoint/2010/main" val="3618449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a:p>
            <a:pPr marL="228600" indent="-228600">
              <a:buAutoNum type="arabicPeriod"/>
            </a:pPr>
            <a:r>
              <a:rPr lang="en-US" baseline="0" dirty="0"/>
              <a:t>VOICE (=TONE): </a:t>
            </a:r>
            <a:r>
              <a:rPr lang="en-US" dirty="0"/>
              <a:t>Ask a participant to read the sentence</a:t>
            </a:r>
            <a:r>
              <a:rPr lang="en-US" baseline="0" dirty="0"/>
              <a:t> aloud. Ask another. If no change in tone, model another reading with a significant tone change.  Talk about the different meanings with different tones.</a:t>
            </a:r>
          </a:p>
          <a:p>
            <a:pPr marL="228600" indent="-228600">
              <a:buAutoNum type="arabicPeriod"/>
            </a:pPr>
            <a:r>
              <a:rPr lang="en-US" baseline="0" dirty="0"/>
              <a:t>BODY [LANGUAGE]: Ask a participant to read the sentence standing up with a wide and open body. Ask another to read the sentence with a low and closed body. Talk about the different meanings with different body positions.</a:t>
            </a:r>
          </a:p>
          <a:p>
            <a:pPr marL="228600" indent="-228600">
              <a:buAutoNum type="arabicPeriod"/>
            </a:pPr>
            <a:r>
              <a:rPr lang="en-US" baseline="0" dirty="0"/>
              <a:t>WORDS: Ask a participant to make a very small change in the wording (e.g. “that he WILL love me”, “He never told HER”, “He never SHOWED me”, etc.). Talk about different meanings with very subtle wording changes.</a:t>
            </a:r>
            <a:endParaRPr lang="en-US" dirty="0"/>
          </a:p>
        </p:txBody>
      </p:sp>
      <p:sp>
        <p:nvSpPr>
          <p:cNvPr id="4" name="Slide Number Placeholder 3"/>
          <p:cNvSpPr>
            <a:spLocks noGrp="1"/>
          </p:cNvSpPr>
          <p:nvPr>
            <p:ph type="sldNum" sz="quarter" idx="10"/>
          </p:nvPr>
        </p:nvSpPr>
        <p:spPr/>
        <p:txBody>
          <a:bodyPr/>
          <a:lstStyle/>
          <a:p>
            <a:fld id="{21882335-BA18-7240-B046-F42AD9F79B3C}" type="slidenum">
              <a:rPr lang="en-US" smtClean="0"/>
              <a:t>18</a:t>
            </a:fld>
            <a:endParaRPr lang="en-US" dirty="0"/>
          </a:p>
        </p:txBody>
      </p:sp>
    </p:spTree>
    <p:extLst>
      <p:ext uri="{BB962C8B-B14F-4D97-AF65-F5344CB8AC3E}">
        <p14:creationId xmlns:p14="http://schemas.microsoft.com/office/powerpoint/2010/main" val="3745364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82335-BA18-7240-B046-F42AD9F79B3C}" type="slidenum">
              <a:rPr lang="en-US" smtClean="0"/>
              <a:t>19</a:t>
            </a:fld>
            <a:endParaRPr lang="en-US" dirty="0"/>
          </a:p>
        </p:txBody>
      </p:sp>
    </p:spTree>
    <p:extLst>
      <p:ext uri="{BB962C8B-B14F-4D97-AF65-F5344CB8AC3E}">
        <p14:creationId xmlns:p14="http://schemas.microsoft.com/office/powerpoint/2010/main" val="162594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82335-BA18-7240-B046-F42AD9F79B3C}" type="slidenum">
              <a:rPr lang="en-US" smtClean="0"/>
              <a:t>21</a:t>
            </a:fld>
            <a:endParaRPr lang="en-US" dirty="0"/>
          </a:p>
        </p:txBody>
      </p:sp>
    </p:spTree>
    <p:extLst>
      <p:ext uri="{BB962C8B-B14F-4D97-AF65-F5344CB8AC3E}">
        <p14:creationId xmlns:p14="http://schemas.microsoft.com/office/powerpoint/2010/main" val="459932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more information if necessary.</a:t>
            </a:r>
          </a:p>
          <a:p>
            <a:r>
              <a:rPr lang="en-US" dirty="0"/>
              <a:t>Probe further to obtain more information if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categorize or judge for the respondent, if he/she insists.</a:t>
            </a:r>
          </a:p>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24</a:t>
            </a:fld>
            <a:endParaRPr lang="fr-CA" dirty="0"/>
          </a:p>
        </p:txBody>
      </p:sp>
    </p:spTree>
    <p:extLst>
      <p:ext uri="{BB962C8B-B14F-4D97-AF65-F5344CB8AC3E}">
        <p14:creationId xmlns:p14="http://schemas.microsoft.com/office/powerpoint/2010/main" val="133332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26</a:t>
            </a:fld>
            <a:endParaRPr lang="fr-CA" dirty="0"/>
          </a:p>
        </p:txBody>
      </p:sp>
    </p:spTree>
    <p:extLst>
      <p:ext uri="{BB962C8B-B14F-4D97-AF65-F5344CB8AC3E}">
        <p14:creationId xmlns:p14="http://schemas.microsoft.com/office/powerpoint/2010/main" val="4036435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fontAlgn="ctr">
              <a:buFont typeface="Courier New" panose="02070309020205020404" pitchFamily="49" charset="0"/>
              <a:buNone/>
            </a:pPr>
            <a:r>
              <a:rPr lang="en-US" sz="1100" dirty="0">
                <a:solidFill>
                  <a:srgbClr val="000000"/>
                </a:solidFill>
                <a:latin typeface="Calibri" panose="020F0502020204030204" pitchFamily="34" charset="0"/>
              </a:rPr>
              <a:t>The answer given is very clear but is not taken into account by the modalities listed.</a:t>
            </a:r>
          </a:p>
          <a:p>
            <a:pPr marL="171450" lvl="1" indent="-171450" fontAlgn="ctr">
              <a:buFont typeface="Arial" panose="020B0604020202020204" pitchFamily="34" charset="0"/>
              <a:buChar char="•"/>
            </a:pPr>
            <a:r>
              <a:rPr lang="en-US" sz="1100" dirty="0">
                <a:solidFill>
                  <a:srgbClr val="000000"/>
                </a:solidFill>
                <a:latin typeface="Calibri" panose="020F0502020204030204" pitchFamily="34" charset="0"/>
              </a:rPr>
              <a:t>***The list of modalities corresponds to the majority of answers given by respondents in the past.</a:t>
            </a:r>
            <a:endParaRPr lang="en-US" dirty="0"/>
          </a:p>
        </p:txBody>
      </p:sp>
      <p:sp>
        <p:nvSpPr>
          <p:cNvPr id="4" name="Slide Number Placeholder 3"/>
          <p:cNvSpPr>
            <a:spLocks noGrp="1"/>
          </p:cNvSpPr>
          <p:nvPr>
            <p:ph type="sldNum" sz="quarter" idx="10"/>
          </p:nvPr>
        </p:nvSpPr>
        <p:spPr/>
        <p:txBody>
          <a:bodyPr/>
          <a:lstStyle/>
          <a:p>
            <a:fld id="{21882335-BA18-7240-B046-F42AD9F79B3C}" type="slidenum">
              <a:rPr lang="en-US" smtClean="0"/>
              <a:t>27</a:t>
            </a:fld>
            <a:endParaRPr lang="en-US" dirty="0"/>
          </a:p>
        </p:txBody>
      </p:sp>
    </p:spTree>
    <p:extLst>
      <p:ext uri="{BB962C8B-B14F-4D97-AF65-F5344CB8AC3E}">
        <p14:creationId xmlns:p14="http://schemas.microsoft.com/office/powerpoint/2010/main" val="2197750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fontAlgn="ctr">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21882335-BA18-7240-B046-F42AD9F79B3C}" type="slidenum">
              <a:rPr lang="en-US" smtClean="0"/>
              <a:t>28</a:t>
            </a:fld>
            <a:endParaRPr lang="en-US" dirty="0"/>
          </a:p>
        </p:txBody>
      </p:sp>
    </p:spTree>
    <p:extLst>
      <p:ext uri="{BB962C8B-B14F-4D97-AF65-F5344CB8AC3E}">
        <p14:creationId xmlns:p14="http://schemas.microsoft.com/office/powerpoint/2010/main" val="609588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fontAlgn="ctr">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21882335-BA18-7240-B046-F42AD9F79B3C}" type="slidenum">
              <a:rPr lang="en-US" smtClean="0"/>
              <a:t>29</a:t>
            </a:fld>
            <a:endParaRPr lang="en-US" dirty="0"/>
          </a:p>
        </p:txBody>
      </p:sp>
    </p:spTree>
    <p:extLst>
      <p:ext uri="{BB962C8B-B14F-4D97-AF65-F5344CB8AC3E}">
        <p14:creationId xmlns:p14="http://schemas.microsoft.com/office/powerpoint/2010/main" val="4133574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ctr">
              <a:buFont typeface="Courier New" panose="02070309020205020404" pitchFamily="49" charset="0"/>
              <a:buNone/>
            </a:pPr>
            <a:r>
              <a:rPr lang="en-US" dirty="0"/>
              <a:t>Present both questions,</a:t>
            </a:r>
            <a:r>
              <a:rPr lang="en-US" baseline="0" dirty="0"/>
              <a:t> then ask participants to talk in pairs about potential ways to probe.</a:t>
            </a:r>
            <a:endParaRPr lang="en-US" dirty="0"/>
          </a:p>
        </p:txBody>
      </p:sp>
      <p:sp>
        <p:nvSpPr>
          <p:cNvPr id="4" name="Slide Number Placeholder 3"/>
          <p:cNvSpPr>
            <a:spLocks noGrp="1"/>
          </p:cNvSpPr>
          <p:nvPr>
            <p:ph type="sldNum" sz="quarter" idx="10"/>
          </p:nvPr>
        </p:nvSpPr>
        <p:spPr/>
        <p:txBody>
          <a:bodyPr/>
          <a:lstStyle/>
          <a:p>
            <a:fld id="{21882335-BA18-7240-B046-F42AD9F79B3C}" type="slidenum">
              <a:rPr lang="en-US" smtClean="0"/>
              <a:t>30</a:t>
            </a:fld>
            <a:endParaRPr lang="en-US" dirty="0"/>
          </a:p>
        </p:txBody>
      </p:sp>
    </p:spTree>
    <p:extLst>
      <p:ext uri="{BB962C8B-B14F-4D97-AF65-F5344CB8AC3E}">
        <p14:creationId xmlns:p14="http://schemas.microsoft.com/office/powerpoint/2010/main" val="116507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2</a:t>
            </a:fld>
            <a:endParaRPr lang="fr-CA" dirty="0"/>
          </a:p>
        </p:txBody>
      </p:sp>
    </p:spTree>
    <p:extLst>
      <p:ext uri="{BB962C8B-B14F-4D97-AF65-F5344CB8AC3E}">
        <p14:creationId xmlns:p14="http://schemas.microsoft.com/office/powerpoint/2010/main" val="2267601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ctr">
              <a:spcBef>
                <a:spcPts val="0"/>
              </a:spcBef>
              <a:spcAft>
                <a:spcPts val="12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Below are a few tips for creating a relationship with your respondent:</a:t>
            </a:r>
            <a:endParaRPr lang="en-US" sz="1200" dirty="0">
              <a:effectLst/>
              <a:latin typeface="Calibri" panose="020F0502020204030204" pitchFamily="34" charset="0"/>
              <a:ea typeface="SimSun" panose="02010600030101010101" pitchFamily="2" charset="-122"/>
              <a:cs typeface="Mangal" panose="02040503050203030202" pitchFamily="18" charset="0"/>
            </a:endParaRPr>
          </a:p>
          <a:p>
            <a:pPr marL="342900" marR="0" lvl="0" indent="-342900" fontAlgn="ctr">
              <a:spcBef>
                <a:spcPts val="0"/>
              </a:spcBef>
              <a:spcAft>
                <a:spcPts val="1200"/>
              </a:spcAft>
              <a:buSzPts val="1000"/>
              <a:buFont typeface="Symbol" pitchFamily="2" charset="2"/>
              <a:buChar char=""/>
              <a:tabLst>
                <a:tab pos="2286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Make a good first impression</a:t>
            </a:r>
            <a:endParaRPr lang="en-US" sz="1200" dirty="0">
              <a:effectLst/>
              <a:latin typeface="Calibri" panose="020F0502020204030204" pitchFamily="34" charset="0"/>
              <a:ea typeface="SimSun" panose="02010600030101010101" pitchFamily="2" charset="-122"/>
              <a:cs typeface="Mangal" panose="02040503050203030202" pitchFamily="18" charset="0"/>
            </a:endParaRPr>
          </a:p>
          <a:p>
            <a:pPr marL="742950" marR="0" lvl="1" indent="-285750" fontAlgn="ctr">
              <a:spcBef>
                <a:spcPts val="0"/>
              </a:spcBef>
              <a:spcAft>
                <a:spcPts val="1200"/>
              </a:spcAft>
              <a:buSzPts val="1000"/>
              <a:buFont typeface="Courier New" panose="02070309020205020404" pitchFamily="49" charset="0"/>
              <a:buChar char="o"/>
              <a:tabLst>
                <a:tab pos="6858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Greet all members of the household as appropriate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fontAlgn="ctr">
              <a:spcBef>
                <a:spcPts val="0"/>
              </a:spcBef>
              <a:spcAft>
                <a:spcPts val="1200"/>
              </a:spcAft>
              <a:buSzPts val="1000"/>
              <a:buFont typeface="Courier New" panose="02070309020205020404" pitchFamily="49" charset="0"/>
              <a:buChar char="o"/>
              <a:tabLst>
                <a:tab pos="6858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Try to make the respondent comfortable. Discuss subjects unrelated to the interview briefly if need be but be careful to not let this distract from the interview for too long.</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fontAlgn="ctr">
              <a:spcBef>
                <a:spcPts val="0"/>
              </a:spcBef>
              <a:spcAft>
                <a:spcPts val="1200"/>
              </a:spcAft>
              <a:buSzPts val="1000"/>
              <a:buFont typeface="Symbol" pitchFamily="2" charset="2"/>
              <a:buChar char=""/>
              <a:tabLst>
                <a:tab pos="2286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Have a positive but confident approach</a:t>
            </a:r>
            <a:endParaRPr lang="en-US" sz="1200" dirty="0">
              <a:effectLst/>
              <a:latin typeface="Calibri" panose="020F0502020204030204" pitchFamily="34" charset="0"/>
              <a:ea typeface="SimSun" panose="02010600030101010101" pitchFamily="2" charset="-122"/>
              <a:cs typeface="Mangal" panose="02040503050203030202" pitchFamily="18" charset="0"/>
            </a:endParaRPr>
          </a:p>
          <a:p>
            <a:pPr marL="742950" marR="0" lvl="1" indent="-285750" fontAlgn="ctr">
              <a:spcBef>
                <a:spcPts val="0"/>
              </a:spcBef>
              <a:spcAft>
                <a:spcPts val="1200"/>
              </a:spcAft>
              <a:buSzPts val="1000"/>
              <a:buFont typeface="Courier New" panose="02070309020205020404" pitchFamily="49" charset="0"/>
              <a:buChar char="o"/>
              <a:tabLst>
                <a:tab pos="6858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Avoid an apologetic manner or asking questions such as, “Are you too busy?”. These questions make it extremely easy for a respondent to refuse to participate.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fontAlgn="ctr">
              <a:spcBef>
                <a:spcPts val="0"/>
              </a:spcBef>
              <a:spcAft>
                <a:spcPts val="1200"/>
              </a:spcAft>
              <a:buSzPts val="1000"/>
              <a:buFont typeface="Symbol" pitchFamily="2" charset="2"/>
              <a:buChar char=""/>
              <a:tabLst>
                <a:tab pos="2286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Master the ethical and scientific protocols</a:t>
            </a:r>
            <a:endParaRPr lang="en-US" sz="1200" dirty="0">
              <a:effectLst/>
              <a:latin typeface="Calibri" panose="020F0502020204030204" pitchFamily="34" charset="0"/>
              <a:ea typeface="SimSun" panose="02010600030101010101" pitchFamily="2" charset="-122"/>
              <a:cs typeface="Mangal" panose="02040503050203030202" pitchFamily="18" charset="0"/>
            </a:endParaRPr>
          </a:p>
          <a:p>
            <a:pPr marL="742950" marR="0" lvl="1" indent="-285750" fontAlgn="ctr">
              <a:spcBef>
                <a:spcPts val="0"/>
              </a:spcBef>
              <a:spcAft>
                <a:spcPts val="1200"/>
              </a:spcAft>
              <a:buSzPts val="1000"/>
              <a:buFont typeface="Courier New" panose="02070309020205020404" pitchFamily="49" charset="0"/>
              <a:buChar char="o"/>
              <a:tabLst>
                <a:tab pos="685800" algn="l"/>
              </a:tabLst>
            </a:pP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Informed consent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practice asking for consent completely and correctly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fontAlgn="ctr">
              <a:spcBef>
                <a:spcPts val="0"/>
              </a:spcBef>
              <a:spcAft>
                <a:spcPts val="1200"/>
              </a:spcAft>
              <a:buSzPts val="1000"/>
              <a:buFont typeface="Courier New" panose="02070309020205020404" pitchFamily="49" charset="0"/>
              <a:buChar char="o"/>
              <a:tabLst>
                <a:tab pos="685800" algn="l"/>
              </a:tabLst>
            </a:pP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Confidentiality</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maintain confidentiality; remind the respondent of confidentiality if at any point s/he is hesitant to participate or to share certain information</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fontAlgn="ctr">
              <a:spcBef>
                <a:spcPts val="0"/>
              </a:spcBef>
              <a:spcAft>
                <a:spcPts val="1200"/>
              </a:spcAft>
              <a:buSzPts val="1000"/>
              <a:buFont typeface="Courier New" panose="02070309020205020404" pitchFamily="49" charset="0"/>
              <a:buChar char="o"/>
              <a:tabLst>
                <a:tab pos="685800" algn="l"/>
              </a:tabLst>
            </a:pP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Honesty</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do not lie to anyone, and do not input incorrect data</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2EF6E3F-7229-435D-9B4A-E0ABCDF45996}" type="slidenum">
              <a:rPr lang="fr-CA" smtClean="0"/>
              <a:t>32</a:t>
            </a:fld>
            <a:endParaRPr lang="fr-CA" dirty="0"/>
          </a:p>
        </p:txBody>
      </p:sp>
    </p:spTree>
    <p:extLst>
      <p:ext uri="{BB962C8B-B14F-4D97-AF65-F5344CB8AC3E}">
        <p14:creationId xmlns:p14="http://schemas.microsoft.com/office/powerpoint/2010/main" val="3416543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ctr">
              <a:spcBef>
                <a:spcPts val="0"/>
              </a:spcBef>
              <a:spcAft>
                <a:spcPts val="1200"/>
              </a:spcAft>
              <a:buSzPts val="1000"/>
              <a:buFont typeface="Symbol" pitchFamily="2" charset="2"/>
              <a:buChar char=""/>
              <a:tabLst>
                <a:tab pos="2286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 patient –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Let the respondent have his or her reaction or tell the story. Do not rush them.</a:t>
            </a:r>
            <a:endParaRPr lang="en-US" sz="1800" dirty="0">
              <a:effectLst/>
              <a:latin typeface="Calibri" panose="020F0502020204030204" pitchFamily="34" charset="0"/>
              <a:ea typeface="SimSun" panose="02010600030101010101" pitchFamily="2" charset="-122"/>
              <a:cs typeface="Mangal" panose="02040503050203030202" pitchFamily="18" charset="0"/>
            </a:endParaRPr>
          </a:p>
          <a:p>
            <a:pPr marL="342900" marR="0" lvl="0" indent="-342900" fontAlgn="ctr">
              <a:spcBef>
                <a:spcPts val="0"/>
              </a:spcBef>
              <a:spcAft>
                <a:spcPts val="0"/>
              </a:spcAft>
              <a:buSzPts val="1000"/>
              <a:buFont typeface="Symbol" pitchFamily="2" charset="2"/>
              <a:buChar char=""/>
              <a:tabLst>
                <a:tab pos="2286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 empathetic without judging or giving advice –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Listen and be supportive.</a:t>
            </a:r>
            <a:endParaRPr lang="en-US" sz="1800" dirty="0">
              <a:effectLst/>
              <a:latin typeface="Calibri" panose="020F0502020204030204" pitchFamily="34" charset="0"/>
              <a:ea typeface="SimSun" panose="02010600030101010101" pitchFamily="2" charset="-122"/>
              <a:cs typeface="Mangal" panose="02040503050203030202" pitchFamily="18" charset="0"/>
            </a:endParaRPr>
          </a:p>
          <a:p>
            <a:pPr marL="342900" marR="0" lvl="0" indent="-342900" fontAlgn="ctr">
              <a:spcBef>
                <a:spcPts val="0"/>
              </a:spcBef>
              <a:spcAft>
                <a:spcPts val="0"/>
              </a:spcAft>
              <a:buSzPts val="1000"/>
              <a:buFont typeface="Symbol" pitchFamily="2" charset="2"/>
              <a:buChar char=""/>
              <a:tabLst>
                <a:tab pos="2286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Remind the respondent about confidentiality –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the respondent does not want to share, before moving on, first give a gentle reminder of the confidentiality protocol as it was described in the Informed Consent text.</a:t>
            </a:r>
            <a:endParaRPr lang="en-US" sz="1800" dirty="0">
              <a:effectLst/>
              <a:latin typeface="Calibri" panose="020F0502020204030204" pitchFamily="34" charset="0"/>
              <a:ea typeface="SimSun" panose="02010600030101010101" pitchFamily="2" charset="-122"/>
              <a:cs typeface="Mangal" panose="02040503050203030202" pitchFamily="18" charset="0"/>
            </a:endParaRPr>
          </a:p>
          <a:p>
            <a:pPr marL="342900" marR="0" lvl="0" indent="-342900" fontAlgn="ctr">
              <a:spcBef>
                <a:spcPts val="0"/>
              </a:spcBef>
              <a:spcAft>
                <a:spcPts val="0"/>
              </a:spcAft>
              <a:buSzPts val="1000"/>
              <a:buFont typeface="Symbol" pitchFamily="2" charset="2"/>
              <a:buChar char=""/>
              <a:tabLst>
                <a:tab pos="2286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Remind the respondent about the study –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Remind the respondent that he or she is not being singled out; the same information is being collected of individuals all around that country. Explain that PMA is trying to make sure that the information collected is representative of the entire country, and so needs to hear from everyone.</a:t>
            </a:r>
            <a:endParaRPr lang="en-US" sz="1800" dirty="0">
              <a:effectLst/>
              <a:latin typeface="Calibri" panose="020F0502020204030204" pitchFamily="34" charset="0"/>
              <a:ea typeface="SimSun" panose="02010600030101010101" pitchFamily="2" charset="-122"/>
              <a:cs typeface="Mangal" panose="02040503050203030202" pitchFamily="18" charset="0"/>
            </a:endParaRPr>
          </a:p>
          <a:p>
            <a:endParaRPr lang="en-US" dirty="0"/>
          </a:p>
          <a:p>
            <a:r>
              <a:rPr lang="en-US" dirty="0"/>
              <a:t>A respondent can always refuse to answer or skip a particular question, even after using the strategies above </a:t>
            </a:r>
          </a:p>
        </p:txBody>
      </p:sp>
      <p:sp>
        <p:nvSpPr>
          <p:cNvPr id="4" name="Slide Number Placeholder 3"/>
          <p:cNvSpPr>
            <a:spLocks noGrp="1"/>
          </p:cNvSpPr>
          <p:nvPr>
            <p:ph type="sldNum" sz="quarter" idx="5"/>
          </p:nvPr>
        </p:nvSpPr>
        <p:spPr/>
        <p:txBody>
          <a:bodyPr/>
          <a:lstStyle/>
          <a:p>
            <a:fld id="{32EF6E3F-7229-435D-9B4A-E0ABCDF45996}" type="slidenum">
              <a:rPr lang="fr-CA" smtClean="0"/>
              <a:t>33</a:t>
            </a:fld>
            <a:endParaRPr lang="fr-CA" dirty="0"/>
          </a:p>
        </p:txBody>
      </p:sp>
    </p:spTree>
    <p:extLst>
      <p:ext uri="{BB962C8B-B14F-4D97-AF65-F5344CB8AC3E}">
        <p14:creationId xmlns:p14="http://schemas.microsoft.com/office/powerpoint/2010/main" val="1658787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34</a:t>
            </a:fld>
            <a:endParaRPr lang="fr-CA" dirty="0"/>
          </a:p>
        </p:txBody>
      </p:sp>
    </p:spTree>
    <p:extLst>
      <p:ext uri="{BB962C8B-B14F-4D97-AF65-F5344CB8AC3E}">
        <p14:creationId xmlns:p14="http://schemas.microsoft.com/office/powerpoint/2010/main" val="4235405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35</a:t>
            </a:fld>
            <a:endParaRPr lang="fr-CA" dirty="0"/>
          </a:p>
        </p:txBody>
      </p:sp>
    </p:spTree>
    <p:extLst>
      <p:ext uri="{BB962C8B-B14F-4D97-AF65-F5344CB8AC3E}">
        <p14:creationId xmlns:p14="http://schemas.microsoft.com/office/powerpoint/2010/main" val="3584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there are activities in the Notes sections of this presentation that you can do throughout the presentation.</a:t>
            </a:r>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3</a:t>
            </a:fld>
            <a:endParaRPr lang="fr-CA" dirty="0"/>
          </a:p>
        </p:txBody>
      </p:sp>
    </p:spTree>
    <p:extLst>
      <p:ext uri="{BB962C8B-B14F-4D97-AF65-F5344CB8AC3E}">
        <p14:creationId xmlns:p14="http://schemas.microsoft.com/office/powerpoint/2010/main" val="363691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have scenes related to each of these 4 roles of an RE, with more details in the notes below each slide.</a:t>
            </a:r>
          </a:p>
          <a:p>
            <a:r>
              <a:rPr lang="en-US" dirty="0"/>
              <a:t>Ask a volunteer to go through each scenario.</a:t>
            </a:r>
          </a:p>
        </p:txBody>
      </p:sp>
      <p:sp>
        <p:nvSpPr>
          <p:cNvPr id="4" name="Slide Number Placeholder 3"/>
          <p:cNvSpPr>
            <a:spLocks noGrp="1"/>
          </p:cNvSpPr>
          <p:nvPr>
            <p:ph type="sldNum" sz="quarter" idx="5"/>
          </p:nvPr>
        </p:nvSpPr>
        <p:spPr/>
        <p:txBody>
          <a:bodyPr/>
          <a:lstStyle/>
          <a:p>
            <a:fld id="{32EF6E3F-7229-435D-9B4A-E0ABCDF45996}" type="slidenum">
              <a:rPr lang="fr-CA" smtClean="0"/>
              <a:t>6</a:t>
            </a:fld>
            <a:endParaRPr lang="fr-CA" dirty="0"/>
          </a:p>
        </p:txBody>
      </p:sp>
    </p:spTree>
    <p:extLst>
      <p:ext uri="{BB962C8B-B14F-4D97-AF65-F5344CB8AC3E}">
        <p14:creationId xmlns:p14="http://schemas.microsoft.com/office/powerpoint/2010/main" val="787455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SCENE: *wear a [PMA] hat*</a:t>
            </a:r>
            <a:endParaRPr lang="en-US" baseline="0" noProof="0" dirty="0"/>
          </a:p>
          <a:p>
            <a:r>
              <a:rPr lang="en-US" baseline="0" noProof="0" dirty="0"/>
              <a:t>The RE tells the local leader, “I don’t want to talk with you. Your house is not on my list.” </a:t>
            </a:r>
          </a:p>
          <a:p>
            <a:r>
              <a:rPr lang="en-US" baseline="0" noProof="0" dirty="0"/>
              <a:t>She says to the participant, “If you participate, someone will come back and give you free medicine.”</a:t>
            </a:r>
          </a:p>
          <a:p>
            <a:r>
              <a:rPr lang="en-US" baseline="0" noProof="0" dirty="0"/>
              <a:t>The RE uses her smartphone incorrectly and stumbles on questions.</a:t>
            </a:r>
            <a:endParaRPr lang="en-US" noProof="0" dirty="0"/>
          </a:p>
        </p:txBody>
      </p:sp>
      <p:sp>
        <p:nvSpPr>
          <p:cNvPr id="4" name="Slide Number Placeholder 3"/>
          <p:cNvSpPr>
            <a:spLocks noGrp="1"/>
          </p:cNvSpPr>
          <p:nvPr>
            <p:ph type="sldNum" sz="quarter" idx="10"/>
          </p:nvPr>
        </p:nvSpPr>
        <p:spPr/>
        <p:txBody>
          <a:bodyPr/>
          <a:lstStyle/>
          <a:p>
            <a:fld id="{21882335-BA18-7240-B046-F42AD9F79B3C}" type="slidenum">
              <a:rPr lang="en-US" smtClean="0"/>
              <a:t>7</a:t>
            </a:fld>
            <a:endParaRPr lang="en-US" dirty="0"/>
          </a:p>
        </p:txBody>
      </p:sp>
    </p:spTree>
    <p:extLst>
      <p:ext uri="{BB962C8B-B14F-4D97-AF65-F5344CB8AC3E}">
        <p14:creationId xmlns:p14="http://schemas.microsoft.com/office/powerpoint/2010/main" val="416142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SCENE: *sit in a ’guest’ chair,</a:t>
            </a:r>
            <a:r>
              <a:rPr lang="en-US" baseline="0" noProof="0" dirty="0"/>
              <a:t> incorrectly, wearing a short skirt</a:t>
            </a:r>
            <a:r>
              <a:rPr lang="en-US" noProof="0" dirty="0"/>
              <a:t>*</a:t>
            </a:r>
            <a:endParaRPr lang="en-US" baseline="0" noProof="0" dirty="0"/>
          </a:p>
          <a:p>
            <a:r>
              <a:rPr lang="en-US" baseline="0" noProof="0" dirty="0"/>
              <a:t>The RE orders people in the household around with her own commands.</a:t>
            </a:r>
          </a:p>
        </p:txBody>
      </p:sp>
      <p:sp>
        <p:nvSpPr>
          <p:cNvPr id="4" name="Slide Number Placeholder 3"/>
          <p:cNvSpPr>
            <a:spLocks noGrp="1"/>
          </p:cNvSpPr>
          <p:nvPr>
            <p:ph type="sldNum" sz="quarter" idx="10"/>
          </p:nvPr>
        </p:nvSpPr>
        <p:spPr/>
        <p:txBody>
          <a:bodyPr/>
          <a:lstStyle/>
          <a:p>
            <a:fld id="{21882335-BA18-7240-B046-F42AD9F79B3C}" type="slidenum">
              <a:rPr lang="en-US" smtClean="0"/>
              <a:t>8</a:t>
            </a:fld>
            <a:endParaRPr lang="en-US" dirty="0"/>
          </a:p>
        </p:txBody>
      </p:sp>
    </p:spTree>
    <p:extLst>
      <p:ext uri="{BB962C8B-B14F-4D97-AF65-F5344CB8AC3E}">
        <p14:creationId xmlns:p14="http://schemas.microsoft.com/office/powerpoint/2010/main" val="291139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SCENE: *with phone, first with the respondent and then just a few meters away*</a:t>
            </a:r>
            <a:endParaRPr lang="en-US" baseline="0" noProof="0" dirty="0"/>
          </a:p>
          <a:p>
            <a:r>
              <a:rPr lang="en-US" baseline="0" noProof="0" dirty="0"/>
              <a:t>The RE starts without consent.</a:t>
            </a:r>
          </a:p>
          <a:p>
            <a:r>
              <a:rPr lang="en-US" baseline="0" noProof="0" dirty="0"/>
              <a:t>She looks at her phone and not at the respondent, rushing through the questionnaire and not answering questions.</a:t>
            </a:r>
          </a:p>
          <a:p>
            <a:r>
              <a:rPr lang="en-US" baseline="0" noProof="0" dirty="0"/>
              <a:t>Then, the RE steps just a few meters away calls her sister to tell her all about the interview.</a:t>
            </a:r>
          </a:p>
        </p:txBody>
      </p:sp>
      <p:sp>
        <p:nvSpPr>
          <p:cNvPr id="4" name="Slide Number Placeholder 3"/>
          <p:cNvSpPr>
            <a:spLocks noGrp="1"/>
          </p:cNvSpPr>
          <p:nvPr>
            <p:ph type="sldNum" sz="quarter" idx="10"/>
          </p:nvPr>
        </p:nvSpPr>
        <p:spPr/>
        <p:txBody>
          <a:bodyPr/>
          <a:lstStyle/>
          <a:p>
            <a:fld id="{21882335-BA18-7240-B046-F42AD9F79B3C}" type="slidenum">
              <a:rPr lang="en-US" smtClean="0"/>
              <a:t>9</a:t>
            </a:fld>
            <a:endParaRPr lang="en-US" dirty="0"/>
          </a:p>
        </p:txBody>
      </p:sp>
    </p:spTree>
    <p:extLst>
      <p:ext uri="{BB962C8B-B14F-4D97-AF65-F5344CB8AC3E}">
        <p14:creationId xmlns:p14="http://schemas.microsoft.com/office/powerpoint/2010/main" val="3429040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SCENE: *sitting with respondent*</a:t>
            </a:r>
            <a:endParaRPr lang="en-US" baseline="0" noProof="0" dirty="0"/>
          </a:p>
          <a:p>
            <a:r>
              <a:rPr lang="en-US" baseline="0" noProof="0" dirty="0"/>
              <a:t>The RE asks about contraception, and then begins to give medical advice – to the point of offering to bring an IUD and put it in!</a:t>
            </a:r>
            <a:endParaRPr lang="en-US" noProof="0" dirty="0"/>
          </a:p>
        </p:txBody>
      </p:sp>
      <p:sp>
        <p:nvSpPr>
          <p:cNvPr id="4" name="Slide Number Placeholder 3"/>
          <p:cNvSpPr>
            <a:spLocks noGrp="1"/>
          </p:cNvSpPr>
          <p:nvPr>
            <p:ph type="sldNum" sz="quarter" idx="10"/>
          </p:nvPr>
        </p:nvSpPr>
        <p:spPr/>
        <p:txBody>
          <a:bodyPr/>
          <a:lstStyle/>
          <a:p>
            <a:fld id="{21882335-BA18-7240-B046-F42AD9F79B3C}" type="slidenum">
              <a:rPr lang="en-US" smtClean="0"/>
              <a:t>10</a:t>
            </a:fld>
            <a:endParaRPr lang="en-US" dirty="0"/>
          </a:p>
        </p:txBody>
      </p:sp>
    </p:spTree>
    <p:extLst>
      <p:ext uri="{BB962C8B-B14F-4D97-AF65-F5344CB8AC3E}">
        <p14:creationId xmlns:p14="http://schemas.microsoft.com/office/powerpoint/2010/main" val="365841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14</a:t>
            </a:fld>
            <a:endParaRPr lang="fr-CA" dirty="0"/>
          </a:p>
        </p:txBody>
      </p:sp>
    </p:spTree>
    <p:extLst>
      <p:ext uri="{BB962C8B-B14F-4D97-AF65-F5344CB8AC3E}">
        <p14:creationId xmlns:p14="http://schemas.microsoft.com/office/powerpoint/2010/main" val="3951050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111217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3002931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pPr>
            <a:fld id="{1F02EEA2-C9A9-4235-B4FA-7B26450F5255}" type="datetimeFigureOut">
              <a:rPr lang="fr-SN" smtClean="0">
                <a:solidFill>
                  <a:prstClr val="black">
                    <a:tint val="75000"/>
                  </a:prstClr>
                </a:solidFill>
                <a:latin typeface="Arial" pitchFamily="84" charset="0"/>
                <a:ea typeface="ＭＳ Ｐゴシック" pitchFamily="84" charset="-128"/>
              </a:rPr>
              <a:pPr fontAlgn="base">
                <a:spcBef>
                  <a:spcPct val="0"/>
                </a:spcBef>
                <a:spcAft>
                  <a:spcPct val="0"/>
                </a:spcAft>
              </a:pPr>
              <a:t>24/06/2024</a:t>
            </a:fld>
            <a:endParaRPr lang="fr-SN">
              <a:solidFill>
                <a:prstClr val="black">
                  <a:tint val="75000"/>
                </a:prstClr>
              </a:solidFill>
              <a:latin typeface="Arial" pitchFamily="84" charset="0"/>
              <a:ea typeface="ＭＳ Ｐゴシック" pitchFamily="8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fr-SN">
              <a:solidFill>
                <a:prstClr val="black">
                  <a:tint val="75000"/>
                </a:prstClr>
              </a:solidFill>
              <a:latin typeface="Arial" pitchFamily="84" charset="0"/>
              <a:ea typeface="ＭＳ Ｐゴシック" pitchFamily="84" charset="-128"/>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CB48B56-8238-4B01-A818-0A098A0A480B}" type="slidenum">
              <a:rPr lang="fr-SN" smtClean="0">
                <a:solidFill>
                  <a:prstClr val="black">
                    <a:tint val="75000"/>
                  </a:prstClr>
                </a:solidFill>
                <a:latin typeface="Arial" pitchFamily="84" charset="0"/>
                <a:ea typeface="ＭＳ Ｐゴシック" pitchFamily="84" charset="-128"/>
              </a:rPr>
              <a:pPr fontAlgn="base">
                <a:spcBef>
                  <a:spcPct val="0"/>
                </a:spcBef>
                <a:spcAft>
                  <a:spcPct val="0"/>
                </a:spcAft>
              </a:pPr>
              <a:t>‹#›</a:t>
            </a:fld>
            <a:endParaRPr lang="fr-SN">
              <a:solidFill>
                <a:prstClr val="black">
                  <a:tint val="75000"/>
                </a:prstClr>
              </a:solidFill>
              <a:latin typeface="Arial" pitchFamily="84" charset="0"/>
              <a:ea typeface="ＭＳ Ｐゴシック" pitchFamily="84" charset="-128"/>
            </a:endParaRPr>
          </a:p>
        </p:txBody>
      </p:sp>
    </p:spTree>
    <p:extLst>
      <p:ext uri="{BB962C8B-B14F-4D97-AF65-F5344CB8AC3E}">
        <p14:creationId xmlns:p14="http://schemas.microsoft.com/office/powerpoint/2010/main" val="34298683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3935585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658989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7"/>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8"/>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141659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64204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1057111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3205495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dirty="0"/>
          </a:p>
        </p:txBody>
      </p:sp>
    </p:spTree>
    <p:extLst>
      <p:ext uri="{BB962C8B-B14F-4D97-AF65-F5344CB8AC3E}">
        <p14:creationId xmlns:p14="http://schemas.microsoft.com/office/powerpoint/2010/main" val="2515747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dirty="0"/>
          </a:p>
        </p:txBody>
      </p:sp>
    </p:spTree>
    <p:extLst>
      <p:ext uri="{BB962C8B-B14F-4D97-AF65-F5344CB8AC3E}">
        <p14:creationId xmlns:p14="http://schemas.microsoft.com/office/powerpoint/2010/main" val="3526087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1317057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91008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5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037133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246687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407931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extLst>
      <p:ext uri="{BB962C8B-B14F-4D97-AF65-F5344CB8AC3E}">
        <p14:creationId xmlns:p14="http://schemas.microsoft.com/office/powerpoint/2010/main" val="2682154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404692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endParaRPr lang="fr-CA"/>
          </a:p>
        </p:txBody>
      </p:sp>
    </p:spTree>
    <p:extLst>
      <p:ext uri="{BB962C8B-B14F-4D97-AF65-F5344CB8AC3E}">
        <p14:creationId xmlns:p14="http://schemas.microsoft.com/office/powerpoint/2010/main" val="3206646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endParaRPr lang="fr-CA"/>
          </a:p>
        </p:txBody>
      </p:sp>
    </p:spTree>
    <p:extLst>
      <p:ext uri="{BB962C8B-B14F-4D97-AF65-F5344CB8AC3E}">
        <p14:creationId xmlns:p14="http://schemas.microsoft.com/office/powerpoint/2010/main" val="464564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endParaRPr lang="fr-CA"/>
          </a:p>
        </p:txBody>
      </p:sp>
    </p:spTree>
    <p:extLst>
      <p:ext uri="{BB962C8B-B14F-4D97-AF65-F5344CB8AC3E}">
        <p14:creationId xmlns:p14="http://schemas.microsoft.com/office/powerpoint/2010/main" val="213374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Tree>
    <p:extLst>
      <p:ext uri="{BB962C8B-B14F-4D97-AF65-F5344CB8AC3E}">
        <p14:creationId xmlns:p14="http://schemas.microsoft.com/office/powerpoint/2010/main" val="3474436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7"/>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8"/>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3014150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1461562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209135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3060865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887327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457780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3" name="Picture Placeholder 2"/>
          <p:cNvSpPr>
            <a:spLocks noGrp="1"/>
          </p:cNvSpPr>
          <p:nvPr>
            <p:ph type="pic" sz="quarter" idx="11"/>
          </p:nvPr>
        </p:nvSpPr>
        <p:spPr>
          <a:xfrm>
            <a:off x="9042400" y="1651000"/>
            <a:ext cx="2097088" cy="3706813"/>
          </a:xfrm>
        </p:spPr>
        <p:txBody>
          <a:bodyPr/>
          <a:lstStyle/>
          <a:p>
            <a:endParaRPr lang="fr-CA"/>
          </a:p>
        </p:txBody>
      </p:sp>
    </p:spTree>
    <p:extLst>
      <p:ext uri="{BB962C8B-B14F-4D97-AF65-F5344CB8AC3E}">
        <p14:creationId xmlns:p14="http://schemas.microsoft.com/office/powerpoint/2010/main" val="1997367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endParaRPr lang="fr-CA"/>
          </a:p>
        </p:txBody>
      </p:sp>
    </p:spTree>
    <p:extLst>
      <p:ext uri="{BB962C8B-B14F-4D97-AF65-F5344CB8AC3E}">
        <p14:creationId xmlns:p14="http://schemas.microsoft.com/office/powerpoint/2010/main" val="2811400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Tree>
    <p:extLst>
      <p:ext uri="{BB962C8B-B14F-4D97-AF65-F5344CB8AC3E}">
        <p14:creationId xmlns:p14="http://schemas.microsoft.com/office/powerpoint/2010/main" val="714337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4201879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895439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119436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2146629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extLst>
      <p:ext uri="{BB962C8B-B14F-4D97-AF65-F5344CB8AC3E}">
        <p14:creationId xmlns:p14="http://schemas.microsoft.com/office/powerpoint/2010/main" val="2369516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569186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696352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719708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447886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412715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218362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367045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3276941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694866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4075191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3964193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2134865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45414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extLst>
      <p:ext uri="{BB962C8B-B14F-4D97-AF65-F5344CB8AC3E}">
        <p14:creationId xmlns:p14="http://schemas.microsoft.com/office/powerpoint/2010/main" val="2688095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endParaRPr lang="fr-CA"/>
          </a:p>
        </p:txBody>
      </p:sp>
    </p:spTree>
    <p:extLst>
      <p:ext uri="{BB962C8B-B14F-4D97-AF65-F5344CB8AC3E}">
        <p14:creationId xmlns:p14="http://schemas.microsoft.com/office/powerpoint/2010/main" val="499499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endParaRPr lang="fr-CA"/>
          </a:p>
        </p:txBody>
      </p:sp>
    </p:spTree>
    <p:extLst>
      <p:ext uri="{BB962C8B-B14F-4D97-AF65-F5344CB8AC3E}">
        <p14:creationId xmlns:p14="http://schemas.microsoft.com/office/powerpoint/2010/main" val="2092745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extLst>
      <p:ext uri="{BB962C8B-B14F-4D97-AF65-F5344CB8AC3E}">
        <p14:creationId xmlns:p14="http://schemas.microsoft.com/office/powerpoint/2010/main" val="4195037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extLst>
      <p:ext uri="{BB962C8B-B14F-4D97-AF65-F5344CB8AC3E}">
        <p14:creationId xmlns:p14="http://schemas.microsoft.com/office/powerpoint/2010/main" val="3438857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2005277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21671088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2674002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2956430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3925333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extLst>
      <p:ext uri="{BB962C8B-B14F-4D97-AF65-F5344CB8AC3E}">
        <p14:creationId xmlns:p14="http://schemas.microsoft.com/office/powerpoint/2010/main" val="2471179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577556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3638894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endParaRPr lang="fr-CA"/>
          </a:p>
        </p:txBody>
      </p:sp>
    </p:spTree>
    <p:extLst>
      <p:ext uri="{BB962C8B-B14F-4D97-AF65-F5344CB8AC3E}">
        <p14:creationId xmlns:p14="http://schemas.microsoft.com/office/powerpoint/2010/main" val="197654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Tree>
    <p:extLst>
      <p:ext uri="{BB962C8B-B14F-4D97-AF65-F5344CB8AC3E}">
        <p14:creationId xmlns:p14="http://schemas.microsoft.com/office/powerpoint/2010/main" val="3723853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endParaRPr lang="fr-CA"/>
          </a:p>
        </p:txBody>
      </p:sp>
      <p:sp>
        <p:nvSpPr>
          <p:cNvPr id="36" name="Picture Placeholder 32"/>
          <p:cNvSpPr>
            <a:spLocks noGrp="1"/>
          </p:cNvSpPr>
          <p:nvPr>
            <p:ph type="pic" sz="quarter" idx="13"/>
          </p:nvPr>
        </p:nvSpPr>
        <p:spPr>
          <a:xfrm>
            <a:off x="8796532" y="2311609"/>
            <a:ext cx="2455863" cy="1775160"/>
          </a:xfrm>
        </p:spPr>
        <p:txBody>
          <a:bodyPr/>
          <a:lstStyle/>
          <a:p>
            <a:endParaRPr lang="fr-CA"/>
          </a:p>
        </p:txBody>
      </p:sp>
      <p:sp>
        <p:nvSpPr>
          <p:cNvPr id="37" name="Picture Placeholder 32"/>
          <p:cNvSpPr>
            <a:spLocks noGrp="1"/>
          </p:cNvSpPr>
          <p:nvPr>
            <p:ph type="pic" sz="quarter" idx="14"/>
          </p:nvPr>
        </p:nvSpPr>
        <p:spPr>
          <a:xfrm>
            <a:off x="6187996" y="4243261"/>
            <a:ext cx="2455863" cy="1775160"/>
          </a:xfrm>
        </p:spPr>
        <p:txBody>
          <a:bodyPr/>
          <a:lstStyle/>
          <a:p>
            <a:endParaRPr lang="fr-CA"/>
          </a:p>
        </p:txBody>
      </p:sp>
      <p:sp>
        <p:nvSpPr>
          <p:cNvPr id="38" name="Picture Placeholder 32"/>
          <p:cNvSpPr>
            <a:spLocks noGrp="1"/>
          </p:cNvSpPr>
          <p:nvPr>
            <p:ph type="pic" sz="quarter" idx="15"/>
          </p:nvPr>
        </p:nvSpPr>
        <p:spPr>
          <a:xfrm>
            <a:off x="8796532" y="4240386"/>
            <a:ext cx="2455863" cy="1775160"/>
          </a:xfrm>
        </p:spPr>
        <p:txBody>
          <a:bodyPr/>
          <a:lstStyle/>
          <a:p>
            <a:endParaRPr lang="fr-CA"/>
          </a:p>
        </p:txBody>
      </p:sp>
      <p:sp>
        <p:nvSpPr>
          <p:cNvPr id="39" name="Picture Placeholder 32"/>
          <p:cNvSpPr>
            <a:spLocks noGrp="1"/>
          </p:cNvSpPr>
          <p:nvPr>
            <p:ph type="pic" sz="quarter" idx="16"/>
          </p:nvPr>
        </p:nvSpPr>
        <p:spPr>
          <a:xfrm>
            <a:off x="3580086" y="2311608"/>
            <a:ext cx="2455231" cy="3703937"/>
          </a:xfrm>
        </p:spPr>
        <p:txBody>
          <a:bodyPr/>
          <a:lstStyle/>
          <a:p>
            <a:endParaRPr lang="fr-CA"/>
          </a:p>
        </p:txBody>
      </p:sp>
      <p:sp>
        <p:nvSpPr>
          <p:cNvPr id="34" name="Picture Placeholder 32"/>
          <p:cNvSpPr>
            <a:spLocks noGrp="1"/>
          </p:cNvSpPr>
          <p:nvPr>
            <p:ph type="pic" sz="quarter" idx="11"/>
          </p:nvPr>
        </p:nvSpPr>
        <p:spPr>
          <a:xfrm>
            <a:off x="971550" y="4243261"/>
            <a:ext cx="2455863" cy="1775160"/>
          </a:xfrm>
        </p:spPr>
        <p:txBody>
          <a:bodyPr/>
          <a:lstStyle/>
          <a:p>
            <a:endParaRPr lang="fr-CA"/>
          </a:p>
        </p:txBody>
      </p:sp>
      <p:sp>
        <p:nvSpPr>
          <p:cNvPr id="33" name="Picture Placeholder 32"/>
          <p:cNvSpPr>
            <a:spLocks noGrp="1"/>
          </p:cNvSpPr>
          <p:nvPr>
            <p:ph type="pic" sz="quarter" idx="10"/>
          </p:nvPr>
        </p:nvSpPr>
        <p:spPr>
          <a:xfrm>
            <a:off x="971550" y="2311926"/>
            <a:ext cx="2455863" cy="1775160"/>
          </a:xfrm>
        </p:spPr>
        <p:txBody>
          <a:bodyPr/>
          <a:lstStyle/>
          <a:p>
            <a:endParaRPr lang="fr-CA"/>
          </a:p>
        </p:txBody>
      </p:sp>
    </p:spTree>
    <p:extLst>
      <p:ext uri="{BB962C8B-B14F-4D97-AF65-F5344CB8AC3E}">
        <p14:creationId xmlns:p14="http://schemas.microsoft.com/office/powerpoint/2010/main" val="1047387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endParaRPr lang="fr-CA"/>
          </a:p>
        </p:txBody>
      </p:sp>
      <p:sp>
        <p:nvSpPr>
          <p:cNvPr id="48" name="Picture Placeholder 46"/>
          <p:cNvSpPr>
            <a:spLocks noGrp="1"/>
          </p:cNvSpPr>
          <p:nvPr>
            <p:ph type="pic" sz="quarter" idx="11"/>
          </p:nvPr>
        </p:nvSpPr>
        <p:spPr>
          <a:xfrm>
            <a:off x="2032000" y="0"/>
            <a:ext cx="2032000" cy="2071688"/>
          </a:xfrm>
        </p:spPr>
        <p:txBody>
          <a:bodyPr/>
          <a:lstStyle/>
          <a:p>
            <a:endParaRPr lang="fr-CA"/>
          </a:p>
        </p:txBody>
      </p:sp>
      <p:sp>
        <p:nvSpPr>
          <p:cNvPr id="49" name="Picture Placeholder 46"/>
          <p:cNvSpPr>
            <a:spLocks noGrp="1"/>
          </p:cNvSpPr>
          <p:nvPr>
            <p:ph type="pic" sz="quarter" idx="12"/>
          </p:nvPr>
        </p:nvSpPr>
        <p:spPr>
          <a:xfrm>
            <a:off x="0" y="2071688"/>
            <a:ext cx="2032000" cy="2071688"/>
          </a:xfrm>
        </p:spPr>
        <p:txBody>
          <a:bodyPr/>
          <a:lstStyle/>
          <a:p>
            <a:endParaRPr lang="fr-CA"/>
          </a:p>
        </p:txBody>
      </p:sp>
      <p:sp>
        <p:nvSpPr>
          <p:cNvPr id="50" name="Picture Placeholder 46"/>
          <p:cNvSpPr>
            <a:spLocks noGrp="1"/>
          </p:cNvSpPr>
          <p:nvPr>
            <p:ph type="pic" sz="quarter" idx="13"/>
          </p:nvPr>
        </p:nvSpPr>
        <p:spPr>
          <a:xfrm>
            <a:off x="4064000" y="0"/>
            <a:ext cx="2032000" cy="2071688"/>
          </a:xfrm>
        </p:spPr>
        <p:txBody>
          <a:bodyPr/>
          <a:lstStyle/>
          <a:p>
            <a:endParaRPr lang="fr-CA"/>
          </a:p>
        </p:txBody>
      </p:sp>
      <p:sp>
        <p:nvSpPr>
          <p:cNvPr id="51" name="Picture Placeholder 46"/>
          <p:cNvSpPr>
            <a:spLocks noGrp="1"/>
          </p:cNvSpPr>
          <p:nvPr>
            <p:ph type="pic" sz="quarter" idx="14"/>
          </p:nvPr>
        </p:nvSpPr>
        <p:spPr>
          <a:xfrm>
            <a:off x="2032000" y="2071688"/>
            <a:ext cx="2032000" cy="2071688"/>
          </a:xfrm>
        </p:spPr>
        <p:txBody>
          <a:bodyPr/>
          <a:lstStyle/>
          <a:p>
            <a:endParaRPr lang="fr-CA"/>
          </a:p>
        </p:txBody>
      </p:sp>
      <p:sp>
        <p:nvSpPr>
          <p:cNvPr id="52" name="Picture Placeholder 46"/>
          <p:cNvSpPr>
            <a:spLocks noGrp="1"/>
          </p:cNvSpPr>
          <p:nvPr>
            <p:ph type="pic" sz="quarter" idx="15"/>
          </p:nvPr>
        </p:nvSpPr>
        <p:spPr>
          <a:xfrm>
            <a:off x="4064000" y="2071688"/>
            <a:ext cx="2032000" cy="2071688"/>
          </a:xfrm>
        </p:spPr>
        <p:txBody>
          <a:bodyPr/>
          <a:lstStyle/>
          <a:p>
            <a:endParaRPr lang="fr-CA"/>
          </a:p>
        </p:txBody>
      </p:sp>
      <p:sp>
        <p:nvSpPr>
          <p:cNvPr id="53" name="Picture Placeholder 46"/>
          <p:cNvSpPr>
            <a:spLocks noGrp="1"/>
          </p:cNvSpPr>
          <p:nvPr>
            <p:ph type="pic" sz="quarter" idx="16"/>
          </p:nvPr>
        </p:nvSpPr>
        <p:spPr>
          <a:xfrm>
            <a:off x="6096000" y="1560"/>
            <a:ext cx="2032000" cy="2071688"/>
          </a:xfrm>
        </p:spPr>
        <p:txBody>
          <a:bodyPr/>
          <a:lstStyle/>
          <a:p>
            <a:endParaRPr lang="fr-CA"/>
          </a:p>
        </p:txBody>
      </p:sp>
      <p:sp>
        <p:nvSpPr>
          <p:cNvPr id="54" name="Picture Placeholder 46"/>
          <p:cNvSpPr>
            <a:spLocks noGrp="1"/>
          </p:cNvSpPr>
          <p:nvPr>
            <p:ph type="pic" sz="quarter" idx="17"/>
          </p:nvPr>
        </p:nvSpPr>
        <p:spPr>
          <a:xfrm>
            <a:off x="8128000" y="1560"/>
            <a:ext cx="2032000" cy="2071688"/>
          </a:xfrm>
        </p:spPr>
        <p:txBody>
          <a:bodyPr/>
          <a:lstStyle/>
          <a:p>
            <a:endParaRPr lang="fr-CA"/>
          </a:p>
        </p:txBody>
      </p:sp>
      <p:sp>
        <p:nvSpPr>
          <p:cNvPr id="55" name="Picture Placeholder 46"/>
          <p:cNvSpPr>
            <a:spLocks noGrp="1"/>
          </p:cNvSpPr>
          <p:nvPr>
            <p:ph type="pic" sz="quarter" idx="18"/>
          </p:nvPr>
        </p:nvSpPr>
        <p:spPr>
          <a:xfrm>
            <a:off x="10160000" y="0"/>
            <a:ext cx="2032000" cy="2071688"/>
          </a:xfrm>
        </p:spPr>
        <p:txBody>
          <a:bodyPr/>
          <a:lstStyle/>
          <a:p>
            <a:endParaRPr lang="fr-CA"/>
          </a:p>
        </p:txBody>
      </p:sp>
      <p:sp>
        <p:nvSpPr>
          <p:cNvPr id="56" name="Picture Placeholder 46"/>
          <p:cNvSpPr>
            <a:spLocks noGrp="1"/>
          </p:cNvSpPr>
          <p:nvPr>
            <p:ph type="pic" sz="quarter" idx="19"/>
          </p:nvPr>
        </p:nvSpPr>
        <p:spPr>
          <a:xfrm>
            <a:off x="6096000" y="2071688"/>
            <a:ext cx="2032000" cy="2071688"/>
          </a:xfrm>
        </p:spPr>
        <p:txBody>
          <a:bodyPr/>
          <a:lstStyle/>
          <a:p>
            <a:endParaRPr lang="fr-CA"/>
          </a:p>
        </p:txBody>
      </p:sp>
      <p:sp>
        <p:nvSpPr>
          <p:cNvPr id="57" name="Picture Placeholder 46"/>
          <p:cNvSpPr>
            <a:spLocks noGrp="1"/>
          </p:cNvSpPr>
          <p:nvPr>
            <p:ph type="pic" sz="quarter" idx="20"/>
          </p:nvPr>
        </p:nvSpPr>
        <p:spPr>
          <a:xfrm>
            <a:off x="8128000" y="2071688"/>
            <a:ext cx="2032000" cy="2071688"/>
          </a:xfrm>
        </p:spPr>
        <p:txBody>
          <a:bodyPr/>
          <a:lstStyle/>
          <a:p>
            <a:endParaRPr lang="fr-CA"/>
          </a:p>
        </p:txBody>
      </p:sp>
      <p:sp>
        <p:nvSpPr>
          <p:cNvPr id="58" name="Picture Placeholder 46"/>
          <p:cNvSpPr>
            <a:spLocks noGrp="1"/>
          </p:cNvSpPr>
          <p:nvPr>
            <p:ph type="pic" sz="quarter" idx="21"/>
          </p:nvPr>
        </p:nvSpPr>
        <p:spPr>
          <a:xfrm>
            <a:off x="10160000" y="2071688"/>
            <a:ext cx="2032000" cy="2071688"/>
          </a:xfrm>
        </p:spPr>
        <p:txBody>
          <a:bodyPr/>
          <a:lstStyle/>
          <a:p>
            <a:endParaRPr lang="fr-CA"/>
          </a:p>
        </p:txBody>
      </p:sp>
    </p:spTree>
    <p:extLst>
      <p:ext uri="{BB962C8B-B14F-4D97-AF65-F5344CB8AC3E}">
        <p14:creationId xmlns:p14="http://schemas.microsoft.com/office/powerpoint/2010/main" val="1519528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03B07-6961-EE4D-B187-24BB874EA187}"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015382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extLst>
      <p:ext uri="{BB962C8B-B14F-4D97-AF65-F5344CB8AC3E}">
        <p14:creationId xmlns:p14="http://schemas.microsoft.com/office/powerpoint/2010/main" val="3858335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2413687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endParaRPr lang="fr-CA" dirty="0"/>
          </a:p>
        </p:txBody>
      </p:sp>
    </p:spTree>
    <p:extLst>
      <p:ext uri="{BB962C8B-B14F-4D97-AF65-F5344CB8AC3E}">
        <p14:creationId xmlns:p14="http://schemas.microsoft.com/office/powerpoint/2010/main" val="809713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endParaRPr lang="fr-CA"/>
          </a:p>
        </p:txBody>
      </p:sp>
    </p:spTree>
    <p:extLst>
      <p:ext uri="{BB962C8B-B14F-4D97-AF65-F5344CB8AC3E}">
        <p14:creationId xmlns:p14="http://schemas.microsoft.com/office/powerpoint/2010/main" val="2052950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extLst>
      <p:ext uri="{BB962C8B-B14F-4D97-AF65-F5344CB8AC3E}">
        <p14:creationId xmlns:p14="http://schemas.microsoft.com/office/powerpoint/2010/main" val="363580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1208650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endParaRPr lang="fr-CA"/>
          </a:p>
        </p:txBody>
      </p:sp>
    </p:spTree>
    <p:extLst>
      <p:ext uri="{BB962C8B-B14F-4D97-AF65-F5344CB8AC3E}">
        <p14:creationId xmlns:p14="http://schemas.microsoft.com/office/powerpoint/2010/main" val="3098856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3573955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3567657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3104327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dirty="0"/>
          </a:p>
        </p:txBody>
      </p:sp>
    </p:spTree>
    <p:extLst>
      <p:ext uri="{BB962C8B-B14F-4D97-AF65-F5344CB8AC3E}">
        <p14:creationId xmlns:p14="http://schemas.microsoft.com/office/powerpoint/2010/main" val="3141565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1276631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extLst>
      <p:ext uri="{BB962C8B-B14F-4D97-AF65-F5344CB8AC3E}">
        <p14:creationId xmlns:p14="http://schemas.microsoft.com/office/powerpoint/2010/main" val="2873082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extLst>
      <p:ext uri="{BB962C8B-B14F-4D97-AF65-F5344CB8AC3E}">
        <p14:creationId xmlns:p14="http://schemas.microsoft.com/office/powerpoint/2010/main" val="516740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extLst>
      <p:ext uri="{BB962C8B-B14F-4D97-AF65-F5344CB8AC3E}">
        <p14:creationId xmlns:p14="http://schemas.microsoft.com/office/powerpoint/2010/main" val="57551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extLst>
      <p:ext uri="{BB962C8B-B14F-4D97-AF65-F5344CB8AC3E}">
        <p14:creationId xmlns:p14="http://schemas.microsoft.com/office/powerpoint/2010/main" val="2293247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extLst>
      <p:ext uri="{BB962C8B-B14F-4D97-AF65-F5344CB8AC3E}">
        <p14:creationId xmlns:p14="http://schemas.microsoft.com/office/powerpoint/2010/main" val="770601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1608493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1708821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extLst>
      <p:ext uri="{BB962C8B-B14F-4D97-AF65-F5344CB8AC3E}">
        <p14:creationId xmlns:p14="http://schemas.microsoft.com/office/powerpoint/2010/main" val="6132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7"/>
            <a:ext cx="4180113" cy="5573485"/>
          </a:xfrm>
        </p:spPr>
        <p:txBody>
          <a:bodyPr/>
          <a:lstStyle/>
          <a:p>
            <a:endParaRPr lang="fr-CA"/>
          </a:p>
        </p:txBody>
      </p:sp>
    </p:spTree>
    <p:extLst>
      <p:ext uri="{BB962C8B-B14F-4D97-AF65-F5344CB8AC3E}">
        <p14:creationId xmlns:p14="http://schemas.microsoft.com/office/powerpoint/2010/main" val="4288725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dirty="0"/>
          </a:p>
        </p:txBody>
      </p:sp>
    </p:spTree>
    <p:extLst>
      <p:ext uri="{BB962C8B-B14F-4D97-AF65-F5344CB8AC3E}">
        <p14:creationId xmlns:p14="http://schemas.microsoft.com/office/powerpoint/2010/main" val="2142372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extLst>
      <p:ext uri="{BB962C8B-B14F-4D97-AF65-F5344CB8AC3E}">
        <p14:creationId xmlns:p14="http://schemas.microsoft.com/office/powerpoint/2010/main" val="86381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extLst>
      <p:ext uri="{BB962C8B-B14F-4D97-AF65-F5344CB8AC3E}">
        <p14:creationId xmlns:p14="http://schemas.microsoft.com/office/powerpoint/2010/main" val="644748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207886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4" name="Picture Placeholder 3"/>
          <p:cNvSpPr>
            <a:spLocks noGrp="1"/>
          </p:cNvSpPr>
          <p:nvPr>
            <p:ph type="pic" sz="quarter" idx="10"/>
          </p:nvPr>
        </p:nvSpPr>
        <p:spPr>
          <a:xfrm>
            <a:off x="3744227" y="2215648"/>
            <a:ext cx="4713063" cy="2645109"/>
          </a:xfrm>
        </p:spPr>
        <p:txBody>
          <a:bodyPr/>
          <a:lstStyle/>
          <a:p>
            <a:endParaRPr lang="fr-CA"/>
          </a:p>
        </p:txBody>
      </p:sp>
    </p:spTree>
    <p:extLst>
      <p:ext uri="{BB962C8B-B14F-4D97-AF65-F5344CB8AC3E}">
        <p14:creationId xmlns:p14="http://schemas.microsoft.com/office/powerpoint/2010/main" val="1013175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endParaRPr lang="fr-CA"/>
          </a:p>
        </p:txBody>
      </p:sp>
    </p:spTree>
    <p:extLst>
      <p:ext uri="{BB962C8B-B14F-4D97-AF65-F5344CB8AC3E}">
        <p14:creationId xmlns:p14="http://schemas.microsoft.com/office/powerpoint/2010/main" val="2623613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endParaRPr lang="fr-CA"/>
          </a:p>
        </p:txBody>
      </p:sp>
    </p:spTree>
    <p:extLst>
      <p:ext uri="{BB962C8B-B14F-4D97-AF65-F5344CB8AC3E}">
        <p14:creationId xmlns:p14="http://schemas.microsoft.com/office/powerpoint/2010/main" val="4112855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1730627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endParaRPr lang="fr-CA"/>
          </a:p>
        </p:txBody>
      </p:sp>
      <p:sp>
        <p:nvSpPr>
          <p:cNvPr id="9" name="Picture Placeholder 7"/>
          <p:cNvSpPr>
            <a:spLocks noGrp="1"/>
          </p:cNvSpPr>
          <p:nvPr>
            <p:ph type="pic" sz="quarter" idx="11"/>
          </p:nvPr>
        </p:nvSpPr>
        <p:spPr>
          <a:xfrm>
            <a:off x="6967539" y="317063"/>
            <a:ext cx="3708000" cy="2088000"/>
          </a:xfrm>
        </p:spPr>
        <p:txBody>
          <a:bodyPr/>
          <a:lstStyle/>
          <a:p>
            <a:endParaRPr lang="fr-CA"/>
          </a:p>
        </p:txBody>
      </p:sp>
      <p:sp>
        <p:nvSpPr>
          <p:cNvPr id="10" name="Picture Placeholder 7"/>
          <p:cNvSpPr>
            <a:spLocks noGrp="1"/>
          </p:cNvSpPr>
          <p:nvPr>
            <p:ph type="pic" sz="quarter" idx="12"/>
          </p:nvPr>
        </p:nvSpPr>
        <p:spPr>
          <a:xfrm>
            <a:off x="6967539" y="4493063"/>
            <a:ext cx="3708000" cy="2088000"/>
          </a:xfrm>
        </p:spPr>
        <p:txBody>
          <a:bodyPr/>
          <a:lstStyle/>
          <a:p>
            <a:endParaRPr lang="fr-CA"/>
          </a:p>
        </p:txBody>
      </p:sp>
    </p:spTree>
    <p:extLst>
      <p:ext uri="{BB962C8B-B14F-4D97-AF65-F5344CB8AC3E}">
        <p14:creationId xmlns:p14="http://schemas.microsoft.com/office/powerpoint/2010/main" val="966121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1080483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endParaRPr lang="fr-CA"/>
          </a:p>
        </p:txBody>
      </p:sp>
      <p:sp>
        <p:nvSpPr>
          <p:cNvPr id="19" name="Picture Placeholder 17"/>
          <p:cNvSpPr>
            <a:spLocks noGrp="1"/>
          </p:cNvSpPr>
          <p:nvPr>
            <p:ph type="pic" sz="quarter" idx="11"/>
          </p:nvPr>
        </p:nvSpPr>
        <p:spPr>
          <a:xfrm>
            <a:off x="7651750" y="3632200"/>
            <a:ext cx="3022600" cy="2095500"/>
          </a:xfrm>
        </p:spPr>
        <p:txBody>
          <a:bodyPr/>
          <a:lstStyle/>
          <a:p>
            <a:endParaRPr lang="fr-CA"/>
          </a:p>
        </p:txBody>
      </p:sp>
    </p:spTree>
    <p:extLst>
      <p:ext uri="{BB962C8B-B14F-4D97-AF65-F5344CB8AC3E}">
        <p14:creationId xmlns:p14="http://schemas.microsoft.com/office/powerpoint/2010/main" val="907360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50" Type="http://schemas.openxmlformats.org/officeDocument/2006/relationships/slideLayout" Target="../slideLayouts/slideLayout69.xml"/><Relationship Id="rId55" Type="http://schemas.openxmlformats.org/officeDocument/2006/relationships/slideLayout" Target="../slideLayouts/slideLayout74.xml"/><Relationship Id="rId63" Type="http://schemas.openxmlformats.org/officeDocument/2006/relationships/slideLayout" Target="../slideLayouts/slideLayout82.xml"/><Relationship Id="rId68" Type="http://schemas.openxmlformats.org/officeDocument/2006/relationships/slideLayout" Target="../slideLayouts/slideLayout87.xml"/><Relationship Id="rId76" Type="http://schemas.openxmlformats.org/officeDocument/2006/relationships/slideLayout" Target="../slideLayouts/slideLayout95.xml"/><Relationship Id="rId7" Type="http://schemas.openxmlformats.org/officeDocument/2006/relationships/slideLayout" Target="../slideLayouts/slideLayout26.xml"/><Relationship Id="rId71" Type="http://schemas.openxmlformats.org/officeDocument/2006/relationships/slideLayout" Target="../slideLayouts/slideLayout90.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8" Type="http://schemas.openxmlformats.org/officeDocument/2006/relationships/slideLayout" Target="../slideLayouts/slideLayout77.xml"/><Relationship Id="rId66" Type="http://schemas.openxmlformats.org/officeDocument/2006/relationships/slideLayout" Target="../slideLayouts/slideLayout85.xml"/><Relationship Id="rId74" Type="http://schemas.openxmlformats.org/officeDocument/2006/relationships/slideLayout" Target="../slideLayouts/slideLayout93.xml"/><Relationship Id="rId79" Type="http://schemas.openxmlformats.org/officeDocument/2006/relationships/slideLayout" Target="../slideLayouts/slideLayout98.xml"/><Relationship Id="rId5" Type="http://schemas.openxmlformats.org/officeDocument/2006/relationships/slideLayout" Target="../slideLayouts/slideLayout24.xml"/><Relationship Id="rId61" Type="http://schemas.openxmlformats.org/officeDocument/2006/relationships/slideLayout" Target="../slideLayouts/slideLayout80.xml"/><Relationship Id="rId82" Type="http://schemas.openxmlformats.org/officeDocument/2006/relationships/theme" Target="../theme/theme3.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60" Type="http://schemas.openxmlformats.org/officeDocument/2006/relationships/slideLayout" Target="../slideLayouts/slideLayout79.xml"/><Relationship Id="rId65" Type="http://schemas.openxmlformats.org/officeDocument/2006/relationships/slideLayout" Target="../slideLayouts/slideLayout84.xml"/><Relationship Id="rId73" Type="http://schemas.openxmlformats.org/officeDocument/2006/relationships/slideLayout" Target="../slideLayouts/slideLayout92.xml"/><Relationship Id="rId78" Type="http://schemas.openxmlformats.org/officeDocument/2006/relationships/slideLayout" Target="../slideLayouts/slideLayout97.xml"/><Relationship Id="rId81" Type="http://schemas.openxmlformats.org/officeDocument/2006/relationships/slideLayout" Target="../slideLayouts/slideLayout10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slideLayout" Target="../slideLayouts/slideLayout75.xml"/><Relationship Id="rId64" Type="http://schemas.openxmlformats.org/officeDocument/2006/relationships/slideLayout" Target="../slideLayouts/slideLayout83.xml"/><Relationship Id="rId69" Type="http://schemas.openxmlformats.org/officeDocument/2006/relationships/slideLayout" Target="../slideLayouts/slideLayout88.xml"/><Relationship Id="rId77" Type="http://schemas.openxmlformats.org/officeDocument/2006/relationships/slideLayout" Target="../slideLayouts/slideLayout96.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72" Type="http://schemas.openxmlformats.org/officeDocument/2006/relationships/slideLayout" Target="../slideLayouts/slideLayout91.xml"/><Relationship Id="rId80" Type="http://schemas.openxmlformats.org/officeDocument/2006/relationships/slideLayout" Target="../slideLayouts/slideLayout99.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59" Type="http://schemas.openxmlformats.org/officeDocument/2006/relationships/slideLayout" Target="../slideLayouts/slideLayout78.xml"/><Relationship Id="rId67" Type="http://schemas.openxmlformats.org/officeDocument/2006/relationships/slideLayout" Target="../slideLayouts/slideLayout86.xml"/><Relationship Id="rId20" Type="http://schemas.openxmlformats.org/officeDocument/2006/relationships/slideLayout" Target="../slideLayouts/slideLayout39.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62" Type="http://schemas.openxmlformats.org/officeDocument/2006/relationships/slideLayout" Target="../slideLayouts/slideLayout81.xml"/><Relationship Id="rId70" Type="http://schemas.openxmlformats.org/officeDocument/2006/relationships/slideLayout" Target="../slideLayouts/slideLayout89.xml"/><Relationship Id="rId75" Type="http://schemas.openxmlformats.org/officeDocument/2006/relationships/slideLayout" Target="../slideLayouts/slideLayout9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Tree>
    <p:extLst>
      <p:ext uri="{BB962C8B-B14F-4D97-AF65-F5344CB8AC3E}">
        <p14:creationId xmlns:p14="http://schemas.microsoft.com/office/powerpoint/2010/main" val="182850762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Tree>
    <p:extLst>
      <p:ext uri="{BB962C8B-B14F-4D97-AF65-F5344CB8AC3E}">
        <p14:creationId xmlns:p14="http://schemas.microsoft.com/office/powerpoint/2010/main" val="24345288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6" r:id="rId7"/>
    <p:sldLayoutId id="2147483757" r:id="rId8"/>
    <p:sldLayoutId id="2147483758" r:id="rId9"/>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2024-06-24</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extLst>
      <p:ext uri="{BB962C8B-B14F-4D97-AF65-F5344CB8AC3E}">
        <p14:creationId xmlns:p14="http://schemas.microsoft.com/office/powerpoint/2010/main" val="321218051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 id="2147483797" r:id="rId38"/>
    <p:sldLayoutId id="2147483798" r:id="rId39"/>
    <p:sldLayoutId id="2147483799" r:id="rId40"/>
    <p:sldLayoutId id="2147483800" r:id="rId41"/>
    <p:sldLayoutId id="2147483801" r:id="rId42"/>
    <p:sldLayoutId id="2147483802" r:id="rId43"/>
    <p:sldLayoutId id="2147483803" r:id="rId44"/>
    <p:sldLayoutId id="2147483804" r:id="rId45"/>
    <p:sldLayoutId id="2147483805" r:id="rId46"/>
    <p:sldLayoutId id="2147483806" r:id="rId47"/>
    <p:sldLayoutId id="2147483807" r:id="rId48"/>
    <p:sldLayoutId id="2147483808" r:id="rId49"/>
    <p:sldLayoutId id="2147483809" r:id="rId50"/>
    <p:sldLayoutId id="2147483810" r:id="rId51"/>
    <p:sldLayoutId id="2147483811" r:id="rId52"/>
    <p:sldLayoutId id="2147483812" r:id="rId53"/>
    <p:sldLayoutId id="2147483813" r:id="rId54"/>
    <p:sldLayoutId id="2147483814" r:id="rId55"/>
    <p:sldLayoutId id="2147483815" r:id="rId56"/>
    <p:sldLayoutId id="2147483816" r:id="rId57"/>
    <p:sldLayoutId id="2147483817" r:id="rId58"/>
    <p:sldLayoutId id="2147483818" r:id="rId59"/>
    <p:sldLayoutId id="2147483819" r:id="rId60"/>
    <p:sldLayoutId id="2147483820" r:id="rId61"/>
    <p:sldLayoutId id="2147483821" r:id="rId62"/>
    <p:sldLayoutId id="2147483822" r:id="rId63"/>
    <p:sldLayoutId id="2147483823" r:id="rId64"/>
    <p:sldLayoutId id="2147483824" r:id="rId65"/>
    <p:sldLayoutId id="2147483825" r:id="rId66"/>
    <p:sldLayoutId id="2147483826" r:id="rId67"/>
    <p:sldLayoutId id="2147483827" r:id="rId68"/>
    <p:sldLayoutId id="2147483828" r:id="rId69"/>
    <p:sldLayoutId id="2147483829" r:id="rId70"/>
    <p:sldLayoutId id="2147483830" r:id="rId71"/>
    <p:sldLayoutId id="2147483831" r:id="rId72"/>
    <p:sldLayoutId id="2147483832" r:id="rId73"/>
    <p:sldLayoutId id="2147483833" r:id="rId74"/>
    <p:sldLayoutId id="2147483834" r:id="rId75"/>
    <p:sldLayoutId id="2147483835" r:id="rId76"/>
    <p:sldLayoutId id="2147483836" r:id="rId77"/>
    <p:sldLayoutId id="2147483837" r:id="rId78"/>
    <p:sldLayoutId id="2147483838" r:id="rId79"/>
    <p:sldLayoutId id="2147483839" r:id="rId80"/>
    <p:sldLayoutId id="2147483840" r:id="rId8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pmadata.org/data/survey-methodology"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thenounproject.com/icon/smartphone-866255/" TargetMode="External"/><Relationship Id="rId13" Type="http://schemas.openxmlformats.org/officeDocument/2006/relationships/hyperlink" Target="https://thenounproject.com/icon/flashlight-6468170/" TargetMode="External"/><Relationship Id="rId3" Type="http://schemas.openxmlformats.org/officeDocument/2006/relationships/hyperlink" Target="https://thenounproject.com/photo/blue-paint-splattered-with-palette-and-tubes-on-bright-background-42Godb/" TargetMode="External"/><Relationship Id="rId7" Type="http://schemas.openxmlformats.org/officeDocument/2006/relationships/hyperlink" Target="https://thenounproject.com/icon/stethoscope-1129008/" TargetMode="External"/><Relationship Id="rId12" Type="http://schemas.openxmlformats.org/officeDocument/2006/relationships/hyperlink" Target="https://thenounproject.com/icon/talk-1994787/"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s://thenounproject.com/icon/ear-2311853/" TargetMode="External"/><Relationship Id="rId11" Type="http://schemas.openxmlformats.org/officeDocument/2006/relationships/hyperlink" Target="https://thenounproject.com/icon/relaxed-1744921/" TargetMode="External"/><Relationship Id="rId5" Type="http://schemas.openxmlformats.org/officeDocument/2006/relationships/hyperlink" Target="https://thenounproject.com/icon/folding-chair-1617453/" TargetMode="External"/><Relationship Id="rId15" Type="http://schemas.openxmlformats.org/officeDocument/2006/relationships/hyperlink" Target="https://thenounproject.com/icon/hat-1065948/" TargetMode="External"/><Relationship Id="rId10" Type="http://schemas.openxmlformats.org/officeDocument/2006/relationships/hyperlink" Target="https://thenounproject.com/icon/man-singing-642288/" TargetMode="External"/><Relationship Id="rId4" Type="http://schemas.openxmlformats.org/officeDocument/2006/relationships/hyperlink" Target="https://thenounproject.com/icon/baseball-cap-1975167/" TargetMode="External"/><Relationship Id="rId9" Type="http://schemas.openxmlformats.org/officeDocument/2006/relationships/hyperlink" Target="https://thenounproject.com/icon/theatre-2125347/" TargetMode="External"/><Relationship Id="rId14" Type="http://schemas.openxmlformats.org/officeDocument/2006/relationships/hyperlink" Target="https://thenounproject.com/icon/shot-put-64382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5D5048-12F9-BE22-DD56-FDC3B2860453}"/>
              </a:ext>
            </a:extLst>
          </p:cNvPr>
          <p:cNvSpPr txBox="1"/>
          <p:nvPr/>
        </p:nvSpPr>
        <p:spPr>
          <a:xfrm>
            <a:off x="322892" y="1097280"/>
            <a:ext cx="11546217" cy="558460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We invite you to use and adapt PMA STLR tools!</a:t>
            </a:r>
            <a:endPar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Whatever tool you discover and intend to try out, you will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need</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to adapt these tools to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your context. This may include:</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Changing questionnaire question text</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Some tools contain questions from our questionnaires (</a:t>
            </a:r>
            <a:r>
              <a:rPr kumimoji="0" lang="en-US" sz="1800" b="0" i="1" u="none" strike="noStrike" kern="1200" cap="none" spc="0" normalizeH="0" baseline="0" noProof="0" dirty="0">
                <a:ln>
                  <a:noFill/>
                </a:ln>
                <a:solidFill>
                  <a:srgbClr val="0000FF"/>
                </a:solidFill>
                <a:effectLst/>
                <a:uLnTx/>
                <a:uFillTx/>
                <a:latin typeface="Segoe UI" panose="020B0502040204020203" pitchFamily="34" charset="0"/>
                <a:ea typeface="Arial" panose="020B0604020202020204" pitchFamily="34" charset="0"/>
                <a:cs typeface="Segoe UI" panose="020B0502040204020203" pitchFamily="34" charset="0"/>
                <a:hlinkClick r:id="rId3"/>
              </a:rPr>
              <a:t>publicly available here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along with their numbering. Note that, in some cases, question numbering has changed across phases, but any questions cited in a tool use consistent numbering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within</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that tool.</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Considering appropriate pronouns</a:t>
            </a:r>
            <a:r>
              <a:rPr kumimoji="0" lang="en-US" sz="18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We use female pronouns quite often, as PMA worked with female enumerators –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and</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as a bonus, we are happy to use a feminine pronoun by default for a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TIP</a:t>
            </a:r>
            <a:r>
              <a:rPr kumimoji="0" lang="en-US" sz="22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t>
            </a: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Use our hashtag system!</a:t>
            </a:r>
            <a:r>
              <a:rPr kumimoji="0" lang="en-US" sz="22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As we used these tools across various country contexts, we developed a simple system of using hashtags as placeholders for information that will need to be updated based on the country, context, culture, and program.</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For example, information in a tool that was country-specific is noted with the hashtag placeholder,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#countryspecific</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 – or possibly an even more specific placeholder like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#districtlevel</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 or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#localpartner</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Information that required a change in date is noted with hashtags such as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#todaysdate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or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lastyear</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These hashtags allow those adapting the tool to use the </a:t>
            </a:r>
            <a:r>
              <a:rPr kumimoji="0" lang="en-US" sz="1800" b="0" i="0" u="none" strike="noStrike" kern="1200" cap="none" spc="0" normalizeH="0" baseline="0" noProof="0" dirty="0" err="1">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Find&amp;Replace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function to quickly identify and update all instances of a hashtag within seconds.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3EA1F643-9F5E-23D9-F756-03BEE56D3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6" y="25052"/>
            <a:ext cx="1774854" cy="1371600"/>
          </a:xfrm>
          <a:prstGeom prst="rect">
            <a:avLst/>
          </a:prstGeom>
        </p:spPr>
      </p:pic>
      <p:sp>
        <p:nvSpPr>
          <p:cNvPr id="11" name="Rectangle 10">
            <a:extLst>
              <a:ext uri="{FF2B5EF4-FFF2-40B4-BE49-F238E27FC236}">
                <a16:creationId xmlns:a16="http://schemas.microsoft.com/office/drawing/2014/main" id="{1D3F1AD6-6EEB-A63B-716D-9BBA07BD9492}"/>
              </a:ext>
            </a:extLst>
          </p:cNvPr>
          <p:cNvSpPr/>
          <p:nvPr/>
        </p:nvSpPr>
        <p:spPr bwMode="auto">
          <a:xfrm>
            <a:off x="112734" y="127608"/>
            <a:ext cx="11937304" cy="6705340"/>
          </a:xfrm>
          <a:prstGeom prst="rect">
            <a:avLst/>
          </a:prstGeom>
          <a:noFill/>
          <a:ln w="304800" cap="flat">
            <a:solidFill>
              <a:srgbClr val="55015B"/>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EE13B0-C4E0-D9EA-C58F-190E2B55AB66}"/>
              </a:ext>
            </a:extLst>
          </p:cNvPr>
          <p:cNvGrpSpPr/>
          <p:nvPr/>
        </p:nvGrpSpPr>
        <p:grpSpPr>
          <a:xfrm>
            <a:off x="4301388" y="4167974"/>
            <a:ext cx="601771" cy="587061"/>
            <a:chOff x="4922729" y="367080"/>
            <a:chExt cx="988673" cy="964505"/>
          </a:xfrm>
        </p:grpSpPr>
        <p:sp>
          <p:nvSpPr>
            <p:cNvPr id="2" name="Minus Sign 1">
              <a:extLst>
                <a:ext uri="{FF2B5EF4-FFF2-40B4-BE49-F238E27FC236}">
                  <a16:creationId xmlns:a16="http://schemas.microsoft.com/office/drawing/2014/main" id="{ED1EA136-2F1E-6AF5-5FD1-D57AC45F4C7B}"/>
                </a:ext>
              </a:extLst>
            </p:cNvPr>
            <p:cNvSpPr/>
            <p:nvPr/>
          </p:nvSpPr>
          <p:spPr bwMode="auto">
            <a:xfrm>
              <a:off x="4922729" y="51356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inus Sign 2">
              <a:extLst>
                <a:ext uri="{FF2B5EF4-FFF2-40B4-BE49-F238E27FC236}">
                  <a16:creationId xmlns:a16="http://schemas.microsoft.com/office/drawing/2014/main" id="{22B651F3-8283-65CC-3AA6-434055A77110}"/>
                </a:ext>
              </a:extLst>
            </p:cNvPr>
            <p:cNvSpPr/>
            <p:nvPr/>
          </p:nvSpPr>
          <p:spPr bwMode="auto">
            <a:xfrm>
              <a:off x="4922729" y="742670"/>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Minus Sign 3">
              <a:extLst>
                <a:ext uri="{FF2B5EF4-FFF2-40B4-BE49-F238E27FC236}">
                  <a16:creationId xmlns:a16="http://schemas.microsoft.com/office/drawing/2014/main" id="{B117746F-1879-0A2C-93C9-A7A48C76CAE5}"/>
                </a:ext>
              </a:extLst>
            </p:cNvPr>
            <p:cNvSpPr/>
            <p:nvPr/>
          </p:nvSpPr>
          <p:spPr bwMode="auto">
            <a:xfrm rot="5400000">
              <a:off x="4794640"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Minus Sign 4">
              <a:extLst>
                <a:ext uri="{FF2B5EF4-FFF2-40B4-BE49-F238E27FC236}">
                  <a16:creationId xmlns:a16="http://schemas.microsoft.com/office/drawing/2014/main" id="{3BA77F33-94E9-6A3F-67FA-52639E97FCFC}"/>
                </a:ext>
              </a:extLst>
            </p:cNvPr>
            <p:cNvSpPr/>
            <p:nvPr/>
          </p:nvSpPr>
          <p:spPr bwMode="auto">
            <a:xfrm rot="5400000">
              <a:off x="5048544"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Minus Sign 5">
              <a:extLst>
                <a:ext uri="{FF2B5EF4-FFF2-40B4-BE49-F238E27FC236}">
                  <a16:creationId xmlns:a16="http://schemas.microsoft.com/office/drawing/2014/main" id="{3F1F8D47-85FD-F5F6-0894-196B4024B2B0}"/>
                </a:ext>
              </a:extLst>
            </p:cNvPr>
            <p:cNvSpPr/>
            <p:nvPr/>
          </p:nvSpPr>
          <p:spPr bwMode="auto">
            <a:xfrm>
              <a:off x="4946898" y="742671"/>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Minus Sign 8">
              <a:extLst>
                <a:ext uri="{FF2B5EF4-FFF2-40B4-BE49-F238E27FC236}">
                  <a16:creationId xmlns:a16="http://schemas.microsoft.com/office/drawing/2014/main" id="{1439AEA4-BCDF-3168-6189-8F7109DAABB0}"/>
                </a:ext>
              </a:extLst>
            </p:cNvPr>
            <p:cNvSpPr/>
            <p:nvPr/>
          </p:nvSpPr>
          <p:spPr bwMode="auto">
            <a:xfrm rot="5400000">
              <a:off x="4818809"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id="{F7DEB993-170C-7CDB-39B1-23F574A441B0}"/>
                </a:ext>
              </a:extLst>
            </p:cNvPr>
            <p:cNvSpPr/>
            <p:nvPr/>
          </p:nvSpPr>
          <p:spPr bwMode="auto">
            <a:xfrm rot="5400000">
              <a:off x="5072713"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DD56457C-2ACE-DE59-94AD-D06C12156E8F}"/>
              </a:ext>
            </a:extLst>
          </p:cNvPr>
          <p:cNvSpPr txBox="1"/>
          <p:nvPr/>
        </p:nvSpPr>
        <p:spPr>
          <a:xfrm>
            <a:off x="4679893" y="-57058"/>
            <a:ext cx="2832214" cy="369332"/>
          </a:xfrm>
          <a:prstGeom prst="rect">
            <a:avLst/>
          </a:prstGeom>
          <a:noFill/>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www.pmadata.org/stlr</a:t>
            </a:r>
          </a:p>
        </p:txBody>
      </p:sp>
      <p:pic>
        <p:nvPicPr>
          <p:cNvPr id="14" name="Picture 4">
            <a:extLst>
              <a:ext uri="{FF2B5EF4-FFF2-40B4-BE49-F238E27FC236}">
                <a16:creationId xmlns:a16="http://schemas.microsoft.com/office/drawing/2014/main" id="{A1C6E53D-22D7-F808-0CD5-8AF8BF0620B9}"/>
              </a:ext>
            </a:extLst>
          </p:cNvPr>
          <p:cNvPicPr>
            <a:picLocks noChangeAspect="1" noChangeArrowheads="1"/>
          </p:cNvPicPr>
          <p:nvPr/>
        </p:nvPicPr>
        <p:blipFill>
          <a:blip r:embed="rId5">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9255857" y="299372"/>
            <a:ext cx="2569946"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51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2103323" y="416231"/>
            <a:ext cx="7985354" cy="866775"/>
          </a:xfrm>
        </p:spPr>
        <p:txBody>
          <a:bodyPr>
            <a:noAutofit/>
          </a:bodyPr>
          <a:lstStyle/>
          <a:p>
            <a:pPr algn="ctr">
              <a:spcBef>
                <a:spcPts val="1200"/>
              </a:spcBef>
            </a:pPr>
            <a:r>
              <a:rPr lang="en-AU" altLang="en-US" sz="4000" dirty="0">
                <a:latin typeface="Segoe UI" panose="020B0502040204020203" pitchFamily="34" charset="0"/>
                <a:ea typeface="ＭＳ Ｐゴシック" pitchFamily="34" charset="-128"/>
                <a:cs typeface="Segoe UI" panose="020B0502040204020203" pitchFamily="34" charset="0"/>
              </a:rPr>
              <a:t>An </a:t>
            </a:r>
            <a:r>
              <a:rPr lang="en-AU" altLang="en-US" sz="4000" dirty="0">
                <a:solidFill>
                  <a:srgbClr val="00667D"/>
                </a:solidFill>
                <a:latin typeface="Segoe UI" panose="020B0502040204020203" pitchFamily="34" charset="0"/>
                <a:ea typeface="ＭＳ Ｐゴシック" pitchFamily="34" charset="-128"/>
                <a:cs typeface="Segoe UI" panose="020B0502040204020203" pitchFamily="34" charset="0"/>
              </a:rPr>
              <a:t>interviewer</a:t>
            </a:r>
            <a:r>
              <a:rPr lang="en-AU" altLang="en-US" sz="4000" dirty="0">
                <a:latin typeface="Segoe UI" panose="020B0502040204020203" pitchFamily="34" charset="0"/>
                <a:ea typeface="ＭＳ Ｐゴシック" pitchFamily="34" charset="-128"/>
                <a:cs typeface="Segoe UI" panose="020B0502040204020203" pitchFamily="34" charset="0"/>
              </a:rPr>
              <a:t>, not a health worker</a:t>
            </a:r>
            <a:endParaRPr lang="en-AU" altLang="en-US" sz="40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2" name="Content Placeholder 2"/>
          <p:cNvSpPr>
            <a:spLocks noGrp="1"/>
          </p:cNvSpPr>
          <p:nvPr>
            <p:ph idx="4294967295"/>
          </p:nvPr>
        </p:nvSpPr>
        <p:spPr>
          <a:xfrm>
            <a:off x="1033990" y="1853782"/>
            <a:ext cx="9588538" cy="1285875"/>
          </a:xfrm>
        </p:spPr>
        <p:txBody>
          <a:bodyPr rtlCol="0">
            <a:noAutofit/>
          </a:bodyPr>
          <a:lstStyle/>
          <a:p>
            <a:pPr fontAlgn="ctr"/>
            <a:r>
              <a:rPr lang="en-AU" sz="2600" dirty="0">
                <a:solidFill>
                  <a:schemeClr val="tx1"/>
                </a:solidFill>
                <a:latin typeface="Segoe UI" panose="020B0502040204020203" pitchFamily="34" charset="0"/>
                <a:cs typeface="Segoe UI" panose="020B0502040204020203" pitchFamily="34" charset="0"/>
              </a:rPr>
              <a:t>Focuses entirely on her responsibilities as an interviewer</a:t>
            </a:r>
          </a:p>
          <a:p>
            <a:pPr fontAlgn="ctr"/>
            <a:r>
              <a:rPr lang="en-AU" sz="2600" dirty="0">
                <a:solidFill>
                  <a:schemeClr val="tx1"/>
                </a:solidFill>
                <a:latin typeface="Segoe UI" panose="020B0502040204020203" pitchFamily="34" charset="0"/>
                <a:cs typeface="Segoe UI" panose="020B0502040204020203" pitchFamily="34" charset="0"/>
              </a:rPr>
              <a:t>Does not give any advice on other issues than taking part in the current survey</a:t>
            </a:r>
          </a:p>
        </p:txBody>
      </p:sp>
      <p:sp>
        <p:nvSpPr>
          <p:cNvPr id="4" name="Oval Callout 3"/>
          <p:cNvSpPr/>
          <p:nvPr/>
        </p:nvSpPr>
        <p:spPr>
          <a:xfrm>
            <a:off x="736267" y="3573273"/>
            <a:ext cx="8665532" cy="1318437"/>
          </a:xfrm>
          <a:prstGeom prst="wedgeEllipseCallout">
            <a:avLst>
              <a:gd name="adj1" fmla="val -34570"/>
              <a:gd name="adj2" fmla="val 63973"/>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rgbClr val="00667D"/>
                </a:solidFill>
                <a:latin typeface="Segoe UI" panose="020B0502040204020203" pitchFamily="34" charset="0"/>
                <a:cs typeface="Segoe UI" panose="020B0502040204020203" pitchFamily="34" charset="0"/>
              </a:rPr>
              <a:t>What if they ask me about family planning ?</a:t>
            </a:r>
          </a:p>
          <a:p>
            <a:pPr algn="ctr"/>
            <a:r>
              <a:rPr lang="en-AU" sz="2000" dirty="0">
                <a:solidFill>
                  <a:srgbClr val="00667D"/>
                </a:solidFill>
                <a:latin typeface="Segoe UI" panose="020B0502040204020203" pitchFamily="34" charset="0"/>
                <a:cs typeface="Segoe UI" panose="020B0502040204020203" pitchFamily="34" charset="0"/>
              </a:rPr>
              <a:t>I attended a PMA session on FP and I would like to help my respondent! </a:t>
            </a:r>
          </a:p>
        </p:txBody>
      </p:sp>
      <p:sp>
        <p:nvSpPr>
          <p:cNvPr id="3" name="Rectangle 2"/>
          <p:cNvSpPr/>
          <p:nvPr/>
        </p:nvSpPr>
        <p:spPr>
          <a:xfrm>
            <a:off x="3635200" y="5062632"/>
            <a:ext cx="7669069" cy="1077218"/>
          </a:xfrm>
          <a:prstGeom prst="rect">
            <a:avLst/>
          </a:prstGeom>
        </p:spPr>
        <p:txBody>
          <a:bodyPr wrap="square">
            <a:spAutoFit/>
          </a:bodyPr>
          <a:lstStyle/>
          <a:p>
            <a:pPr fontAlgn="ctr"/>
            <a:r>
              <a:rPr lang="en-AU" sz="2400" b="1" dirty="0">
                <a:latin typeface="Segoe UI" panose="020B0502040204020203" pitchFamily="34" charset="0"/>
                <a:cs typeface="Segoe UI" panose="020B0502040204020203" pitchFamily="34" charset="0"/>
              </a:rPr>
              <a:t>Tell her that she may want to see a health provider. </a:t>
            </a:r>
          </a:p>
          <a:p>
            <a:pPr fontAlgn="ctr"/>
            <a:r>
              <a:rPr lang="en-AU" sz="2000" dirty="0">
                <a:latin typeface="Segoe UI" panose="020B0502040204020203" pitchFamily="34" charset="0"/>
                <a:cs typeface="Segoe UI" panose="020B0502040204020203" pitchFamily="34" charset="0"/>
              </a:rPr>
              <a:t>You are not qualified to provide counselling, and you may cause more harm than good by giving advices.</a:t>
            </a:r>
          </a:p>
        </p:txBody>
      </p:sp>
      <p:grpSp>
        <p:nvGrpSpPr>
          <p:cNvPr id="8" name="Group 7">
            <a:extLst>
              <a:ext uri="{FF2B5EF4-FFF2-40B4-BE49-F238E27FC236}">
                <a16:creationId xmlns:a16="http://schemas.microsoft.com/office/drawing/2014/main" id="{480B76F0-3CDD-6F91-6E6B-0B02A5BFFC75}"/>
              </a:ext>
            </a:extLst>
          </p:cNvPr>
          <p:cNvGrpSpPr/>
          <p:nvPr/>
        </p:nvGrpSpPr>
        <p:grpSpPr>
          <a:xfrm>
            <a:off x="-231922" y="138233"/>
            <a:ext cx="1969704" cy="1582865"/>
            <a:chOff x="7854799" y="2756250"/>
            <a:chExt cx="3698790" cy="3163709"/>
          </a:xfrm>
        </p:grpSpPr>
        <p:sp>
          <p:nvSpPr>
            <p:cNvPr id="9" name="Oval 8">
              <a:extLst>
                <a:ext uri="{FF2B5EF4-FFF2-40B4-BE49-F238E27FC236}">
                  <a16:creationId xmlns:a16="http://schemas.microsoft.com/office/drawing/2014/main" id="{0705BC58-FF44-4023-0B4D-25198C1DC1CC}"/>
                </a:ext>
              </a:extLst>
            </p:cNvPr>
            <p:cNvSpPr/>
            <p:nvPr/>
          </p:nvSpPr>
          <p:spPr>
            <a:xfrm>
              <a:off x="9176410" y="3808295"/>
              <a:ext cx="1055569" cy="1182866"/>
            </a:xfrm>
            <a:prstGeom prst="ellipse">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8DE6A1E-0032-F9D3-00B2-C6509B07D946}"/>
                </a:ext>
              </a:extLst>
            </p:cNvPr>
            <p:cNvCxnSpPr>
              <a:stCxn id="9" idx="1"/>
            </p:cNvCxnSpPr>
            <p:nvPr/>
          </p:nvCxnSpPr>
          <p:spPr>
            <a:xfrm>
              <a:off x="9330995" y="3981522"/>
              <a:ext cx="688712" cy="93579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80166D84-638F-B977-96A8-82BF3380D3A8}"/>
                </a:ext>
              </a:extLst>
            </p:cNvPr>
            <p:cNvPicPr>
              <a:picLocks noChangeAspect="1"/>
            </p:cNvPicPr>
            <p:nvPr/>
          </p:nvPicPr>
          <p:blipFill rotWithShape="1">
            <a:blip r:embed="rId3"/>
            <a:srcRect b="14467"/>
            <a:stretch/>
          </p:blipFill>
          <p:spPr>
            <a:xfrm>
              <a:off x="7854799" y="2756250"/>
              <a:ext cx="3698790" cy="3163709"/>
            </a:xfrm>
            <a:prstGeom prst="rect">
              <a:avLst/>
            </a:prstGeom>
          </p:spPr>
        </p:pic>
        <p:pic>
          <p:nvPicPr>
            <p:cNvPr id="17" name="Picture 16">
              <a:extLst>
                <a:ext uri="{FF2B5EF4-FFF2-40B4-BE49-F238E27FC236}">
                  <a16:creationId xmlns:a16="http://schemas.microsoft.com/office/drawing/2014/main" id="{557CF6B4-0462-8F48-4D5E-696548261684}"/>
                </a:ext>
              </a:extLst>
            </p:cNvPr>
            <p:cNvPicPr>
              <a:picLocks noChangeAspect="1"/>
            </p:cNvPicPr>
            <p:nvPr/>
          </p:nvPicPr>
          <p:blipFill rotWithShape="1">
            <a:blip r:embed="rId4"/>
            <a:srcRect b="19239"/>
            <a:stretch/>
          </p:blipFill>
          <p:spPr>
            <a:xfrm>
              <a:off x="9057508" y="3808295"/>
              <a:ext cx="1373204" cy="1109018"/>
            </a:xfrm>
            <a:prstGeom prst="rect">
              <a:avLst/>
            </a:prstGeom>
          </p:spPr>
        </p:pic>
      </p:grpSp>
      <p:grpSp>
        <p:nvGrpSpPr>
          <p:cNvPr id="5" name="Group 4">
            <a:extLst>
              <a:ext uri="{FF2B5EF4-FFF2-40B4-BE49-F238E27FC236}">
                <a16:creationId xmlns:a16="http://schemas.microsoft.com/office/drawing/2014/main" id="{3D705B3C-341B-9A7F-A19A-791F81B72975}"/>
              </a:ext>
            </a:extLst>
          </p:cNvPr>
          <p:cNvGrpSpPr/>
          <p:nvPr/>
        </p:nvGrpSpPr>
        <p:grpSpPr>
          <a:xfrm>
            <a:off x="10452380" y="148590"/>
            <a:ext cx="1734631" cy="2295738"/>
            <a:chOff x="10498100" y="0"/>
            <a:chExt cx="1734631" cy="2295738"/>
          </a:xfrm>
        </p:grpSpPr>
        <p:sp>
          <p:nvSpPr>
            <p:cNvPr id="6" name="Rectangle: Rounded Corners 5">
              <a:extLst>
                <a:ext uri="{FF2B5EF4-FFF2-40B4-BE49-F238E27FC236}">
                  <a16:creationId xmlns:a16="http://schemas.microsoft.com/office/drawing/2014/main" id="{52196FBC-31C5-664B-150F-646026B34139}"/>
                </a:ext>
              </a:extLst>
            </p:cNvPr>
            <p:cNvSpPr/>
            <p:nvPr/>
          </p:nvSpPr>
          <p:spPr>
            <a:xfrm>
              <a:off x="10498100" y="0"/>
              <a:ext cx="1734631" cy="2295738"/>
            </a:xfrm>
            <a:prstGeom prst="roundRect">
              <a:avLst/>
            </a:prstGeom>
            <a:solidFill>
              <a:schemeClr val="bg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8961712B-DBCD-8CC7-965F-BE9FC03A40A2}"/>
                </a:ext>
              </a:extLst>
            </p:cNvPr>
            <p:cNvPicPr>
              <a:picLocks noChangeAspect="1"/>
            </p:cNvPicPr>
            <p:nvPr/>
          </p:nvPicPr>
          <p:blipFill rotWithShape="1">
            <a:blip r:embed="rId5"/>
            <a:srcRect b="12786"/>
            <a:stretch/>
          </p:blipFill>
          <p:spPr>
            <a:xfrm>
              <a:off x="10583175" y="156618"/>
              <a:ext cx="1564481" cy="1364452"/>
            </a:xfrm>
            <a:prstGeom prst="rect">
              <a:avLst/>
            </a:prstGeom>
          </p:spPr>
        </p:pic>
        <p:sp>
          <p:nvSpPr>
            <p:cNvPr id="15" name="Title 1">
              <a:extLst>
                <a:ext uri="{FF2B5EF4-FFF2-40B4-BE49-F238E27FC236}">
                  <a16:creationId xmlns:a16="http://schemas.microsoft.com/office/drawing/2014/main" id="{90E566A1-504A-E39C-EA24-02A7543C2481}"/>
                </a:ext>
              </a:extLst>
            </p:cNvPr>
            <p:cNvSpPr txBox="1">
              <a:spLocks/>
            </p:cNvSpPr>
            <p:nvPr/>
          </p:nvSpPr>
          <p:spPr>
            <a:xfrm>
              <a:off x="10665569" y="1450358"/>
              <a:ext cx="1399693" cy="845380"/>
            </a:xfrm>
            <a:prstGeom prst="rect">
              <a:avLst/>
            </a:prstGeom>
          </p:spPr>
          <p:txBody>
            <a:bodyPr vert="horz" lIns="91440" tIns="45720" rIns="91440" bIns="45720" rtlCol="0" anchor="b" anchorCtr="0">
              <a:normAutofit fontScale="67500" lnSpcReduction="20000"/>
            </a:bodyPr>
            <a:lstStyle>
              <a:lvl1pPr algn="l" defTabSz="914400" rtl="0" eaLnBrk="1" latinLnBrk="0" hangingPunct="1">
                <a:spcBef>
                  <a:spcPct val="0"/>
                </a:spcBef>
                <a:buNone/>
                <a:defRPr sz="2600" b="0" i="0" kern="1200">
                  <a:solidFill>
                    <a:schemeClr val="accent1"/>
                  </a:solidFill>
                  <a:latin typeface="Calibri" charset="0"/>
                  <a:ea typeface="Calibri" charset="0"/>
                  <a:cs typeface="Calibri" charset="0"/>
                </a:defRPr>
              </a:lvl1pPr>
            </a:lstStyle>
            <a:p>
              <a:pPr algn="ctr">
                <a:spcBef>
                  <a:spcPts val="1200"/>
                </a:spcBef>
              </a:pPr>
              <a:r>
                <a:rPr lang="en-AU" altLang="en-US" sz="3200" b="1" dirty="0">
                  <a:latin typeface="Segoe UI" panose="020B0502040204020203" pitchFamily="34" charset="0"/>
                  <a:ea typeface="ＭＳ Ｐゴシック" pitchFamily="34" charset="-128"/>
                  <a:cs typeface="Segoe UI" panose="020B0502040204020203" pitchFamily="34" charset="0"/>
                </a:rPr>
                <a:t>Roleplay Activity</a:t>
              </a:r>
              <a:endParaRPr lang="en-AU" altLang="en-US" sz="3200" b="1"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spTree>
    <p:extLst>
      <p:ext uri="{BB962C8B-B14F-4D97-AF65-F5344CB8AC3E}">
        <p14:creationId xmlns:p14="http://schemas.microsoft.com/office/powerpoint/2010/main" val="30114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5"/>
                                        </p:tgtEl>
                                        <p:attrNameLst>
                                          <p:attrName>ppt_x</p:attrName>
                                        </p:attrNameLst>
                                      </p:cBhvr>
                                      <p:tavLst>
                                        <p:tav tm="0">
                                          <p:val>
                                            <p:strVal val="ppt_x"/>
                                          </p:val>
                                        </p:tav>
                                        <p:tav tm="100000">
                                          <p:val>
                                            <p:strVal val="ppt_x"/>
                                          </p:val>
                                        </p:tav>
                                      </p:tavLst>
                                    </p:anim>
                                    <p:anim calcmode="lin" valueType="num">
                                      <p:cBhvr additive="base">
                                        <p:cTn id="27" dur="500"/>
                                        <p:tgtEl>
                                          <p:spTgt spid="5"/>
                                        </p:tgtEl>
                                        <p:attrNameLst>
                                          <p:attrName>ppt_y</p:attrName>
                                        </p:attrNameLst>
                                      </p:cBhvr>
                                      <p:tavLst>
                                        <p:tav tm="0">
                                          <p:val>
                                            <p:strVal val="ppt_y"/>
                                          </p:val>
                                        </p:tav>
                                        <p:tav tm="100000">
                                          <p:val>
                                            <p:strVal val="1+ppt_h/2"/>
                                          </p:val>
                                        </p:tav>
                                      </p:tavLst>
                                    </p:anim>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1815717" y="1131246"/>
            <a:ext cx="8632825" cy="2514600"/>
          </a:xfrm>
        </p:spPr>
        <p:txBody>
          <a:bodyPr>
            <a:noAutofit/>
          </a:bodyPr>
          <a:lstStyle/>
          <a:p>
            <a:pPr algn="ctr"/>
            <a:r>
              <a:rPr lang="en-AU" sz="5500" dirty="0">
                <a:latin typeface="Segoe UI" panose="020B0502040204020203" pitchFamily="34" charset="0"/>
                <a:cs typeface="Segoe UI" panose="020B0502040204020203" pitchFamily="34" charset="0"/>
              </a:rPr>
              <a:t>The Art of</a:t>
            </a:r>
            <a:br>
              <a:rPr lang="en-AU" sz="5500" dirty="0">
                <a:latin typeface="Segoe UI" panose="020B0502040204020203" pitchFamily="34" charset="0"/>
                <a:cs typeface="Segoe UI" panose="020B0502040204020203" pitchFamily="34" charset="0"/>
              </a:rPr>
            </a:br>
            <a:r>
              <a:rPr lang="en-AU" sz="5500" dirty="0">
                <a:latin typeface="Segoe UI" panose="020B0502040204020203" pitchFamily="34" charset="0"/>
                <a:cs typeface="Segoe UI" panose="020B0502040204020203" pitchFamily="34" charset="0"/>
              </a:rPr>
              <a:t>Questionnaire Communication</a:t>
            </a:r>
          </a:p>
        </p:txBody>
      </p:sp>
      <p:pic>
        <p:nvPicPr>
          <p:cNvPr id="3" name="Picture 2" descr="A close-up of paint brushes and paint&#10;&#10;Description automatically generated">
            <a:extLst>
              <a:ext uri="{FF2B5EF4-FFF2-40B4-BE49-F238E27FC236}">
                <a16:creationId xmlns:a16="http://schemas.microsoft.com/office/drawing/2014/main" id="{298834EF-48DC-631C-0624-17712AB34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170" y="3867727"/>
            <a:ext cx="3437659" cy="2069988"/>
          </a:xfrm>
          <a:prstGeom prst="rect">
            <a:avLst/>
          </a:prstGeom>
        </p:spPr>
      </p:pic>
    </p:spTree>
    <p:extLst>
      <p:ext uri="{BB962C8B-B14F-4D97-AF65-F5344CB8AC3E}">
        <p14:creationId xmlns:p14="http://schemas.microsoft.com/office/powerpoint/2010/main" val="367175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355"/>
          <a:stretch/>
        </p:blipFill>
        <p:spPr>
          <a:xfrm rot="16200000">
            <a:off x="3099057" y="-1235522"/>
            <a:ext cx="6032389" cy="8835991"/>
          </a:xfrm>
          <a:prstGeom prst="rect">
            <a:avLst/>
          </a:prstGeom>
        </p:spPr>
      </p:pic>
    </p:spTree>
    <p:extLst>
      <p:ext uri="{BB962C8B-B14F-4D97-AF65-F5344CB8AC3E}">
        <p14:creationId xmlns:p14="http://schemas.microsoft.com/office/powerpoint/2010/main" val="1160831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262890"/>
            <a:ext cx="10728325" cy="1016000"/>
          </a:xfrm>
        </p:spPr>
        <p:txBody>
          <a:bodyPr>
            <a:normAutofit fontScale="90000"/>
          </a:bodyPr>
          <a:lstStyle/>
          <a:p>
            <a:r>
              <a:rPr lang="en-AU" dirty="0">
                <a:latin typeface="Segoe UI" panose="020B0502040204020203" pitchFamily="34" charset="0"/>
                <a:cs typeface="Segoe UI" panose="020B0502040204020203" pitchFamily="34" charset="0"/>
              </a:rPr>
              <a:t>A GOOD RE SHOWS ON A DAILY BASIS 5 QUALITIES AS SHE ADMINISTERS THE QUESTIONNAIRE</a:t>
            </a:r>
            <a:r>
              <a:rPr lang="es-ES" dirty="0">
                <a:latin typeface="Segoe UI" panose="020B0502040204020203" pitchFamily="34" charset="0"/>
                <a:cs typeface="Segoe UI" panose="020B0502040204020203" pitchFamily="34" charset="0"/>
              </a:rPr>
              <a:t>…</a:t>
            </a:r>
            <a:br>
              <a:rPr lang="en-AU" dirty="0">
                <a:latin typeface="Segoe UI" panose="020B0502040204020203" pitchFamily="34" charset="0"/>
                <a:cs typeface="Segoe UI" panose="020B0502040204020203" pitchFamily="34" charset="0"/>
              </a:rPr>
            </a:br>
            <a:endParaRPr lang="en-AU" dirty="0">
              <a:latin typeface="Segoe UI" panose="020B0502040204020203" pitchFamily="34" charset="0"/>
              <a:cs typeface="Segoe UI" panose="020B0502040204020203" pitchFamily="34" charset="0"/>
            </a:endParaRPr>
          </a:p>
        </p:txBody>
      </p:sp>
      <p:sp>
        <p:nvSpPr>
          <p:cNvPr id="5123" name="Content Placeholder 2"/>
          <p:cNvSpPr>
            <a:spLocks noGrp="1"/>
          </p:cNvSpPr>
          <p:nvPr>
            <p:ph idx="4294967295"/>
          </p:nvPr>
        </p:nvSpPr>
        <p:spPr>
          <a:xfrm>
            <a:off x="742950" y="1677988"/>
            <a:ext cx="4881563" cy="627062"/>
          </a:xfrm>
        </p:spPr>
        <p:txBody>
          <a:bodyPr>
            <a:normAutofit fontScale="92500"/>
          </a:bodyPr>
          <a:lstStyle/>
          <a:p>
            <a:pPr indent="0">
              <a:spcBef>
                <a:spcPts val="1200"/>
              </a:spcBef>
              <a:buNone/>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A</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t ease </a:t>
            </a:r>
            <a:r>
              <a:rPr lang="en-AU" altLang="en-US" sz="2600" dirty="0">
                <a:solidFill>
                  <a:schemeClr val="tx1"/>
                </a:solidFill>
                <a:latin typeface="Segoe UI" panose="020B0502040204020203" pitchFamily="34" charset="0"/>
                <a:ea typeface="ＭＳ Ｐゴシック" pitchFamily="34" charset="-128"/>
                <a:cs typeface="Segoe UI" panose="020B0502040204020203" pitchFamily="34" charset="0"/>
              </a:rPr>
              <a:t>with the questionnaire</a:t>
            </a:r>
          </a:p>
        </p:txBody>
      </p:sp>
      <p:sp>
        <p:nvSpPr>
          <p:cNvPr id="2" name="Rectangle 1"/>
          <p:cNvSpPr/>
          <p:nvPr/>
        </p:nvSpPr>
        <p:spPr>
          <a:xfrm>
            <a:off x="1586081" y="2416057"/>
            <a:ext cx="4704229" cy="590931"/>
          </a:xfrm>
          <a:prstGeom prst="rect">
            <a:avLst/>
          </a:prstGeom>
        </p:spPr>
        <p:txBody>
          <a:bodyPr wrap="square">
            <a:spAutoFit/>
          </a:bodyPr>
          <a:lstStyle/>
          <a:p>
            <a:pPr marL="228600">
              <a:lnSpc>
                <a:spcPct val="90000"/>
              </a:lnSpc>
              <a:spcBef>
                <a:spcPts val="1200"/>
              </a:spcBef>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C</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lear</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communication</a:t>
            </a:r>
          </a:p>
        </p:txBody>
      </p:sp>
      <p:sp>
        <p:nvSpPr>
          <p:cNvPr id="3" name="Rectangle 2"/>
          <p:cNvSpPr/>
          <p:nvPr/>
        </p:nvSpPr>
        <p:spPr>
          <a:xfrm>
            <a:off x="2580889" y="3167389"/>
            <a:ext cx="4068649" cy="951030"/>
          </a:xfrm>
          <a:prstGeom prst="rect">
            <a:avLst/>
          </a:prstGeom>
        </p:spPr>
        <p:txBody>
          <a:bodyPr wrap="square">
            <a:spAutoFit/>
          </a:bodyPr>
          <a:lstStyle/>
          <a:p>
            <a:pPr marL="228600">
              <a:lnSpc>
                <a:spcPct val="90000"/>
              </a:lnSpc>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F</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aithful</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to the question,</a:t>
            </a:r>
          </a:p>
          <a:p>
            <a:pPr marL="228600">
              <a:lnSpc>
                <a:spcPct val="90000"/>
              </a:lnSpc>
            </a:pPr>
            <a:r>
              <a:rPr lang="en-AU" altLang="en-US" sz="2600" dirty="0">
                <a:latin typeface="Segoe UI" panose="020B0502040204020203" pitchFamily="34" charset="0"/>
                <a:ea typeface="ＭＳ Ｐゴシック" pitchFamily="34" charset="-128"/>
                <a:cs typeface="Segoe UI" panose="020B0502040204020203" pitchFamily="34" charset="0"/>
              </a:rPr>
              <a:t>	as it is written</a:t>
            </a:r>
          </a:p>
        </p:txBody>
      </p:sp>
      <p:sp>
        <p:nvSpPr>
          <p:cNvPr id="4" name="Rectangle 3"/>
          <p:cNvSpPr/>
          <p:nvPr/>
        </p:nvSpPr>
        <p:spPr>
          <a:xfrm>
            <a:off x="4156600" y="4147028"/>
            <a:ext cx="5364697" cy="951030"/>
          </a:xfrm>
          <a:prstGeom prst="rect">
            <a:avLst/>
          </a:prstGeom>
        </p:spPr>
        <p:txBody>
          <a:bodyPr wrap="square">
            <a:spAutoFit/>
          </a:bodyPr>
          <a:lstStyle/>
          <a:p>
            <a:pPr marL="228600">
              <a:lnSpc>
                <a:spcPct val="90000"/>
              </a:lnSpc>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N</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eutral </a:t>
            </a:r>
            <a:r>
              <a:rPr lang="en-AU" altLang="en-US" sz="2600" dirty="0">
                <a:latin typeface="Segoe UI" panose="020B0502040204020203" pitchFamily="34" charset="0"/>
                <a:ea typeface="ＭＳ Ｐゴシック" pitchFamily="34" charset="-128"/>
                <a:cs typeface="Segoe UI" panose="020B0502040204020203" pitchFamily="34" charset="0"/>
              </a:rPr>
              <a:t>voice,</a:t>
            </a:r>
          </a:p>
          <a:p>
            <a:pPr marL="228600">
              <a:lnSpc>
                <a:spcPct val="90000"/>
              </a:lnSpc>
            </a:pPr>
            <a:r>
              <a:rPr lang="en-AU" altLang="en-US" sz="2600" dirty="0">
                <a:latin typeface="Segoe UI" panose="020B0502040204020203" pitchFamily="34" charset="0"/>
                <a:ea typeface="ＭＳ Ｐゴシック" pitchFamily="34" charset="-128"/>
                <a:cs typeface="Segoe UI" panose="020B0502040204020203" pitchFamily="34" charset="0"/>
              </a:rPr>
              <a:t>	words and body language</a:t>
            </a:r>
          </a:p>
        </p:txBody>
      </p:sp>
      <p:sp>
        <p:nvSpPr>
          <p:cNvPr id="9" name="Rectangle 8"/>
          <p:cNvSpPr/>
          <p:nvPr/>
        </p:nvSpPr>
        <p:spPr>
          <a:xfrm>
            <a:off x="5624513" y="5146539"/>
            <a:ext cx="6647106" cy="951030"/>
          </a:xfrm>
          <a:prstGeom prst="rect">
            <a:avLst/>
          </a:prstGeom>
        </p:spPr>
        <p:txBody>
          <a:bodyPr wrap="square">
            <a:spAutoFit/>
          </a:bodyPr>
          <a:lstStyle/>
          <a:p>
            <a:pPr marL="228600">
              <a:lnSpc>
                <a:spcPct val="90000"/>
              </a:lnSpc>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C</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areful </a:t>
            </a:r>
            <a:r>
              <a:rPr lang="en-AU" altLang="en-US" sz="2600" dirty="0">
                <a:latin typeface="Segoe UI" panose="020B0502040204020203" pitchFamily="34" charset="0"/>
                <a:ea typeface="ＭＳ Ｐゴシック" pitchFamily="34" charset="-128"/>
                <a:cs typeface="Segoe UI" panose="020B0502040204020203" pitchFamily="34" charset="0"/>
              </a:rPr>
              <a:t>in completing and</a:t>
            </a:r>
          </a:p>
          <a:p>
            <a:pPr marL="228600">
              <a:lnSpc>
                <a:spcPct val="90000"/>
              </a:lnSpc>
            </a:pPr>
            <a:r>
              <a:rPr lang="en-AU" altLang="en-US" sz="2600" dirty="0">
                <a:latin typeface="Segoe UI" panose="020B0502040204020203" pitchFamily="34" charset="0"/>
                <a:ea typeface="ＭＳ Ｐゴシック" pitchFamily="34" charset="-128"/>
                <a:cs typeface="Segoe UI" panose="020B0502040204020203" pitchFamily="34" charset="0"/>
              </a:rPr>
              <a:t>	categorizing responses</a:t>
            </a:r>
          </a:p>
        </p:txBody>
      </p:sp>
    </p:spTree>
    <p:extLst>
      <p:ext uri="{BB962C8B-B14F-4D97-AF65-F5344CB8AC3E}">
        <p14:creationId xmlns:p14="http://schemas.microsoft.com/office/powerpoint/2010/main" val="407132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2" grpId="0"/>
      <p:bldP spid="3" grpId="0"/>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2650" y="2435225"/>
            <a:ext cx="7886700" cy="1987550"/>
          </a:xfrm>
        </p:spPr>
        <p:txBody>
          <a:bodyPr>
            <a:normAutofit/>
          </a:bodyPr>
          <a:lstStyle/>
          <a:p>
            <a:pPr algn="ctr"/>
            <a:r>
              <a:rPr lang="en-US" dirty="0">
                <a:latin typeface="Segoe UI" panose="020B0502040204020203" pitchFamily="34" charset="0"/>
                <a:cs typeface="Segoe UI" panose="020B0502040204020203" pitchFamily="34" charset="0"/>
              </a:rPr>
              <a:t>ACTIVITY: Let’s create an acronym!</a:t>
            </a:r>
            <a:br>
              <a:rPr lang="en-US" b="0"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r>
              <a:rPr lang="en-US" dirty="0">
                <a:solidFill>
                  <a:schemeClr val="tx1"/>
                </a:solidFill>
                <a:latin typeface="Segoe UI" panose="020B0502040204020203" pitchFamily="34" charset="0"/>
                <a:cs typeface="Segoe UI" panose="020B0502040204020203" pitchFamily="34" charset="0"/>
              </a:rPr>
              <a:t>A – C – F – N – C</a:t>
            </a:r>
          </a:p>
        </p:txBody>
      </p:sp>
    </p:spTree>
    <p:extLst>
      <p:ext uri="{BB962C8B-B14F-4D97-AF65-F5344CB8AC3E}">
        <p14:creationId xmlns:p14="http://schemas.microsoft.com/office/powerpoint/2010/main" val="332332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297180"/>
            <a:ext cx="10728326" cy="1016000"/>
          </a:xfrm>
        </p:spPr>
        <p:txBody>
          <a:bodyPr>
            <a:normAutofit fontScale="90000"/>
          </a:bodyPr>
          <a:lstStyle/>
          <a:p>
            <a:r>
              <a:rPr lang="en-AU" dirty="0">
                <a:latin typeface="Segoe UI" panose="020B0502040204020203" pitchFamily="34" charset="0"/>
                <a:cs typeface="Segoe UI" panose="020B0502040204020203" pitchFamily="34" charset="0"/>
              </a:rPr>
              <a:t>A GOOD RE SHOWS ON A DAILY BASIS 5 QUALITIES AS SHE ADMINISTERS THE QUESTIONNAIRE</a:t>
            </a:r>
            <a:r>
              <a:rPr lang="es-ES" dirty="0">
                <a:latin typeface="Segoe UI" panose="020B0502040204020203" pitchFamily="34" charset="0"/>
                <a:cs typeface="Segoe UI" panose="020B0502040204020203" pitchFamily="34" charset="0"/>
              </a:rPr>
              <a:t>…</a:t>
            </a:r>
            <a:br>
              <a:rPr lang="en-AU"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p:txBody>
      </p:sp>
      <p:sp>
        <p:nvSpPr>
          <p:cNvPr id="8" name="Content Placeholder 2"/>
          <p:cNvSpPr txBox="1">
            <a:spLocks/>
          </p:cNvSpPr>
          <p:nvPr/>
        </p:nvSpPr>
        <p:spPr>
          <a:xfrm>
            <a:off x="6719751" y="2151872"/>
            <a:ext cx="4242816" cy="5212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ctr">
              <a:buClr>
                <a:srgbClr val="55015B"/>
              </a:buClr>
            </a:pPr>
            <a:r>
              <a:rPr lang="en-US" sz="2000" dirty="0">
                <a:latin typeface="Segoe UI" panose="020B0502040204020203" pitchFamily="34" charset="0"/>
                <a:cs typeface="Segoe UI" panose="020B0502040204020203" pitchFamily="34" charset="0"/>
              </a:rPr>
              <a:t>Practice using the instruments thoroughly </a:t>
            </a:r>
          </a:p>
        </p:txBody>
      </p:sp>
      <p:sp>
        <p:nvSpPr>
          <p:cNvPr id="11" name="Content Placeholder 2"/>
          <p:cNvSpPr txBox="1">
            <a:spLocks/>
          </p:cNvSpPr>
          <p:nvPr/>
        </p:nvSpPr>
        <p:spPr>
          <a:xfrm>
            <a:off x="6719751" y="3825574"/>
            <a:ext cx="4242816" cy="142071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ctr">
              <a:buClr>
                <a:srgbClr val="55015B"/>
              </a:buClr>
            </a:pPr>
            <a:r>
              <a:rPr lang="en-US" sz="2000" dirty="0">
                <a:latin typeface="Segoe UI" panose="020B0502040204020203" pitchFamily="34" charset="0"/>
                <a:cs typeface="Segoe UI" panose="020B0502040204020203" pitchFamily="34" charset="0"/>
              </a:rPr>
              <a:t>Ask one question at a time</a:t>
            </a:r>
          </a:p>
          <a:p>
            <a:pPr fontAlgn="ctr">
              <a:buClr>
                <a:srgbClr val="55015B"/>
              </a:buClr>
            </a:pPr>
            <a:r>
              <a:rPr lang="en-US" sz="2000" dirty="0">
                <a:latin typeface="Segoe UI" panose="020B0502040204020203" pitchFamily="34" charset="0"/>
                <a:cs typeface="Segoe UI" panose="020B0502040204020203" pitchFamily="34" charset="0"/>
              </a:rPr>
              <a:t>Stay focus, do not digress </a:t>
            </a:r>
          </a:p>
          <a:p>
            <a:pPr fontAlgn="ctr">
              <a:buClr>
                <a:srgbClr val="55015B"/>
              </a:buClr>
            </a:pPr>
            <a:r>
              <a:rPr lang="en-US" sz="2000" dirty="0">
                <a:latin typeface="Segoe UI" panose="020B0502040204020203" pitchFamily="34" charset="0"/>
                <a:cs typeface="Segoe UI" panose="020B0502040204020203" pitchFamily="34" charset="0"/>
              </a:rPr>
              <a:t>Clarify questions that the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respondent does not understand</a:t>
            </a:r>
          </a:p>
        </p:txBody>
      </p:sp>
      <p:sp>
        <p:nvSpPr>
          <p:cNvPr id="13" name="Content Placeholder 2"/>
          <p:cNvSpPr txBox="1">
            <a:spLocks/>
          </p:cNvSpPr>
          <p:nvPr/>
        </p:nvSpPr>
        <p:spPr>
          <a:xfrm>
            <a:off x="6719751" y="2788560"/>
            <a:ext cx="4242816" cy="76258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ctr">
              <a:buClr>
                <a:srgbClr val="55015B"/>
              </a:buClr>
            </a:pPr>
            <a:r>
              <a:rPr lang="en-US" sz="2000" dirty="0">
                <a:latin typeface="Segoe UI" panose="020B0502040204020203" pitchFamily="34" charset="0"/>
                <a:cs typeface="Segoe UI" panose="020B0502040204020203" pitchFamily="34" charset="0"/>
              </a:rPr>
              <a:t>Translate as needed</a:t>
            </a:r>
          </a:p>
          <a:p>
            <a:pPr fontAlgn="ctr">
              <a:buClr>
                <a:srgbClr val="55015B"/>
              </a:buClr>
            </a:pPr>
            <a:r>
              <a:rPr lang="en-US" sz="2000" dirty="0">
                <a:latin typeface="Segoe UI" panose="020B0502040204020203" pitchFamily="34" charset="0"/>
                <a:cs typeface="Segoe UI" panose="020B0502040204020203" pitchFamily="34" charset="0"/>
              </a:rPr>
              <a:t>Listen actively and stay engaged</a:t>
            </a:r>
          </a:p>
        </p:txBody>
      </p:sp>
      <p:sp>
        <p:nvSpPr>
          <p:cNvPr id="16" name="Content Placeholder 2"/>
          <p:cNvSpPr txBox="1">
            <a:spLocks/>
          </p:cNvSpPr>
          <p:nvPr/>
        </p:nvSpPr>
        <p:spPr>
          <a:xfrm>
            <a:off x="993458" y="2141703"/>
            <a:ext cx="4881213" cy="625537"/>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indent="0">
              <a:spcBef>
                <a:spcPts val="1200"/>
              </a:spcBef>
              <a:buNone/>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A</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t ease </a:t>
            </a:r>
            <a:r>
              <a:rPr lang="en-AU" altLang="en-US" sz="2600" dirty="0">
                <a:latin typeface="Segoe UI" panose="020B0502040204020203" pitchFamily="34" charset="0"/>
                <a:ea typeface="ＭＳ Ｐゴシック" pitchFamily="34" charset="-128"/>
                <a:cs typeface="Segoe UI" panose="020B0502040204020203" pitchFamily="34" charset="0"/>
              </a:rPr>
              <a:t>with the questionnaire</a:t>
            </a:r>
            <a:endParaRPr lang="en-AU" altLang="en-US" sz="26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17" name="Rectangle 1"/>
          <p:cNvSpPr/>
          <p:nvPr/>
        </p:nvSpPr>
        <p:spPr>
          <a:xfrm>
            <a:off x="1391771" y="2908136"/>
            <a:ext cx="4704229" cy="590931"/>
          </a:xfrm>
          <a:prstGeom prst="rect">
            <a:avLst/>
          </a:prstGeom>
        </p:spPr>
        <p:txBody>
          <a:bodyPr wrap="square">
            <a:spAutoFit/>
          </a:bodyPr>
          <a:lstStyle/>
          <a:p>
            <a:pPr marL="228600">
              <a:lnSpc>
                <a:spcPct val="90000"/>
              </a:lnSpc>
              <a:spcBef>
                <a:spcPts val="1200"/>
              </a:spcBef>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C</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lear</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communication</a:t>
            </a:r>
          </a:p>
        </p:txBody>
      </p:sp>
      <p:sp>
        <p:nvSpPr>
          <p:cNvPr id="18" name="Rectangle 2"/>
          <p:cNvSpPr/>
          <p:nvPr/>
        </p:nvSpPr>
        <p:spPr>
          <a:xfrm>
            <a:off x="2027351" y="3647468"/>
            <a:ext cx="4068649" cy="951030"/>
          </a:xfrm>
          <a:prstGeom prst="rect">
            <a:avLst/>
          </a:prstGeom>
        </p:spPr>
        <p:txBody>
          <a:bodyPr wrap="square">
            <a:spAutoFit/>
          </a:bodyPr>
          <a:lstStyle/>
          <a:p>
            <a:pPr marL="228600">
              <a:lnSpc>
                <a:spcPct val="90000"/>
              </a:lnSpc>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F</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aithful</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to the question,</a:t>
            </a:r>
          </a:p>
          <a:p>
            <a:pPr marL="228600">
              <a:lnSpc>
                <a:spcPct val="90000"/>
              </a:lnSpc>
            </a:pPr>
            <a:r>
              <a:rPr lang="en-AU" altLang="en-US" sz="2600" dirty="0">
                <a:latin typeface="Segoe UI" panose="020B0502040204020203" pitchFamily="34" charset="0"/>
                <a:ea typeface="ＭＳ Ｐゴシック" pitchFamily="34" charset="-128"/>
                <a:cs typeface="Segoe UI" panose="020B0502040204020203" pitchFamily="34" charset="0"/>
              </a:rPr>
              <a:t>	as it is written</a:t>
            </a:r>
          </a:p>
        </p:txBody>
      </p:sp>
    </p:spTree>
    <p:extLst>
      <p:ext uri="{BB962C8B-B14F-4D97-AF65-F5344CB8AC3E}">
        <p14:creationId xmlns:p14="http://schemas.microsoft.com/office/powerpoint/2010/main" val="103413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3" grpId="0"/>
      <p:bldP spid="13" grpId="1"/>
      <p:bldP spid="16" grpId="0" build="p"/>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289878"/>
            <a:ext cx="10728326" cy="1016000"/>
          </a:xfrm>
        </p:spPr>
        <p:txBody>
          <a:bodyPr>
            <a:normAutofit fontScale="90000"/>
          </a:bodyPr>
          <a:lstStyle/>
          <a:p>
            <a:r>
              <a:rPr lang="en-AU" dirty="0">
                <a:solidFill>
                  <a:schemeClr val="bg1">
                    <a:lumMod val="85000"/>
                  </a:schemeClr>
                </a:solidFill>
                <a:latin typeface="Segoe UI" panose="020B0502040204020203" pitchFamily="34" charset="0"/>
                <a:cs typeface="Segoe UI" panose="020B0502040204020203" pitchFamily="34" charset="0"/>
              </a:rPr>
              <a:t>A GOOD RE SHOWS ON A DAILY BASIS 5 QUALITIES AS SHE ADMINISTERS THE QUESTIONNAIRE...</a:t>
            </a:r>
          </a:p>
        </p:txBody>
      </p:sp>
      <p:sp>
        <p:nvSpPr>
          <p:cNvPr id="14" name="Content Placeholder 2"/>
          <p:cNvSpPr txBox="1">
            <a:spLocks/>
          </p:cNvSpPr>
          <p:nvPr/>
        </p:nvSpPr>
        <p:spPr>
          <a:xfrm>
            <a:off x="957939" y="1949051"/>
            <a:ext cx="2733292" cy="3846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fontAlgn="ctr">
              <a:buNone/>
            </a:pPr>
            <a:r>
              <a:rPr lang="en-AU" sz="2000" b="1" dirty="0">
                <a:latin typeface="Segoe UI" panose="020B0502040204020203" pitchFamily="34" charset="0"/>
                <a:cs typeface="Segoe UI" panose="020B0502040204020203" pitchFamily="34" charset="0"/>
              </a:rPr>
              <a:t>Hypothetical cases</a:t>
            </a:r>
          </a:p>
        </p:txBody>
      </p:sp>
      <p:graphicFrame>
        <p:nvGraphicFramePr>
          <p:cNvPr id="4" name="Table 3"/>
          <p:cNvGraphicFramePr>
            <a:graphicFrameLocks noGrp="1"/>
          </p:cNvGraphicFramePr>
          <p:nvPr>
            <p:extLst>
              <p:ext uri="{D42A27DB-BD31-4B8C-83A1-F6EECF244321}">
                <p14:modId xmlns:p14="http://schemas.microsoft.com/office/powerpoint/2010/main" val="2494807146"/>
              </p:ext>
            </p:extLst>
          </p:nvPr>
        </p:nvGraphicFramePr>
        <p:xfrm>
          <a:off x="957939" y="3398627"/>
          <a:ext cx="6639732" cy="801821"/>
        </p:xfrm>
        <a:graphic>
          <a:graphicData uri="http://schemas.openxmlformats.org/drawingml/2006/table">
            <a:tbl>
              <a:tblPr firstRow="1" bandRow="1" bandCol="1">
                <a:tableStyleId>{5C22544A-7EE6-4342-B048-85BDC9FD1C3A}</a:tableStyleId>
              </a:tblPr>
              <a:tblGrid>
                <a:gridCol w="1016875">
                  <a:extLst>
                    <a:ext uri="{9D8B030D-6E8A-4147-A177-3AD203B41FA5}">
                      <a16:colId xmlns:a16="http://schemas.microsoft.com/office/drawing/2014/main" val="20000"/>
                    </a:ext>
                  </a:extLst>
                </a:gridCol>
                <a:gridCol w="5622857">
                  <a:extLst>
                    <a:ext uri="{9D8B030D-6E8A-4147-A177-3AD203B41FA5}">
                      <a16:colId xmlns:a16="http://schemas.microsoft.com/office/drawing/2014/main" val="20001"/>
                    </a:ext>
                  </a:extLst>
                </a:gridCol>
              </a:tblGrid>
              <a:tr h="801821">
                <a:tc>
                  <a:txBody>
                    <a:bodyPr/>
                    <a:lstStyle/>
                    <a:p>
                      <a:pPr marL="0" marR="0" algn="ctr">
                        <a:lnSpc>
                          <a:spcPct val="115000"/>
                        </a:lnSpc>
                        <a:spcBef>
                          <a:spcPts val="0"/>
                        </a:spcBef>
                        <a:spcAft>
                          <a:spcPts val="0"/>
                        </a:spcAft>
                      </a:pPr>
                      <a:r>
                        <a:rPr lang="en-CA" sz="1400" noProof="0" dirty="0">
                          <a:effectLst/>
                          <a:latin typeface="Segoe UI" panose="020B0502040204020203" pitchFamily="34" charset="0"/>
                          <a:cs typeface="Segoe UI" panose="020B0502040204020203" pitchFamily="34" charset="0"/>
                        </a:rPr>
                        <a:t>CQ 205</a:t>
                      </a:r>
                      <a:endParaRPr lang="en-CA" sz="1400" noProof="0" dirty="0">
                        <a:effectLst/>
                        <a:latin typeface="Segoe UI" panose="020B0502040204020203" pitchFamily="34" charset="0"/>
                        <a:ea typeface="Cambria" panose="02040503050406030204" pitchFamily="18" charset="0"/>
                        <a:cs typeface="Segoe UI" panose="020B0502040204020203" pitchFamily="34" charset="0"/>
                      </a:endParaRPr>
                    </a:p>
                  </a:txBody>
                  <a:tcPr marL="73025" marR="73025" marT="0" marB="0" anchor="ctr"/>
                </a:tc>
                <a:tc>
                  <a:txBody>
                    <a:bodyPr/>
                    <a:lstStyle/>
                    <a:p>
                      <a:pPr marL="0" marR="0" algn="l">
                        <a:lnSpc>
                          <a:spcPct val="115000"/>
                        </a:lnSpc>
                        <a:spcBef>
                          <a:spcPts val="0"/>
                        </a:spcBef>
                        <a:spcAft>
                          <a:spcPts val="0"/>
                        </a:spcAft>
                      </a:pPr>
                      <a:r>
                        <a:rPr lang="en-US" sz="1400" b="1" kern="1200" dirty="0">
                          <a:solidFill>
                            <a:schemeClr val="lt1"/>
                          </a:solidFill>
                          <a:effectLst/>
                          <a:latin typeface="Segoe UI" panose="020B0502040204020203" pitchFamily="34" charset="0"/>
                          <a:ea typeface="+mn-ea"/>
                          <a:cs typeface="Segoe UI" panose="020B0502040204020203" pitchFamily="34" charset="0"/>
                        </a:rPr>
                        <a:t>Just before this visit, were you using the same method, did you switch from another method or were you using no method?</a:t>
                      </a:r>
                      <a:endParaRPr lang="en-CA" sz="1400" noProof="0" dirty="0">
                        <a:effectLst/>
                        <a:latin typeface="Segoe UI" panose="020B0502040204020203" pitchFamily="34" charset="0"/>
                        <a:ea typeface="Cambria" panose="02040503050406030204" pitchFamily="18" charset="0"/>
                        <a:cs typeface="Segoe UI" panose="020B0502040204020203" pitchFamily="34" charset="0"/>
                      </a:endParaRPr>
                    </a:p>
                  </a:txBody>
                  <a:tcPr marL="73025" marR="73025" marT="0" marB="0" anchor="ct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96766573"/>
              </p:ext>
            </p:extLst>
          </p:nvPr>
        </p:nvGraphicFramePr>
        <p:xfrm>
          <a:off x="957939" y="2316321"/>
          <a:ext cx="6639732" cy="664675"/>
        </p:xfrm>
        <a:graphic>
          <a:graphicData uri="http://schemas.openxmlformats.org/drawingml/2006/table">
            <a:tbl>
              <a:tblPr firstRow="1" bandRow="1" bandCol="1">
                <a:tableStyleId>{5C22544A-7EE6-4342-B048-85BDC9FD1C3A}</a:tableStyleId>
              </a:tblPr>
              <a:tblGrid>
                <a:gridCol w="1016875">
                  <a:extLst>
                    <a:ext uri="{9D8B030D-6E8A-4147-A177-3AD203B41FA5}">
                      <a16:colId xmlns:a16="http://schemas.microsoft.com/office/drawing/2014/main" val="20000"/>
                    </a:ext>
                  </a:extLst>
                </a:gridCol>
                <a:gridCol w="5622857">
                  <a:extLst>
                    <a:ext uri="{9D8B030D-6E8A-4147-A177-3AD203B41FA5}">
                      <a16:colId xmlns:a16="http://schemas.microsoft.com/office/drawing/2014/main" val="20001"/>
                    </a:ext>
                  </a:extLst>
                </a:gridCol>
              </a:tblGrid>
              <a:tr h="664675">
                <a:tc>
                  <a:txBody>
                    <a:bodyPr/>
                    <a:lstStyle/>
                    <a:p>
                      <a:pPr marL="0" marR="0" algn="ctr">
                        <a:lnSpc>
                          <a:spcPct val="115000"/>
                        </a:lnSpc>
                        <a:spcBef>
                          <a:spcPts val="0"/>
                        </a:spcBef>
                        <a:spcAft>
                          <a:spcPts val="0"/>
                        </a:spcAft>
                      </a:pPr>
                      <a:r>
                        <a:rPr lang="en-AU" sz="1400" noProof="0" dirty="0">
                          <a:effectLst/>
                          <a:latin typeface="Segoe UI" panose="020B0502040204020203" pitchFamily="34" charset="0"/>
                          <a:cs typeface="Segoe UI" panose="020B0502040204020203" pitchFamily="34" charset="0"/>
                        </a:rPr>
                        <a:t>FQ 214b</a:t>
                      </a:r>
                      <a:endParaRPr lang="en-AU" sz="1400" noProof="0" dirty="0">
                        <a:effectLst/>
                        <a:latin typeface="Segoe UI" panose="020B0502040204020203" pitchFamily="34" charset="0"/>
                        <a:ea typeface="Cambria" panose="02040503050406030204" pitchFamily="18" charset="0"/>
                        <a:cs typeface="Segoe UI" panose="020B0502040204020203" pitchFamily="34" charset="0"/>
                      </a:endParaRPr>
                    </a:p>
                  </a:txBody>
                  <a:tcPr marL="73025" marR="73025" marT="0" marB="0" anchor="ctr"/>
                </a:tc>
                <a:tc>
                  <a:txBody>
                    <a:bodyPr/>
                    <a:lstStyle/>
                    <a:p>
                      <a:pPr marL="0" marR="0" algn="l">
                        <a:lnSpc>
                          <a:spcPct val="115000"/>
                        </a:lnSpc>
                        <a:spcBef>
                          <a:spcPts val="0"/>
                        </a:spcBef>
                        <a:spcAft>
                          <a:spcPts val="0"/>
                        </a:spcAft>
                      </a:pPr>
                      <a:r>
                        <a:rPr lang="en-US" sz="1400" b="1" kern="1200" dirty="0">
                          <a:solidFill>
                            <a:schemeClr val="lt1"/>
                          </a:solidFill>
                          <a:effectLst/>
                          <a:latin typeface="Segoe UI" panose="020B0502040204020203" pitchFamily="34" charset="0"/>
                          <a:ea typeface="+mn-ea"/>
                          <a:cs typeface="Segoe UI" panose="020B0502040204020203" pitchFamily="34" charset="0"/>
                        </a:rPr>
                        <a:t>If you got pregnant now, how would you feel?</a:t>
                      </a:r>
                      <a:endParaRPr lang="en-AU" sz="1400" noProof="0" dirty="0">
                        <a:effectLst/>
                        <a:latin typeface="Segoe UI" panose="020B0502040204020203" pitchFamily="34" charset="0"/>
                        <a:ea typeface="Cambria" panose="02040503050406030204" pitchFamily="18" charset="0"/>
                        <a:cs typeface="Segoe UI" panose="020B0502040204020203" pitchFamily="34" charset="0"/>
                      </a:endParaRPr>
                    </a:p>
                  </a:txBody>
                  <a:tcPr marL="73025" marR="73025" marT="0" marB="0" anchor="ctr"/>
                </a:tc>
                <a:extLst>
                  <a:ext uri="{0D108BD9-81ED-4DB2-BD59-A6C34878D82A}">
                    <a16:rowId xmlns:a16="http://schemas.microsoft.com/office/drawing/2014/main" val="10000"/>
                  </a:ext>
                </a:extLst>
              </a:tr>
            </a:tbl>
          </a:graphicData>
        </a:graphic>
      </p:graphicFrame>
      <p:sp>
        <p:nvSpPr>
          <p:cNvPr id="16" name="Rectangle 15"/>
          <p:cNvSpPr/>
          <p:nvPr/>
        </p:nvSpPr>
        <p:spPr>
          <a:xfrm>
            <a:off x="3804046" y="548676"/>
            <a:ext cx="4583908" cy="892552"/>
          </a:xfrm>
          <a:prstGeom prst="rect">
            <a:avLst/>
          </a:prstGeom>
          <a:solidFill>
            <a:schemeClr val="bg1">
              <a:lumMod val="95000"/>
            </a:schemeClr>
          </a:solidFill>
        </p:spPr>
        <p:txBody>
          <a:bodyPr wrap="square">
            <a:spAutoFit/>
          </a:bodyPr>
          <a:lstStyle/>
          <a:p>
            <a:pPr algn="ct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Faithful</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to the question,</a:t>
            </a:r>
          </a:p>
          <a:p>
            <a:pPr algn="ctr"/>
            <a:r>
              <a:rPr lang="en-AU" altLang="en-US" sz="2600" dirty="0">
                <a:latin typeface="Segoe UI" panose="020B0502040204020203" pitchFamily="34" charset="0"/>
                <a:ea typeface="ＭＳ Ｐゴシック" pitchFamily="34" charset="-128"/>
                <a:cs typeface="Segoe UI" panose="020B0502040204020203" pitchFamily="34" charset="0"/>
              </a:rPr>
              <a:t>as it is written</a:t>
            </a:r>
          </a:p>
        </p:txBody>
      </p:sp>
      <p:sp>
        <p:nvSpPr>
          <p:cNvPr id="19" name="Content Placeholder 2"/>
          <p:cNvSpPr txBox="1">
            <a:spLocks/>
          </p:cNvSpPr>
          <p:nvPr/>
        </p:nvSpPr>
        <p:spPr>
          <a:xfrm>
            <a:off x="957939" y="3038541"/>
            <a:ext cx="3112214" cy="37143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fontAlgn="ctr">
              <a:buNone/>
            </a:pPr>
            <a:r>
              <a:rPr lang="en-AU" sz="2000" b="1" dirty="0">
                <a:latin typeface="Segoe UI" panose="020B0502040204020203" pitchFamily="34" charset="0"/>
                <a:cs typeface="Segoe UI" panose="020B0502040204020203" pitchFamily="34" charset="0"/>
              </a:rPr>
              <a:t>Long questions</a:t>
            </a:r>
          </a:p>
        </p:txBody>
      </p:sp>
      <p:sp>
        <p:nvSpPr>
          <p:cNvPr id="20" name="Content Placeholder 2"/>
          <p:cNvSpPr txBox="1">
            <a:spLocks/>
          </p:cNvSpPr>
          <p:nvPr/>
        </p:nvSpPr>
        <p:spPr>
          <a:xfrm>
            <a:off x="4047744" y="1453548"/>
            <a:ext cx="3995928" cy="69346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fontAlgn="ctr">
              <a:buNone/>
            </a:pPr>
            <a:r>
              <a:rPr lang="en-AU" sz="2400" b="1" dirty="0">
                <a:latin typeface="Segoe UI" panose="020B0502040204020203" pitchFamily="34" charset="0"/>
                <a:cs typeface="Segoe UI" panose="020B0502040204020203" pitchFamily="34" charset="0"/>
              </a:rPr>
              <a:t>A few challenging situations</a:t>
            </a:r>
          </a:p>
        </p:txBody>
      </p:sp>
      <p:graphicFrame>
        <p:nvGraphicFramePr>
          <p:cNvPr id="5" name="Table 4"/>
          <p:cNvGraphicFramePr>
            <a:graphicFrameLocks noGrp="1"/>
          </p:cNvGraphicFramePr>
          <p:nvPr>
            <p:extLst>
              <p:ext uri="{D42A27DB-BD31-4B8C-83A1-F6EECF244321}">
                <p14:modId xmlns:p14="http://schemas.microsoft.com/office/powerpoint/2010/main" val="683435102"/>
              </p:ext>
            </p:extLst>
          </p:nvPr>
        </p:nvGraphicFramePr>
        <p:xfrm>
          <a:off x="948794" y="4638410"/>
          <a:ext cx="6650386" cy="1568044"/>
        </p:xfrm>
        <a:graphic>
          <a:graphicData uri="http://schemas.openxmlformats.org/drawingml/2006/table">
            <a:tbl>
              <a:tblPr firstRow="1" bandRow="1" bandCol="1">
                <a:tableStyleId>{5C22544A-7EE6-4342-B048-85BDC9FD1C3A}</a:tableStyleId>
              </a:tblPr>
              <a:tblGrid>
                <a:gridCol w="1018507">
                  <a:extLst>
                    <a:ext uri="{9D8B030D-6E8A-4147-A177-3AD203B41FA5}">
                      <a16:colId xmlns:a16="http://schemas.microsoft.com/office/drawing/2014/main" val="20000"/>
                    </a:ext>
                  </a:extLst>
                </a:gridCol>
                <a:gridCol w="5631879">
                  <a:extLst>
                    <a:ext uri="{9D8B030D-6E8A-4147-A177-3AD203B41FA5}">
                      <a16:colId xmlns:a16="http://schemas.microsoft.com/office/drawing/2014/main" val="20001"/>
                    </a:ext>
                  </a:extLst>
                </a:gridCol>
              </a:tblGrid>
              <a:tr h="1568044">
                <a:tc>
                  <a:txBody>
                    <a:bodyPr/>
                    <a:lstStyle/>
                    <a:p>
                      <a:pPr marL="0" marR="0" algn="ctr">
                        <a:lnSpc>
                          <a:spcPct val="115000"/>
                        </a:lnSpc>
                        <a:spcBef>
                          <a:spcPts val="0"/>
                        </a:spcBef>
                        <a:spcAft>
                          <a:spcPts val="0"/>
                        </a:spcAft>
                      </a:pPr>
                      <a:r>
                        <a:rPr lang="en-CA" sz="1400" noProof="0" dirty="0">
                          <a:effectLst/>
                          <a:latin typeface="Segoe UI" panose="020B0502040204020203" pitchFamily="34" charset="0"/>
                          <a:cs typeface="Segoe UI" panose="020B0502040204020203" pitchFamily="34" charset="0"/>
                        </a:rPr>
                        <a:t>FQ 301g</a:t>
                      </a:r>
                      <a:endParaRPr lang="en-CA" sz="1400" noProof="0" dirty="0">
                        <a:effectLst/>
                        <a:latin typeface="Segoe UI" panose="020B0502040204020203" pitchFamily="34" charset="0"/>
                        <a:ea typeface="Cambria" panose="02040503050406030204" pitchFamily="18" charset="0"/>
                        <a:cs typeface="Segoe UI" panose="020B0502040204020203" pitchFamily="34" charset="0"/>
                      </a:endParaRPr>
                    </a:p>
                  </a:txBody>
                  <a:tcPr marL="73025" marR="73025" marT="0" marB="0" anchor="ctr"/>
                </a:tc>
                <a:tc>
                  <a:txBody>
                    <a:bodyPr/>
                    <a:lstStyle/>
                    <a:p>
                      <a:pPr marL="0" marR="0" algn="l">
                        <a:lnSpc>
                          <a:spcPct val="115000"/>
                        </a:lnSpc>
                        <a:spcBef>
                          <a:spcPts val="0"/>
                        </a:spcBef>
                        <a:spcAft>
                          <a:spcPts val="0"/>
                        </a:spcAft>
                      </a:pPr>
                      <a:r>
                        <a:rPr lang="en-US" sz="1400" noProof="0" dirty="0">
                          <a:effectLst/>
                          <a:latin typeface="Segoe UI" panose="020B0502040204020203" pitchFamily="34" charset="0"/>
                          <a:cs typeface="Segoe UI" panose="020B0502040204020203" pitchFamily="34" charset="0"/>
                        </a:rPr>
                        <a:t>Have you used emergency contraception at any time in the last 12 months?</a:t>
                      </a:r>
                    </a:p>
                    <a:p>
                      <a:pPr marL="0" marR="0" algn="l">
                        <a:lnSpc>
                          <a:spcPct val="115000"/>
                        </a:lnSpc>
                        <a:spcBef>
                          <a:spcPts val="0"/>
                        </a:spcBef>
                        <a:spcAft>
                          <a:spcPts val="0"/>
                        </a:spcAft>
                      </a:pPr>
                      <a:endParaRPr lang="en-US" sz="1400" noProof="0" dirty="0">
                        <a:effectLst/>
                        <a:latin typeface="Segoe UI" panose="020B0502040204020203" pitchFamily="34" charset="0"/>
                        <a:cs typeface="Segoe UI" panose="020B0502040204020203" pitchFamily="34" charset="0"/>
                      </a:endParaRPr>
                    </a:p>
                    <a:p>
                      <a:pPr marL="0" marR="0" algn="l">
                        <a:lnSpc>
                          <a:spcPct val="115000"/>
                        </a:lnSpc>
                        <a:spcBef>
                          <a:spcPts val="0"/>
                        </a:spcBef>
                        <a:spcAft>
                          <a:spcPts val="0"/>
                        </a:spcAft>
                      </a:pPr>
                      <a:r>
                        <a:rPr lang="en-US" sz="1400" noProof="0" dirty="0">
                          <a:effectLst/>
                          <a:latin typeface="Segoe UI" panose="020B0502040204020203" pitchFamily="34" charset="0"/>
                          <a:cs typeface="Segoe UI" panose="020B0502040204020203" pitchFamily="34" charset="0"/>
                        </a:rPr>
                        <a:t>PROBE: As an emergency measure after unprotected sexual intercourse women can take special pills at any time within three to five days to prevent pregnancy.</a:t>
                      </a:r>
                    </a:p>
                  </a:txBody>
                  <a:tcPr marL="73025" marR="73025" marT="0" marB="0" anchor="ctr"/>
                </a:tc>
                <a:extLst>
                  <a:ext uri="{0D108BD9-81ED-4DB2-BD59-A6C34878D82A}">
                    <a16:rowId xmlns:a16="http://schemas.microsoft.com/office/drawing/2014/main" val="10000"/>
                  </a:ext>
                </a:extLst>
              </a:tr>
            </a:tbl>
          </a:graphicData>
        </a:graphic>
      </p:graphicFrame>
      <p:sp>
        <p:nvSpPr>
          <p:cNvPr id="21" name="Content Placeholder 2"/>
          <p:cNvSpPr txBox="1">
            <a:spLocks/>
          </p:cNvSpPr>
          <p:nvPr/>
        </p:nvSpPr>
        <p:spPr>
          <a:xfrm>
            <a:off x="957939" y="4257502"/>
            <a:ext cx="5834747" cy="37143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fontAlgn="ctr">
              <a:lnSpc>
                <a:spcPct val="100000"/>
              </a:lnSpc>
              <a:spcBef>
                <a:spcPts val="0"/>
              </a:spcBef>
              <a:buNone/>
            </a:pPr>
            <a:r>
              <a:rPr lang="en-AU" sz="2000" b="1" dirty="0">
                <a:latin typeface="Segoe UI" panose="020B0502040204020203" pitchFamily="34" charset="0"/>
                <a:cs typeface="Segoe UI" panose="020B0502040204020203" pitchFamily="34" charset="0"/>
              </a:rPr>
              <a:t>Questions including different time periods</a:t>
            </a:r>
          </a:p>
        </p:txBody>
      </p:sp>
      <p:sp>
        <p:nvSpPr>
          <p:cNvPr id="6" name="Rectangle 5"/>
          <p:cNvSpPr/>
          <p:nvPr/>
        </p:nvSpPr>
        <p:spPr>
          <a:xfrm>
            <a:off x="8842394" y="2382712"/>
            <a:ext cx="1171475" cy="369332"/>
          </a:xfrm>
          <a:prstGeom prst="rect">
            <a:avLst/>
          </a:prstGeom>
        </p:spPr>
        <p:txBody>
          <a:bodyPr wrap="none">
            <a:spAutoFit/>
          </a:bodyPr>
          <a:lstStyle/>
          <a:p>
            <a:pPr fontAlgn="ctr"/>
            <a:r>
              <a:rPr lang="en-AU" b="1" i="1" dirty="0">
                <a:solidFill>
                  <a:schemeClr val="accent1"/>
                </a:solidFill>
                <a:latin typeface="Segoe UI" panose="020B0502040204020203" pitchFamily="34" charset="0"/>
                <a:cs typeface="Segoe UI" panose="020B0502040204020203" pitchFamily="34" charset="0"/>
              </a:rPr>
              <a:t>Any tips?</a:t>
            </a:r>
          </a:p>
        </p:txBody>
      </p:sp>
      <p:sp>
        <p:nvSpPr>
          <p:cNvPr id="13" name="Rectangle 12"/>
          <p:cNvSpPr/>
          <p:nvPr/>
        </p:nvSpPr>
        <p:spPr>
          <a:xfrm>
            <a:off x="8842394" y="3564071"/>
            <a:ext cx="1171475" cy="369332"/>
          </a:xfrm>
          <a:prstGeom prst="rect">
            <a:avLst/>
          </a:prstGeom>
        </p:spPr>
        <p:txBody>
          <a:bodyPr wrap="none">
            <a:spAutoFit/>
          </a:bodyPr>
          <a:lstStyle/>
          <a:p>
            <a:pPr fontAlgn="ctr"/>
            <a:r>
              <a:rPr lang="en-AU" b="1" i="1" dirty="0">
                <a:solidFill>
                  <a:schemeClr val="accent1"/>
                </a:solidFill>
                <a:latin typeface="Segoe UI" panose="020B0502040204020203" pitchFamily="34" charset="0"/>
                <a:cs typeface="Segoe UI" panose="020B0502040204020203" pitchFamily="34" charset="0"/>
              </a:rPr>
              <a:t>Any tips?</a:t>
            </a:r>
          </a:p>
        </p:txBody>
      </p:sp>
      <p:sp>
        <p:nvSpPr>
          <p:cNvPr id="18" name="Rectangle 17"/>
          <p:cNvSpPr/>
          <p:nvPr/>
        </p:nvSpPr>
        <p:spPr>
          <a:xfrm>
            <a:off x="8842394" y="5237766"/>
            <a:ext cx="1171475" cy="369332"/>
          </a:xfrm>
          <a:prstGeom prst="rect">
            <a:avLst/>
          </a:prstGeom>
        </p:spPr>
        <p:txBody>
          <a:bodyPr wrap="none">
            <a:spAutoFit/>
          </a:bodyPr>
          <a:lstStyle/>
          <a:p>
            <a:pPr fontAlgn="ctr"/>
            <a:r>
              <a:rPr lang="en-AU" b="1" i="1" dirty="0">
                <a:solidFill>
                  <a:schemeClr val="accent1"/>
                </a:solidFill>
                <a:latin typeface="Segoe UI" panose="020B0502040204020203" pitchFamily="34" charset="0"/>
                <a:cs typeface="Segoe UI" panose="020B0502040204020203" pitchFamily="34" charset="0"/>
              </a:rPr>
              <a:t>Any tips?</a:t>
            </a:r>
          </a:p>
        </p:txBody>
      </p:sp>
      <p:pic>
        <p:nvPicPr>
          <p:cNvPr id="58" name="Picture 57">
            <a:extLst>
              <a:ext uri="{FF2B5EF4-FFF2-40B4-BE49-F238E27FC236}">
                <a16:creationId xmlns:a16="http://schemas.microsoft.com/office/drawing/2014/main" id="{04466278-3421-380F-8B0D-38AD54ABAD3D}"/>
              </a:ext>
            </a:extLst>
          </p:cNvPr>
          <p:cNvPicPr>
            <a:picLocks noChangeAspect="1"/>
          </p:cNvPicPr>
          <p:nvPr/>
        </p:nvPicPr>
        <p:blipFill>
          <a:blip r:embed="rId3"/>
          <a:stretch>
            <a:fillRect/>
          </a:stretch>
        </p:blipFill>
        <p:spPr>
          <a:xfrm>
            <a:off x="10013869" y="3418272"/>
            <a:ext cx="616031" cy="660931"/>
          </a:xfrm>
          <a:prstGeom prst="rect">
            <a:avLst/>
          </a:prstGeom>
          <a:ln w="28575">
            <a:solidFill>
              <a:srgbClr val="CD2959"/>
            </a:solidFill>
          </a:ln>
        </p:spPr>
      </p:pic>
      <p:pic>
        <p:nvPicPr>
          <p:cNvPr id="8" name="Picture 7">
            <a:extLst>
              <a:ext uri="{FF2B5EF4-FFF2-40B4-BE49-F238E27FC236}">
                <a16:creationId xmlns:a16="http://schemas.microsoft.com/office/drawing/2014/main" id="{05B1D58A-DAA2-9F8B-F931-5047DC25599E}"/>
              </a:ext>
            </a:extLst>
          </p:cNvPr>
          <p:cNvPicPr>
            <a:picLocks noChangeAspect="1"/>
          </p:cNvPicPr>
          <p:nvPr/>
        </p:nvPicPr>
        <p:blipFill>
          <a:blip r:embed="rId3"/>
          <a:stretch>
            <a:fillRect/>
          </a:stretch>
        </p:blipFill>
        <p:spPr>
          <a:xfrm>
            <a:off x="10041008" y="2236913"/>
            <a:ext cx="616031" cy="660931"/>
          </a:xfrm>
          <a:prstGeom prst="rect">
            <a:avLst/>
          </a:prstGeom>
          <a:ln w="28575">
            <a:solidFill>
              <a:srgbClr val="CD2959"/>
            </a:solidFill>
          </a:ln>
        </p:spPr>
      </p:pic>
      <p:pic>
        <p:nvPicPr>
          <p:cNvPr id="24" name="Picture 23">
            <a:extLst>
              <a:ext uri="{FF2B5EF4-FFF2-40B4-BE49-F238E27FC236}">
                <a16:creationId xmlns:a16="http://schemas.microsoft.com/office/drawing/2014/main" id="{10405C85-9D7A-0186-3AC8-BB42310A9755}"/>
              </a:ext>
            </a:extLst>
          </p:cNvPr>
          <p:cNvPicPr>
            <a:picLocks noChangeAspect="1"/>
          </p:cNvPicPr>
          <p:nvPr/>
        </p:nvPicPr>
        <p:blipFill>
          <a:blip r:embed="rId3"/>
          <a:stretch>
            <a:fillRect/>
          </a:stretch>
        </p:blipFill>
        <p:spPr>
          <a:xfrm>
            <a:off x="10041007" y="5091967"/>
            <a:ext cx="616031" cy="660931"/>
          </a:xfrm>
          <a:prstGeom prst="rect">
            <a:avLst/>
          </a:prstGeom>
          <a:ln w="28575">
            <a:solidFill>
              <a:srgbClr val="CD2959"/>
            </a:solidFill>
          </a:ln>
        </p:spPr>
      </p:pic>
    </p:spTree>
    <p:extLst>
      <p:ext uri="{BB962C8B-B14F-4D97-AF65-F5344CB8AC3E}">
        <p14:creationId xmlns:p14="http://schemas.microsoft.com/office/powerpoint/2010/main" val="66976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P spid="6" grpId="0"/>
      <p:bldP spid="13"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22402" y="262890"/>
            <a:ext cx="10737761" cy="1016000"/>
          </a:xfrm>
        </p:spPr>
        <p:txBody>
          <a:bodyPr>
            <a:normAutofit fontScale="90000"/>
          </a:bodyPr>
          <a:lstStyle/>
          <a:p>
            <a:r>
              <a:rPr lang="en-AU" dirty="0">
                <a:latin typeface="Segoe UI" panose="020B0502040204020203" pitchFamily="34" charset="0"/>
                <a:cs typeface="Segoe UI" panose="020B0502040204020203" pitchFamily="34" charset="0"/>
              </a:rPr>
              <a:t>A GOOD RE SHOWS ON A DAILY BASIS 5 QUALITIES AS SHE ADMINISTERS THE QUESTIONNAIRE</a:t>
            </a:r>
            <a:r>
              <a:rPr lang="es-ES" dirty="0">
                <a:latin typeface="Segoe UI" panose="020B0502040204020203" pitchFamily="34" charset="0"/>
                <a:cs typeface="Segoe UI" panose="020B0502040204020203" pitchFamily="34" charset="0"/>
              </a:rPr>
              <a:t>…</a:t>
            </a:r>
            <a:br>
              <a:rPr lang="en-AU"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p:txBody>
      </p:sp>
      <p:sp>
        <p:nvSpPr>
          <p:cNvPr id="10" name="Content Placeholder 2"/>
          <p:cNvSpPr txBox="1">
            <a:spLocks/>
          </p:cNvSpPr>
          <p:nvPr/>
        </p:nvSpPr>
        <p:spPr>
          <a:xfrm>
            <a:off x="8504135" y="1951864"/>
            <a:ext cx="2965462" cy="167446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ctr">
              <a:buClr>
                <a:srgbClr val="55015B"/>
              </a:buClr>
            </a:pPr>
            <a:r>
              <a:rPr lang="en-AU" sz="2000" dirty="0">
                <a:latin typeface="Segoe UI" panose="020B0502040204020203" pitchFamily="34" charset="0"/>
                <a:cs typeface="Segoe UI" panose="020B0502040204020203" pitchFamily="34" charset="0"/>
              </a:rPr>
              <a:t>Do not give your opinion, do not imply anything, do not judge </a:t>
            </a:r>
          </a:p>
          <a:p>
            <a:pPr fontAlgn="ctr">
              <a:buClr>
                <a:srgbClr val="55015B"/>
              </a:buClr>
            </a:pPr>
            <a:r>
              <a:rPr lang="en-AU" sz="2000" dirty="0">
                <a:latin typeface="Segoe UI" panose="020B0502040204020203" pitchFamily="34" charset="0"/>
                <a:cs typeface="Segoe UI" panose="020B0502040204020203" pitchFamily="34" charset="0"/>
              </a:rPr>
              <a:t>Avoid biased questions</a:t>
            </a:r>
          </a:p>
          <a:p>
            <a:pPr fontAlgn="ctr">
              <a:buClr>
                <a:srgbClr val="55015B"/>
              </a:buClr>
            </a:pPr>
            <a:r>
              <a:rPr lang="en-AU" sz="2000" dirty="0">
                <a:latin typeface="Segoe UI" panose="020B0502040204020203" pitchFamily="34" charset="0"/>
                <a:cs typeface="Segoe UI" panose="020B0502040204020203" pitchFamily="34" charset="0"/>
              </a:rPr>
              <a:t>Do not encourage the respondent to provide a specific answer</a:t>
            </a:r>
          </a:p>
        </p:txBody>
      </p:sp>
      <p:sp>
        <p:nvSpPr>
          <p:cNvPr id="11" name="Content Placeholder 2"/>
          <p:cNvSpPr txBox="1">
            <a:spLocks/>
          </p:cNvSpPr>
          <p:nvPr/>
        </p:nvSpPr>
        <p:spPr>
          <a:xfrm>
            <a:off x="722403" y="1722663"/>
            <a:ext cx="4881213" cy="625537"/>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indent="0">
              <a:spcBef>
                <a:spcPts val="1200"/>
              </a:spcBef>
              <a:buNone/>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A</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t ease </a:t>
            </a:r>
            <a:r>
              <a:rPr lang="en-AU" altLang="en-US" sz="2600" dirty="0">
                <a:latin typeface="Segoe UI" panose="020B0502040204020203" pitchFamily="34" charset="0"/>
                <a:ea typeface="ＭＳ Ｐゴシック" pitchFamily="34" charset="-128"/>
                <a:cs typeface="Segoe UI" panose="020B0502040204020203" pitchFamily="34" charset="0"/>
              </a:rPr>
              <a:t>with the questionnaire</a:t>
            </a:r>
            <a:endParaRPr lang="en-AU" altLang="en-US" sz="26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12" name="Rectangle 1"/>
          <p:cNvSpPr/>
          <p:nvPr/>
        </p:nvSpPr>
        <p:spPr>
          <a:xfrm>
            <a:off x="1391771" y="2419286"/>
            <a:ext cx="4704229" cy="590931"/>
          </a:xfrm>
          <a:prstGeom prst="rect">
            <a:avLst/>
          </a:prstGeom>
        </p:spPr>
        <p:txBody>
          <a:bodyPr wrap="square">
            <a:spAutoFit/>
          </a:bodyPr>
          <a:lstStyle/>
          <a:p>
            <a:pPr marL="228600">
              <a:lnSpc>
                <a:spcPct val="90000"/>
              </a:lnSpc>
              <a:spcBef>
                <a:spcPts val="1200"/>
              </a:spcBef>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C</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lear</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communication</a:t>
            </a:r>
          </a:p>
        </p:txBody>
      </p:sp>
      <p:sp>
        <p:nvSpPr>
          <p:cNvPr id="13" name="Rectangle 2"/>
          <p:cNvSpPr/>
          <p:nvPr/>
        </p:nvSpPr>
        <p:spPr>
          <a:xfrm>
            <a:off x="2229824" y="3150812"/>
            <a:ext cx="4068649" cy="951030"/>
          </a:xfrm>
          <a:prstGeom prst="rect">
            <a:avLst/>
          </a:prstGeom>
        </p:spPr>
        <p:txBody>
          <a:bodyPr wrap="square">
            <a:spAutoFit/>
          </a:bodyPr>
          <a:lstStyle/>
          <a:p>
            <a:pPr marL="228600">
              <a:lnSpc>
                <a:spcPct val="90000"/>
              </a:lnSpc>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F</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aithful</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to the question,</a:t>
            </a:r>
          </a:p>
          <a:p>
            <a:pPr marL="228600">
              <a:lnSpc>
                <a:spcPct val="90000"/>
              </a:lnSpc>
            </a:pPr>
            <a:r>
              <a:rPr lang="en-AU" altLang="en-US" sz="2600" dirty="0">
                <a:latin typeface="Segoe UI" panose="020B0502040204020203" pitchFamily="34" charset="0"/>
                <a:ea typeface="ＭＳ Ｐゴシック" pitchFamily="34" charset="-128"/>
                <a:cs typeface="Segoe UI" panose="020B0502040204020203" pitchFamily="34" charset="0"/>
              </a:rPr>
              <a:t>	as it is written</a:t>
            </a:r>
          </a:p>
        </p:txBody>
      </p:sp>
      <p:sp>
        <p:nvSpPr>
          <p:cNvPr id="16" name="Rectangle 3"/>
          <p:cNvSpPr/>
          <p:nvPr/>
        </p:nvSpPr>
        <p:spPr>
          <a:xfrm>
            <a:off x="3371089" y="4167601"/>
            <a:ext cx="5002418" cy="951030"/>
          </a:xfrm>
          <a:prstGeom prst="rect">
            <a:avLst/>
          </a:prstGeom>
        </p:spPr>
        <p:txBody>
          <a:bodyPr wrap="square">
            <a:spAutoFit/>
          </a:bodyPr>
          <a:lstStyle/>
          <a:p>
            <a:pPr marL="228600">
              <a:lnSpc>
                <a:spcPct val="90000"/>
              </a:lnSpc>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N</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eutral</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voice,</a:t>
            </a:r>
          </a:p>
          <a:p>
            <a:pPr marL="228600">
              <a:lnSpc>
                <a:spcPct val="90000"/>
              </a:lnSpc>
            </a:pPr>
            <a:r>
              <a:rPr lang="en-AU" altLang="en-US" sz="2600" dirty="0">
                <a:latin typeface="Segoe UI" panose="020B0502040204020203" pitchFamily="34" charset="0"/>
                <a:ea typeface="ＭＳ Ｐゴシック" pitchFamily="34" charset="-128"/>
                <a:cs typeface="Segoe UI" panose="020B0502040204020203" pitchFamily="34" charset="0"/>
              </a:rPr>
              <a:t>	words and body language</a:t>
            </a:r>
          </a:p>
        </p:txBody>
      </p:sp>
    </p:spTree>
    <p:extLst>
      <p:ext uri="{BB962C8B-B14F-4D97-AF65-F5344CB8AC3E}">
        <p14:creationId xmlns:p14="http://schemas.microsoft.com/office/powerpoint/2010/main" val="35772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310175"/>
            <a:ext cx="10728325" cy="1016000"/>
          </a:xfrm>
        </p:spPr>
        <p:txBody>
          <a:bodyPr>
            <a:normAutofit fontScale="90000"/>
          </a:bodyPr>
          <a:lstStyle/>
          <a:p>
            <a:r>
              <a:rPr lang="en-AU" dirty="0">
                <a:solidFill>
                  <a:schemeClr val="bg1">
                    <a:lumMod val="85000"/>
                  </a:schemeClr>
                </a:solidFill>
                <a:latin typeface="Segoe UI" panose="020B0502040204020203" pitchFamily="34" charset="0"/>
                <a:cs typeface="Segoe UI" panose="020B0502040204020203" pitchFamily="34" charset="0"/>
              </a:rPr>
              <a:t>A GOOD RE SHOWS ON A DAILY BASIS 5 QUALITIES AS SHE ADMINISTERS THE QUESTIONNAIRE...</a:t>
            </a:r>
          </a:p>
        </p:txBody>
      </p:sp>
      <p:sp>
        <p:nvSpPr>
          <p:cNvPr id="14" name="Content Placeholder 2"/>
          <p:cNvSpPr txBox="1">
            <a:spLocks/>
          </p:cNvSpPr>
          <p:nvPr/>
        </p:nvSpPr>
        <p:spPr>
          <a:xfrm>
            <a:off x="2087527" y="2208373"/>
            <a:ext cx="7878725" cy="5212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fontAlgn="ctr">
              <a:buNone/>
            </a:pPr>
            <a:r>
              <a:rPr lang="en-AU" sz="3600" b="1" dirty="0">
                <a:solidFill>
                  <a:srgbClr val="CD2959"/>
                </a:solidFill>
                <a:latin typeface="Segoe UI" panose="020B0502040204020203" pitchFamily="34" charset="0"/>
                <a:cs typeface="Segoe UI" panose="020B0502040204020203" pitchFamily="34" charset="0"/>
              </a:rPr>
              <a:t>“He never told me that he loved me.”</a:t>
            </a:r>
          </a:p>
        </p:txBody>
      </p:sp>
      <p:sp>
        <p:nvSpPr>
          <p:cNvPr id="16" name="Rectangle 15"/>
          <p:cNvSpPr/>
          <p:nvPr/>
        </p:nvSpPr>
        <p:spPr>
          <a:xfrm>
            <a:off x="3485669" y="563186"/>
            <a:ext cx="5220662" cy="892552"/>
          </a:xfrm>
          <a:prstGeom prst="rect">
            <a:avLst/>
          </a:prstGeom>
          <a:solidFill>
            <a:schemeClr val="bg1">
              <a:lumMod val="95000"/>
            </a:schemeClr>
          </a:solidFill>
        </p:spPr>
        <p:txBody>
          <a:bodyPr wrap="square">
            <a:spAutoFit/>
          </a:bodyPr>
          <a:lstStyle/>
          <a:p>
            <a:pPr algn="ct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Neutral</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voice,</a:t>
            </a:r>
          </a:p>
          <a:p>
            <a:pPr algn="ctr"/>
            <a:r>
              <a:rPr lang="en-AU" altLang="en-US" sz="2600" dirty="0">
                <a:latin typeface="Segoe UI" panose="020B0502040204020203" pitchFamily="34" charset="0"/>
                <a:ea typeface="ＭＳ Ｐゴシック" pitchFamily="34" charset="-128"/>
                <a:cs typeface="Segoe UI" panose="020B0502040204020203" pitchFamily="34" charset="0"/>
              </a:rPr>
              <a:t>words and body language</a:t>
            </a:r>
          </a:p>
        </p:txBody>
      </p:sp>
      <p:sp>
        <p:nvSpPr>
          <p:cNvPr id="20" name="Content Placeholder 2"/>
          <p:cNvSpPr txBox="1">
            <a:spLocks/>
          </p:cNvSpPr>
          <p:nvPr/>
        </p:nvSpPr>
        <p:spPr>
          <a:xfrm>
            <a:off x="4098036" y="1544831"/>
            <a:ext cx="3995928" cy="5212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fontAlgn="ctr">
              <a:lnSpc>
                <a:spcPct val="100000"/>
              </a:lnSpc>
              <a:spcBef>
                <a:spcPts val="0"/>
              </a:spcBef>
              <a:buNone/>
            </a:pPr>
            <a:r>
              <a:rPr lang="en-AU" sz="2400" b="1" dirty="0">
                <a:latin typeface="Segoe UI" panose="020B0502040204020203" pitchFamily="34" charset="0"/>
                <a:cs typeface="Segoe UI" panose="020B0502040204020203" pitchFamily="34" charset="0"/>
              </a:rPr>
              <a:t>A practical exercise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2204" r="19025" b="11648"/>
          <a:stretch/>
        </p:blipFill>
        <p:spPr>
          <a:xfrm>
            <a:off x="3992880" y="3126488"/>
            <a:ext cx="771927" cy="1160466"/>
          </a:xfrm>
          <a:prstGeom prst="rect">
            <a:avLst/>
          </a:prstGeom>
        </p:spPr>
      </p:pic>
      <p:sp>
        <p:nvSpPr>
          <p:cNvPr id="22" name="Content Placeholder 2"/>
          <p:cNvSpPr txBox="1">
            <a:spLocks/>
          </p:cNvSpPr>
          <p:nvPr/>
        </p:nvSpPr>
        <p:spPr>
          <a:xfrm>
            <a:off x="1344128" y="4324130"/>
            <a:ext cx="9503744" cy="8128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fontAlgn="ctr">
              <a:lnSpc>
                <a:spcPct val="100000"/>
              </a:lnSpc>
              <a:spcBef>
                <a:spcPts val="0"/>
              </a:spcBef>
              <a:buNone/>
            </a:pPr>
            <a:r>
              <a:rPr lang="en-US" sz="2000" dirty="0">
                <a:latin typeface="Segoe UI" panose="020B0502040204020203" pitchFamily="34" charset="0"/>
                <a:cs typeface="Segoe UI" panose="020B0502040204020203" pitchFamily="34" charset="0"/>
              </a:rPr>
              <a:t>In order to COMPARE answers between respondents, time periods, countries, etc.</a:t>
            </a:r>
          </a:p>
          <a:p>
            <a:pPr marL="0" indent="0" algn="ctr" fontAlgn="ctr">
              <a:lnSpc>
                <a:spcPct val="100000"/>
              </a:lnSpc>
              <a:spcBef>
                <a:spcPts val="0"/>
              </a:spcBef>
              <a:buNone/>
            </a:pPr>
            <a:r>
              <a:rPr lang="en-US" sz="2000" dirty="0">
                <a:latin typeface="Segoe UI" panose="020B0502040204020203" pitchFamily="34" charset="0"/>
                <a:cs typeface="Segoe UI" panose="020B0502040204020203" pitchFamily="34" charset="0"/>
              </a:rPr>
              <a:t>the wording needs to be exactly the same – and consequently, neutral.</a:t>
            </a:r>
          </a:p>
        </p:txBody>
      </p:sp>
      <p:pic>
        <p:nvPicPr>
          <p:cNvPr id="23" name="Picture 2" descr="Man with solid fill"/>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214" r="27214"/>
          <a:stretch/>
        </p:blipFill>
        <p:spPr bwMode="auto">
          <a:xfrm>
            <a:off x="4311375" y="5019095"/>
            <a:ext cx="534579" cy="1173039"/>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Man with solid fill"/>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214" r="27214"/>
          <a:stretch/>
        </p:blipFill>
        <p:spPr bwMode="auto">
          <a:xfrm>
            <a:off x="5829901" y="5019095"/>
            <a:ext cx="534579" cy="1173039"/>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Man with solid fill"/>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214" r="27214"/>
          <a:stretch/>
        </p:blipFill>
        <p:spPr bwMode="auto">
          <a:xfrm>
            <a:off x="7366490" y="5019095"/>
            <a:ext cx="534579" cy="1173039"/>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a:extLst>
              <a:ext uri="{FF2B5EF4-FFF2-40B4-BE49-F238E27FC236}">
                <a16:creationId xmlns:a16="http://schemas.microsoft.com/office/drawing/2014/main" id="{838FB36E-6FA8-48DA-A235-28E6BAFCFC57}"/>
              </a:ext>
            </a:extLst>
          </p:cNvPr>
          <p:cNvPicPr>
            <a:picLocks noChangeAspect="1"/>
          </p:cNvPicPr>
          <p:nvPr/>
        </p:nvPicPr>
        <p:blipFill>
          <a:blip r:embed="rId6"/>
          <a:stretch>
            <a:fillRect/>
          </a:stretch>
        </p:blipFill>
        <p:spPr>
          <a:xfrm>
            <a:off x="7610724" y="1521983"/>
            <a:ext cx="528393" cy="566905"/>
          </a:xfrm>
          <a:prstGeom prst="rect">
            <a:avLst/>
          </a:prstGeom>
          <a:ln w="28575">
            <a:solidFill>
              <a:srgbClr val="CD2959"/>
            </a:solidFill>
          </a:ln>
        </p:spPr>
      </p:pic>
      <p:pic>
        <p:nvPicPr>
          <p:cNvPr id="4" name="Picture 3">
            <a:extLst>
              <a:ext uri="{FF2B5EF4-FFF2-40B4-BE49-F238E27FC236}">
                <a16:creationId xmlns:a16="http://schemas.microsoft.com/office/drawing/2014/main" id="{01D18A14-622D-89BF-3EF3-E7802812B443}"/>
              </a:ext>
            </a:extLst>
          </p:cNvPr>
          <p:cNvPicPr>
            <a:picLocks noChangeAspect="1"/>
          </p:cNvPicPr>
          <p:nvPr/>
        </p:nvPicPr>
        <p:blipFill rotWithShape="1">
          <a:blip r:embed="rId7"/>
          <a:srcRect b="27194"/>
          <a:stretch/>
        </p:blipFill>
        <p:spPr>
          <a:xfrm>
            <a:off x="5492908" y="3267634"/>
            <a:ext cx="1206184" cy="878174"/>
          </a:xfrm>
          <a:prstGeom prst="rect">
            <a:avLst/>
          </a:prstGeom>
        </p:spPr>
      </p:pic>
      <p:pic>
        <p:nvPicPr>
          <p:cNvPr id="6" name="Picture 5">
            <a:extLst>
              <a:ext uri="{FF2B5EF4-FFF2-40B4-BE49-F238E27FC236}">
                <a16:creationId xmlns:a16="http://schemas.microsoft.com/office/drawing/2014/main" id="{475B96FE-2E7D-3ABA-13F5-4FDA6A25EC04}"/>
              </a:ext>
            </a:extLst>
          </p:cNvPr>
          <p:cNvPicPr>
            <a:picLocks noChangeAspect="1"/>
          </p:cNvPicPr>
          <p:nvPr/>
        </p:nvPicPr>
        <p:blipFill rotWithShape="1">
          <a:blip r:embed="rId8">
            <a:extLst>
              <a:ext uri="{28A0092B-C50C-407E-A947-70E740481C1C}">
                <a14:useLocalDpi xmlns:a14="http://schemas.microsoft.com/office/drawing/2010/main" val="0"/>
              </a:ext>
            </a:extLst>
          </a:blip>
          <a:srcRect t="-2254" b="14531"/>
          <a:stretch/>
        </p:blipFill>
        <p:spPr>
          <a:xfrm>
            <a:off x="7097990" y="3085323"/>
            <a:ext cx="1416699" cy="1242796"/>
          </a:xfrm>
          <a:prstGeom prst="rect">
            <a:avLst/>
          </a:prstGeom>
        </p:spPr>
      </p:pic>
    </p:spTree>
    <p:extLst>
      <p:ext uri="{BB962C8B-B14F-4D97-AF65-F5344CB8AC3E}">
        <p14:creationId xmlns:p14="http://schemas.microsoft.com/office/powerpoint/2010/main" val="198467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heel(1)">
                                      <p:cBhvr>
                                        <p:cTn id="35" dur="2000"/>
                                        <p:tgtEl>
                                          <p:spTgt spid="23"/>
                                        </p:tgtEl>
                                      </p:cBhvr>
                                    </p:animEffect>
                                  </p:childTnLst>
                                </p:cTn>
                              </p:par>
                              <p:par>
                                <p:cTn id="36" presetID="21" presetClass="entr" presetSubtype="1" fill="hold" nodeType="withEffect">
                                  <p:stCondLst>
                                    <p:cond delay="1300"/>
                                  </p:stCondLst>
                                  <p:childTnLst>
                                    <p:set>
                                      <p:cBhvr>
                                        <p:cTn id="37" dur="1" fill="hold">
                                          <p:stCondLst>
                                            <p:cond delay="0"/>
                                          </p:stCondLst>
                                        </p:cTn>
                                        <p:tgtEl>
                                          <p:spTgt spid="25"/>
                                        </p:tgtEl>
                                        <p:attrNameLst>
                                          <p:attrName>style.visibility</p:attrName>
                                        </p:attrNameLst>
                                      </p:cBhvr>
                                      <p:to>
                                        <p:strVal val="visible"/>
                                      </p:to>
                                    </p:set>
                                    <p:animEffect transition="in" filter="wheel(1)">
                                      <p:cBhvr>
                                        <p:cTn id="38" dur="2000"/>
                                        <p:tgtEl>
                                          <p:spTgt spid="25"/>
                                        </p:tgtEl>
                                      </p:cBhvr>
                                    </p:animEffect>
                                  </p:childTnLst>
                                </p:cTn>
                              </p:par>
                              <p:par>
                                <p:cTn id="39" presetID="21" presetClass="entr" presetSubtype="1" fill="hold" nodeType="withEffect">
                                  <p:stCondLst>
                                    <p:cond delay="2600"/>
                                  </p:stCondLst>
                                  <p:childTnLst>
                                    <p:set>
                                      <p:cBhvr>
                                        <p:cTn id="40" dur="1" fill="hold">
                                          <p:stCondLst>
                                            <p:cond delay="0"/>
                                          </p:stCondLst>
                                        </p:cTn>
                                        <p:tgtEl>
                                          <p:spTgt spid="26"/>
                                        </p:tgtEl>
                                        <p:attrNameLst>
                                          <p:attrName>style.visibility</p:attrName>
                                        </p:attrNameLst>
                                      </p:cBhvr>
                                      <p:to>
                                        <p:strVal val="visible"/>
                                      </p:to>
                                    </p:set>
                                    <p:animEffect transition="in" filter="wheel(1)">
                                      <p:cBhvr>
                                        <p:cTn id="4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7" y="436632"/>
            <a:ext cx="10728325" cy="1016000"/>
          </a:xfrm>
        </p:spPr>
        <p:txBody>
          <a:bodyPr>
            <a:normAutofit fontScale="90000"/>
          </a:bodyPr>
          <a:lstStyle/>
          <a:p>
            <a:r>
              <a:rPr lang="en-AU" dirty="0">
                <a:solidFill>
                  <a:schemeClr val="bg1">
                    <a:lumMod val="85000"/>
                  </a:schemeClr>
                </a:solidFill>
                <a:latin typeface="Segoe UI" panose="020B0502040204020203" pitchFamily="34" charset="0"/>
                <a:cs typeface="Segoe UI" panose="020B0502040204020203" pitchFamily="34" charset="0"/>
              </a:rPr>
              <a:t>A GOOD RE SHOWS ON A DAILY BASIS 5 QUALITIES AS SHE ADMINISTERS THE QUESTIONNAIRE...</a:t>
            </a:r>
          </a:p>
        </p:txBody>
      </p:sp>
      <p:sp>
        <p:nvSpPr>
          <p:cNvPr id="12" name="Content Placeholder 2"/>
          <p:cNvSpPr>
            <a:spLocks noGrp="1"/>
          </p:cNvSpPr>
          <p:nvPr>
            <p:ph idx="4294967295"/>
          </p:nvPr>
        </p:nvSpPr>
        <p:spPr>
          <a:xfrm>
            <a:off x="554189" y="1974757"/>
            <a:ext cx="6008688" cy="3411538"/>
          </a:xfrm>
        </p:spPr>
        <p:txBody>
          <a:bodyPr rtlCol="0">
            <a:noAutofit/>
          </a:bodyPr>
          <a:lstStyle/>
          <a:p>
            <a:pPr fontAlgn="ctr"/>
            <a:r>
              <a:rPr lang="en-AU" sz="2200" dirty="0">
                <a:solidFill>
                  <a:schemeClr val="tx1"/>
                </a:solidFill>
                <a:latin typeface="Segoe UI" panose="020B0502040204020203" pitchFamily="34" charset="0"/>
                <a:cs typeface="Segoe UI" panose="020B0502040204020203" pitchFamily="34" charset="0"/>
              </a:rPr>
              <a:t>ASSUMPTIONS/SUGGESTIONS: Avoid biased questions or questions that suggest a specific answer</a:t>
            </a:r>
          </a:p>
          <a:p>
            <a:pPr lvl="1" fontAlgn="ctr"/>
            <a:r>
              <a:rPr lang="en-AU" dirty="0">
                <a:solidFill>
                  <a:schemeClr val="tx1"/>
                </a:solidFill>
                <a:latin typeface="Segoe UI" panose="020B0502040204020203" pitchFamily="34" charset="0"/>
                <a:cs typeface="Segoe UI" panose="020B0502040204020203" pitchFamily="34" charset="0"/>
              </a:rPr>
              <a:t>“Are there any other members – ?”</a:t>
            </a:r>
          </a:p>
          <a:p>
            <a:pPr lvl="1" fontAlgn="ctr"/>
            <a:r>
              <a:rPr lang="en-AU" dirty="0">
                <a:solidFill>
                  <a:schemeClr val="tx1"/>
                </a:solidFill>
                <a:latin typeface="Segoe UI" panose="020B0502040204020203" pitchFamily="34" charset="0"/>
                <a:cs typeface="Segoe UI" panose="020B0502040204020203" pitchFamily="34" charset="0"/>
              </a:rPr>
              <a:t>“… is that right ?”</a:t>
            </a:r>
          </a:p>
          <a:p>
            <a:pPr lvl="1" fontAlgn="ctr"/>
            <a:r>
              <a:rPr lang="en-AU" dirty="0">
                <a:solidFill>
                  <a:schemeClr val="tx1"/>
                </a:solidFill>
                <a:latin typeface="Segoe UI" panose="020B0502040204020203" pitchFamily="34" charset="0"/>
                <a:cs typeface="Segoe UI" panose="020B0502040204020203" pitchFamily="34" charset="0"/>
              </a:rPr>
              <a:t>“You do this, right?”</a:t>
            </a:r>
            <a:endParaRPr lang="en-AU" sz="2200" dirty="0">
              <a:solidFill>
                <a:schemeClr val="tx1"/>
              </a:solidFill>
              <a:latin typeface="Segoe UI" panose="020B0502040204020203" pitchFamily="34" charset="0"/>
              <a:cs typeface="Segoe UI" panose="020B0502040204020203" pitchFamily="34" charset="0"/>
            </a:endParaRPr>
          </a:p>
          <a:p>
            <a:pPr fontAlgn="ctr"/>
            <a:r>
              <a:rPr lang="en-AU" sz="2200" dirty="0">
                <a:solidFill>
                  <a:schemeClr val="tx1"/>
                </a:solidFill>
                <a:latin typeface="Segoe UI" panose="020B0502040204020203" pitchFamily="34" charset="0"/>
                <a:cs typeface="Segoe UI" panose="020B0502040204020203" pitchFamily="34" charset="0"/>
              </a:rPr>
              <a:t>JUDGMENT: Avoid sentences that sound judgmental</a:t>
            </a:r>
          </a:p>
          <a:p>
            <a:pPr lvl="1" fontAlgn="ctr"/>
            <a:r>
              <a:rPr lang="en-AU" dirty="0">
                <a:solidFill>
                  <a:schemeClr val="tx1"/>
                </a:solidFill>
                <a:latin typeface="Segoe UI" panose="020B0502040204020203" pitchFamily="34" charset="0"/>
                <a:cs typeface="Segoe UI" panose="020B0502040204020203" pitchFamily="34" charset="0"/>
              </a:rPr>
              <a:t>“Good answer”</a:t>
            </a:r>
          </a:p>
          <a:p>
            <a:pPr lvl="1" fontAlgn="ctr"/>
            <a:r>
              <a:rPr lang="en-AU" dirty="0">
                <a:solidFill>
                  <a:schemeClr val="tx1"/>
                </a:solidFill>
                <a:latin typeface="Segoe UI" panose="020B0502040204020203" pitchFamily="34" charset="0"/>
                <a:cs typeface="Segoe UI" panose="020B0502040204020203" pitchFamily="34" charset="0"/>
              </a:rPr>
              <a:t>“I agree”</a:t>
            </a:r>
          </a:p>
          <a:p>
            <a:pPr lvl="1" fontAlgn="ctr"/>
            <a:r>
              <a:rPr lang="en-AU" dirty="0">
                <a:solidFill>
                  <a:schemeClr val="tx1"/>
                </a:solidFill>
                <a:latin typeface="Segoe UI" panose="020B0502040204020203" pitchFamily="34" charset="0"/>
                <a:cs typeface="Segoe UI" panose="020B0502040204020203" pitchFamily="34" charset="0"/>
              </a:rPr>
              <a:t>“It’s not true”</a:t>
            </a:r>
          </a:p>
        </p:txBody>
      </p:sp>
      <p:sp>
        <p:nvSpPr>
          <p:cNvPr id="16" name="Rectangle 15"/>
          <p:cNvSpPr/>
          <p:nvPr/>
        </p:nvSpPr>
        <p:spPr>
          <a:xfrm>
            <a:off x="3536442" y="563186"/>
            <a:ext cx="5119116" cy="812530"/>
          </a:xfrm>
          <a:prstGeom prst="rect">
            <a:avLst/>
          </a:prstGeom>
          <a:solidFill>
            <a:schemeClr val="bg1">
              <a:lumMod val="95000"/>
            </a:schemeClr>
          </a:solidFill>
        </p:spPr>
        <p:txBody>
          <a:bodyPr wrap="square">
            <a:spAutoFit/>
          </a:bodyPr>
          <a:lstStyle/>
          <a:p>
            <a:pPr algn="ctr">
              <a:lnSpc>
                <a:spcPct val="90000"/>
              </a:lnSpc>
            </a:pP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Neutral</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voice,</a:t>
            </a:r>
          </a:p>
          <a:p>
            <a:pPr algn="ctr">
              <a:lnSpc>
                <a:spcPct val="90000"/>
              </a:lnSpc>
            </a:pPr>
            <a:r>
              <a:rPr lang="en-AU" altLang="en-US" sz="2600" dirty="0">
                <a:latin typeface="Segoe UI" panose="020B0502040204020203" pitchFamily="34" charset="0"/>
                <a:ea typeface="ＭＳ Ｐゴシック" pitchFamily="34" charset="-128"/>
                <a:cs typeface="Segoe UI" panose="020B0502040204020203" pitchFamily="34" charset="0"/>
              </a:rPr>
              <a:t>words and body language</a:t>
            </a:r>
          </a:p>
        </p:txBody>
      </p:sp>
      <p:sp>
        <p:nvSpPr>
          <p:cNvPr id="20" name="Content Placeholder 2"/>
          <p:cNvSpPr txBox="1">
            <a:spLocks/>
          </p:cNvSpPr>
          <p:nvPr/>
        </p:nvSpPr>
        <p:spPr>
          <a:xfrm>
            <a:off x="4098036" y="1414771"/>
            <a:ext cx="3995928" cy="5212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fontAlgn="ctr">
              <a:buNone/>
            </a:pPr>
            <a:r>
              <a:rPr lang="en-AU" sz="2400" b="1" dirty="0">
                <a:latin typeface="Segoe UI" panose="020B0502040204020203" pitchFamily="34" charset="0"/>
                <a:cs typeface="Segoe UI" panose="020B0502040204020203" pitchFamily="34" charset="0"/>
              </a:rPr>
              <a:t>How to stay neutral?</a:t>
            </a:r>
          </a:p>
        </p:txBody>
      </p:sp>
      <p:sp>
        <p:nvSpPr>
          <p:cNvPr id="15" name="Oval Callout 14"/>
          <p:cNvSpPr/>
          <p:nvPr/>
        </p:nvSpPr>
        <p:spPr>
          <a:xfrm>
            <a:off x="7368082" y="1703652"/>
            <a:ext cx="3236976" cy="1152145"/>
          </a:xfrm>
          <a:prstGeom prst="wedgeEllipseCallout">
            <a:avLst>
              <a:gd name="adj1" fmla="val -34053"/>
              <a:gd name="adj2" fmla="val 70648"/>
            </a:avLst>
          </a:prstGeom>
          <a:solidFill>
            <a:srgbClr val="FFD5D5"/>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00667D"/>
                </a:solidFill>
                <a:latin typeface="Segoe UI" panose="020B0502040204020203" pitchFamily="34" charset="0"/>
                <a:cs typeface="Segoe UI" panose="020B0502040204020203" pitchFamily="34" charset="0"/>
              </a:rPr>
              <a:t>You use family planning, right?</a:t>
            </a:r>
          </a:p>
          <a:p>
            <a:pPr algn="ctr"/>
            <a:endParaRPr lang="en-AU" dirty="0">
              <a:solidFill>
                <a:srgbClr val="00667D"/>
              </a:solidFill>
              <a:latin typeface="Segoe UI" panose="020B0502040204020203" pitchFamily="34" charset="0"/>
              <a:cs typeface="Segoe UI" panose="020B0502040204020203" pitchFamily="34" charset="0"/>
            </a:endParaRPr>
          </a:p>
        </p:txBody>
      </p:sp>
      <p:sp>
        <p:nvSpPr>
          <p:cNvPr id="17" name="Oval Callout 16"/>
          <p:cNvSpPr/>
          <p:nvPr/>
        </p:nvSpPr>
        <p:spPr>
          <a:xfrm>
            <a:off x="7367016" y="3352108"/>
            <a:ext cx="3236976" cy="1152145"/>
          </a:xfrm>
          <a:prstGeom prst="wedgeEllipseCallout">
            <a:avLst>
              <a:gd name="adj1" fmla="val 46173"/>
              <a:gd name="adj2" fmla="val 62712"/>
            </a:avLst>
          </a:prstGeom>
          <a:solidFill>
            <a:srgbClr val="FFD5D5"/>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00667D"/>
                </a:solidFill>
                <a:latin typeface="Segoe UI" panose="020B0502040204020203" pitchFamily="34" charset="0"/>
                <a:cs typeface="Segoe UI" panose="020B0502040204020203" pitchFamily="34" charset="0"/>
              </a:rPr>
              <a:t>It took you a lot of time to get to the clinic today, right?</a:t>
            </a:r>
          </a:p>
        </p:txBody>
      </p:sp>
      <p:sp>
        <p:nvSpPr>
          <p:cNvPr id="18" name="Oval Callout 17"/>
          <p:cNvSpPr/>
          <p:nvPr/>
        </p:nvSpPr>
        <p:spPr>
          <a:xfrm>
            <a:off x="7367016" y="1903678"/>
            <a:ext cx="3236976" cy="1152145"/>
          </a:xfrm>
          <a:prstGeom prst="wedgeEllipseCallout">
            <a:avLst>
              <a:gd name="adj1" fmla="val -34053"/>
              <a:gd name="adj2" fmla="val 70648"/>
            </a:avLst>
          </a:prstGeom>
          <a:solidFill>
            <a:srgbClr val="F3FAEC"/>
          </a:solid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00667D"/>
                </a:solidFill>
                <a:latin typeface="Segoe UI" panose="020B0502040204020203" pitchFamily="34" charset="0"/>
                <a:cs typeface="Segoe UI" panose="020B0502040204020203" pitchFamily="34" charset="0"/>
              </a:rPr>
              <a:t>Do you use family planning?</a:t>
            </a:r>
          </a:p>
        </p:txBody>
      </p:sp>
      <p:sp>
        <p:nvSpPr>
          <p:cNvPr id="19" name="Oval Callout 18"/>
          <p:cNvSpPr/>
          <p:nvPr/>
        </p:nvSpPr>
        <p:spPr>
          <a:xfrm>
            <a:off x="7367016" y="3554215"/>
            <a:ext cx="3236976" cy="1246323"/>
          </a:xfrm>
          <a:prstGeom prst="wedgeEllipseCallout">
            <a:avLst>
              <a:gd name="adj1" fmla="val 46173"/>
              <a:gd name="adj2" fmla="val 62712"/>
            </a:avLst>
          </a:prstGeom>
          <a:solidFill>
            <a:srgbClr val="F3FAEC"/>
          </a:solid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00667D"/>
                </a:solidFill>
                <a:latin typeface="Segoe UI" panose="020B0502040204020203" pitchFamily="34" charset="0"/>
                <a:cs typeface="Segoe UI" panose="020B0502040204020203" pitchFamily="34" charset="0"/>
              </a:rPr>
              <a:t>How much time did it takes you to get to the clinic today? </a:t>
            </a:r>
          </a:p>
        </p:txBody>
      </p:sp>
      <p:sp>
        <p:nvSpPr>
          <p:cNvPr id="11" name="Oval Callout 10"/>
          <p:cNvSpPr/>
          <p:nvPr/>
        </p:nvSpPr>
        <p:spPr>
          <a:xfrm>
            <a:off x="6571013" y="5177759"/>
            <a:ext cx="3793494" cy="796457"/>
          </a:xfrm>
          <a:prstGeom prst="wedgeEllipseCallout">
            <a:avLst>
              <a:gd name="adj1" fmla="val -52514"/>
              <a:gd name="adj2" fmla="val 42098"/>
            </a:avLst>
          </a:prstGeom>
          <a:solidFill>
            <a:srgbClr val="FFD5D5"/>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00667D"/>
                </a:solidFill>
                <a:latin typeface="Segoe UI" panose="020B0502040204020203" pitchFamily="34" charset="0"/>
                <a:cs typeface="Segoe UI" panose="020B0502040204020203" pitchFamily="34" charset="0"/>
              </a:rPr>
              <a:t>You currently use TWO methods? That’s great!</a:t>
            </a:r>
          </a:p>
        </p:txBody>
      </p:sp>
      <p:sp>
        <p:nvSpPr>
          <p:cNvPr id="13" name="Oval Callout 12"/>
          <p:cNvSpPr/>
          <p:nvPr/>
        </p:nvSpPr>
        <p:spPr>
          <a:xfrm>
            <a:off x="6571013" y="5397472"/>
            <a:ext cx="3793494" cy="1023896"/>
          </a:xfrm>
          <a:prstGeom prst="wedgeEllipseCallout">
            <a:avLst>
              <a:gd name="adj1" fmla="val -47706"/>
              <a:gd name="adj2" fmla="val 48544"/>
            </a:avLst>
          </a:prstGeom>
          <a:solidFill>
            <a:srgbClr val="F3FAEC"/>
          </a:solid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00667D"/>
                </a:solidFill>
                <a:latin typeface="Segoe UI" panose="020B0502040204020203" pitchFamily="34" charset="0"/>
                <a:cs typeface="Segoe UI" panose="020B0502040204020203" pitchFamily="34" charset="0"/>
              </a:rPr>
              <a:t>It sounds like you use two methods. Is that correct?</a:t>
            </a:r>
          </a:p>
        </p:txBody>
      </p:sp>
    </p:spTree>
    <p:extLst>
      <p:ext uri="{BB962C8B-B14F-4D97-AF65-F5344CB8AC3E}">
        <p14:creationId xmlns:p14="http://schemas.microsoft.com/office/powerpoint/2010/main" val="378484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5E8CE2-B98B-E793-1BF4-296292FC63D7}"/>
              </a:ext>
            </a:extLst>
          </p:cNvPr>
          <p:cNvSpPr>
            <a:spLocks noGrp="1" noRot="1" noMove="1" noResize="1" noEditPoints="1" noAdjustHandles="1" noChangeArrowheads="1" noChangeShapeType="1"/>
          </p:cNvSpPr>
          <p:nvPr/>
        </p:nvSpPr>
        <p:spPr>
          <a:xfrm>
            <a:off x="0" y="0"/>
            <a:ext cx="12288982" cy="6858000"/>
          </a:xfrm>
          <a:prstGeom prst="rect">
            <a:avLst/>
          </a:prstGeom>
          <a:solidFill>
            <a:srgbClr val="55015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77113CD-3D81-FC12-EF50-2876EE9DB418}"/>
              </a:ext>
            </a:extLst>
          </p:cNvPr>
          <p:cNvSpPr txBox="1"/>
          <p:nvPr/>
        </p:nvSpPr>
        <p:spPr>
          <a:xfrm>
            <a:off x="1437640" y="445048"/>
            <a:ext cx="9316720" cy="1938992"/>
          </a:xfrm>
          <a:prstGeom prst="rect">
            <a:avLst/>
          </a:prstGeom>
          <a:noFill/>
        </p:spPr>
        <p:txBody>
          <a:bodyPr wrap="square" rtlCol="0">
            <a:spAutoFit/>
          </a:bodyPr>
          <a:lstStyle/>
          <a:p>
            <a:pPr algn="ctr"/>
            <a:r>
              <a:rPr lang="en-US" sz="6000" b="1" dirty="0">
                <a:solidFill>
                  <a:schemeClr val="bg1"/>
                </a:solidFill>
                <a:latin typeface="Segoe UI" panose="020B0502040204020203" pitchFamily="34" charset="0"/>
                <a:cs typeface="Segoe UI" panose="020B0502040204020203" pitchFamily="34" charset="0"/>
              </a:rPr>
              <a:t>The Art of Being a Resident Enumerator</a:t>
            </a:r>
            <a:endParaRPr lang="en-US" sz="6000" dirty="0">
              <a:latin typeface="Segoe UI" panose="020B0502040204020203" pitchFamily="34" charset="0"/>
              <a:cs typeface="Segoe UI" panose="020B0502040204020203" pitchFamily="34" charset="0"/>
            </a:endParaRPr>
          </a:p>
        </p:txBody>
      </p:sp>
      <p:sp>
        <p:nvSpPr>
          <p:cNvPr id="11" name="Picture Placeholder 10">
            <a:extLst>
              <a:ext uri="{FF2B5EF4-FFF2-40B4-BE49-F238E27FC236}">
                <a16:creationId xmlns:a16="http://schemas.microsoft.com/office/drawing/2014/main" id="{928E5F55-C166-9127-C9E8-069A4F96D8FC}"/>
              </a:ext>
            </a:extLst>
          </p:cNvPr>
          <p:cNvSpPr>
            <a:spLocks noGrp="1"/>
          </p:cNvSpPr>
          <p:nvPr>
            <p:ph type="pic" sz="quarter" idx="16"/>
          </p:nvPr>
        </p:nvSpPr>
        <p:spPr>
          <a:xfrm>
            <a:off x="272258" y="5781557"/>
            <a:ext cx="7800110" cy="984306"/>
          </a:xfrm>
        </p:spPr>
        <p:txBody>
          <a:bodyPr>
            <a:noAutofit/>
          </a:bodyPr>
          <a:lstStyle/>
          <a:p>
            <a:pPr>
              <a:spcBef>
                <a:spcPts val="0"/>
              </a:spcBef>
            </a:pPr>
            <a:r>
              <a:rPr lang="en-US" sz="1600" i="1" dirty="0">
                <a:solidFill>
                  <a:schemeClr val="bg1"/>
                </a:solidFill>
                <a:latin typeface="Segoe UI" panose="020B0502040204020203" pitchFamily="34" charset="0"/>
                <a:cs typeface="Segoe UI" panose="020B0502040204020203" pitchFamily="34" charset="0"/>
              </a:rPr>
              <a:t>When adopting, adapting, and sharing this tool, please use this suggested citation: </a:t>
            </a:r>
          </a:p>
          <a:p>
            <a:pPr marL="457200" indent="0">
              <a:spcBef>
                <a:spcPts val="0"/>
              </a:spcBef>
            </a:pPr>
            <a:r>
              <a:rPr lang="en-US" sz="16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“The Art of Being a Resident Enumerator”, created by PMA (Performance Monitoring for Action) with Sarah Nehrling. Released June 2024. </a:t>
            </a:r>
            <a:r>
              <a:rPr kumimoji="0" lang="fr-FR" sz="1600" b="0" i="0"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CC BY-NC 4.0.</a:t>
            </a:r>
            <a:endParaRPr lang="en-US" sz="1600" dirty="0"/>
          </a:p>
        </p:txBody>
      </p:sp>
      <p:pic>
        <p:nvPicPr>
          <p:cNvPr id="5" name="Picture 4" descr="A white letter on a black background&#10;&#10;Description automatically generated">
            <a:extLst>
              <a:ext uri="{FF2B5EF4-FFF2-40B4-BE49-F238E27FC236}">
                <a16:creationId xmlns:a16="http://schemas.microsoft.com/office/drawing/2014/main" id="{2C089CC2-3B71-31CE-41E3-8E8AED3C4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88" y="281183"/>
            <a:ext cx="1775754" cy="596092"/>
          </a:xfrm>
          <a:prstGeom prst="rect">
            <a:avLst/>
          </a:prstGeom>
        </p:spPr>
      </p:pic>
      <p:grpSp>
        <p:nvGrpSpPr>
          <p:cNvPr id="4" name="Group 3">
            <a:extLst>
              <a:ext uri="{FF2B5EF4-FFF2-40B4-BE49-F238E27FC236}">
                <a16:creationId xmlns:a16="http://schemas.microsoft.com/office/drawing/2014/main" id="{4FC0662F-77F1-43B1-5F3D-E7782FEFCFD5}"/>
              </a:ext>
            </a:extLst>
          </p:cNvPr>
          <p:cNvGrpSpPr/>
          <p:nvPr/>
        </p:nvGrpSpPr>
        <p:grpSpPr>
          <a:xfrm>
            <a:off x="1043028" y="2807035"/>
            <a:ext cx="10105944" cy="2201308"/>
            <a:chOff x="813380" y="2807035"/>
            <a:chExt cx="10105944" cy="2201308"/>
          </a:xfrm>
        </p:grpSpPr>
        <p:sp>
          <p:nvSpPr>
            <p:cNvPr id="8" name="TextBox 7">
              <a:extLst>
                <a:ext uri="{FF2B5EF4-FFF2-40B4-BE49-F238E27FC236}">
                  <a16:creationId xmlns:a16="http://schemas.microsoft.com/office/drawing/2014/main" id="{F93AE80F-20A7-172E-BA11-6F4B84CF2833}"/>
                </a:ext>
              </a:extLst>
            </p:cNvPr>
            <p:cNvSpPr txBox="1"/>
            <p:nvPr/>
          </p:nvSpPr>
          <p:spPr>
            <a:xfrm>
              <a:off x="813380" y="2807035"/>
              <a:ext cx="5308550" cy="2201308"/>
            </a:xfrm>
            <a:prstGeom prst="rect">
              <a:avLst/>
            </a:prstGeom>
            <a:noFill/>
          </p:spPr>
          <p:txBody>
            <a:bodyPr wrap="square" rtlCol="0">
              <a:spAutoFit/>
            </a:bodyPr>
            <a:lstStyle/>
            <a:p>
              <a:pPr>
                <a:lnSpc>
                  <a:spcPct val="110000"/>
                </a:lnSpc>
              </a:pPr>
              <a:r>
                <a:rPr lang="en-US" sz="1800" dirty="0">
                  <a:solidFill>
                    <a:schemeClr val="bg1"/>
                  </a:solidFill>
                  <a:latin typeface="Segoe UI" panose="020B0502040204020203" pitchFamily="34" charset="0"/>
                  <a:cs typeface="Segoe UI" panose="020B0502040204020203" pitchFamily="34" charset="0"/>
                </a:rPr>
                <a:t>This presentation explains the important but sometimes intangible skills that an enumerator should possess, including: the roles they play in the areas they work, how to avoid refusals when possible, how to stay neutral when asking questions, and strategies for collecting complete and accurate answers.</a:t>
              </a:r>
            </a:p>
          </p:txBody>
        </p:sp>
        <p:pic>
          <p:nvPicPr>
            <p:cNvPr id="3" name="Picture 2">
              <a:extLst>
                <a:ext uri="{FF2B5EF4-FFF2-40B4-BE49-F238E27FC236}">
                  <a16:creationId xmlns:a16="http://schemas.microsoft.com/office/drawing/2014/main" id="{27F65565-5739-2AB8-960A-408259CA08B1}"/>
                </a:ext>
              </a:extLst>
            </p:cNvPr>
            <p:cNvPicPr>
              <a:picLocks noChangeAspect="1"/>
            </p:cNvPicPr>
            <p:nvPr/>
          </p:nvPicPr>
          <p:blipFill>
            <a:blip r:embed="rId4"/>
            <a:stretch>
              <a:fillRect/>
            </a:stretch>
          </p:blipFill>
          <p:spPr>
            <a:xfrm>
              <a:off x="7303849" y="2856129"/>
              <a:ext cx="3615475" cy="2103120"/>
            </a:xfrm>
            <a:prstGeom prst="rect">
              <a:avLst/>
            </a:prstGeom>
          </p:spPr>
        </p:pic>
      </p:grpSp>
    </p:spTree>
    <p:extLst>
      <p:ext uri="{BB962C8B-B14F-4D97-AF65-F5344CB8AC3E}">
        <p14:creationId xmlns:p14="http://schemas.microsoft.com/office/powerpoint/2010/main" val="1540063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266583"/>
            <a:ext cx="10728325" cy="1016000"/>
          </a:xfrm>
        </p:spPr>
        <p:txBody>
          <a:bodyPr>
            <a:normAutofit fontScale="90000"/>
          </a:bodyPr>
          <a:lstStyle/>
          <a:p>
            <a:r>
              <a:rPr lang="en-AU" dirty="0">
                <a:latin typeface="Segoe UI" panose="020B0502040204020203" pitchFamily="34" charset="0"/>
                <a:cs typeface="Segoe UI" panose="020B0502040204020203" pitchFamily="34" charset="0"/>
              </a:rPr>
              <a:t>A GOOD RE SHOWS ON A DAILY BASIS 5 QUALITIES AS SHE ADMINISTERS THE QUESTIONNAIRE</a:t>
            </a:r>
            <a:r>
              <a:rPr lang="es-ES" dirty="0">
                <a:latin typeface="Segoe UI" panose="020B0502040204020203" pitchFamily="34" charset="0"/>
                <a:cs typeface="Segoe UI" panose="020B0502040204020203" pitchFamily="34" charset="0"/>
              </a:rPr>
              <a:t>…</a:t>
            </a:r>
            <a:br>
              <a:rPr lang="en-AU"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p:txBody>
      </p:sp>
      <p:sp>
        <p:nvSpPr>
          <p:cNvPr id="8" name="Content Placeholder 2"/>
          <p:cNvSpPr txBox="1">
            <a:spLocks/>
          </p:cNvSpPr>
          <p:nvPr/>
        </p:nvSpPr>
        <p:spPr>
          <a:xfrm>
            <a:off x="8814035" y="2842239"/>
            <a:ext cx="2343149" cy="167446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ctr">
              <a:buClr>
                <a:schemeClr val="accent1"/>
              </a:buClr>
            </a:pPr>
            <a:r>
              <a:rPr lang="en-AU" sz="2000" dirty="0">
                <a:latin typeface="Segoe UI" panose="020B0502040204020203" pitchFamily="34" charset="0"/>
                <a:cs typeface="Segoe UI" panose="020B0502040204020203" pitchFamily="34" charset="0"/>
              </a:rPr>
              <a:t>Probe to get more information if needed </a:t>
            </a:r>
          </a:p>
          <a:p>
            <a:pPr fontAlgn="ctr">
              <a:buClr>
                <a:schemeClr val="accent1"/>
              </a:buClr>
            </a:pPr>
            <a:r>
              <a:rPr lang="en-AU" sz="2000" dirty="0">
                <a:latin typeface="Segoe UI" panose="020B0502040204020203" pitchFamily="34" charset="0"/>
                <a:cs typeface="Segoe UI" panose="020B0502040204020203" pitchFamily="34" charset="0"/>
              </a:rPr>
              <a:t>Do not categorize a response for the respondent, even if she/he insists</a:t>
            </a:r>
          </a:p>
        </p:txBody>
      </p:sp>
      <p:sp>
        <p:nvSpPr>
          <p:cNvPr id="10" name="Content Placeholder 2"/>
          <p:cNvSpPr txBox="1">
            <a:spLocks/>
          </p:cNvSpPr>
          <p:nvPr/>
        </p:nvSpPr>
        <p:spPr>
          <a:xfrm>
            <a:off x="506186" y="1662361"/>
            <a:ext cx="4881213" cy="625537"/>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indent="0">
              <a:spcBef>
                <a:spcPts val="1200"/>
              </a:spcBef>
              <a:buNone/>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A</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t ease </a:t>
            </a:r>
            <a:r>
              <a:rPr lang="en-AU" altLang="en-US" sz="2600" dirty="0">
                <a:latin typeface="Segoe UI" panose="020B0502040204020203" pitchFamily="34" charset="0"/>
                <a:ea typeface="ＭＳ Ｐゴシック" pitchFamily="34" charset="-128"/>
                <a:cs typeface="Segoe UI" panose="020B0502040204020203" pitchFamily="34" charset="0"/>
              </a:rPr>
              <a:t>with the questionnaire</a:t>
            </a:r>
            <a:endParaRPr lang="en-AU" altLang="en-US" sz="26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11" name="Rectangle 1"/>
          <p:cNvSpPr/>
          <p:nvPr/>
        </p:nvSpPr>
        <p:spPr>
          <a:xfrm>
            <a:off x="1021440" y="2394933"/>
            <a:ext cx="4704229" cy="590931"/>
          </a:xfrm>
          <a:prstGeom prst="rect">
            <a:avLst/>
          </a:prstGeom>
        </p:spPr>
        <p:txBody>
          <a:bodyPr wrap="square">
            <a:spAutoFit/>
          </a:bodyPr>
          <a:lstStyle/>
          <a:p>
            <a:pPr marL="228600">
              <a:lnSpc>
                <a:spcPct val="90000"/>
              </a:lnSpc>
              <a:spcBef>
                <a:spcPts val="1200"/>
              </a:spcBef>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C</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lear</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communication</a:t>
            </a:r>
          </a:p>
        </p:txBody>
      </p:sp>
      <p:sp>
        <p:nvSpPr>
          <p:cNvPr id="12" name="Rectangle 2"/>
          <p:cNvSpPr/>
          <p:nvPr/>
        </p:nvSpPr>
        <p:spPr>
          <a:xfrm>
            <a:off x="1568427" y="3203956"/>
            <a:ext cx="5093630" cy="951030"/>
          </a:xfrm>
          <a:prstGeom prst="rect">
            <a:avLst/>
          </a:prstGeom>
        </p:spPr>
        <p:txBody>
          <a:bodyPr wrap="square">
            <a:spAutoFit/>
          </a:bodyPr>
          <a:lstStyle/>
          <a:p>
            <a:pPr marL="228600">
              <a:lnSpc>
                <a:spcPct val="90000"/>
              </a:lnSpc>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F</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aithful</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to the question,</a:t>
            </a:r>
          </a:p>
          <a:p>
            <a:pPr marL="228600">
              <a:lnSpc>
                <a:spcPct val="90000"/>
              </a:lnSpc>
            </a:pPr>
            <a:r>
              <a:rPr lang="en-AU" altLang="en-US" sz="2600" dirty="0">
                <a:latin typeface="Segoe UI" panose="020B0502040204020203" pitchFamily="34" charset="0"/>
                <a:ea typeface="ＭＳ Ｐゴシック" pitchFamily="34" charset="-128"/>
                <a:cs typeface="Segoe UI" panose="020B0502040204020203" pitchFamily="34" charset="0"/>
              </a:rPr>
              <a:t>	as it is written</a:t>
            </a:r>
          </a:p>
        </p:txBody>
      </p:sp>
      <p:sp>
        <p:nvSpPr>
          <p:cNvPr id="13" name="Rectangle 3"/>
          <p:cNvSpPr/>
          <p:nvPr/>
        </p:nvSpPr>
        <p:spPr>
          <a:xfrm>
            <a:off x="2653575" y="4158621"/>
            <a:ext cx="5314768" cy="951030"/>
          </a:xfrm>
          <a:prstGeom prst="rect">
            <a:avLst/>
          </a:prstGeom>
        </p:spPr>
        <p:txBody>
          <a:bodyPr wrap="square">
            <a:spAutoFit/>
          </a:bodyPr>
          <a:lstStyle/>
          <a:p>
            <a:pPr marL="228600">
              <a:lnSpc>
                <a:spcPct val="90000"/>
              </a:lnSpc>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N</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eutral</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voice,</a:t>
            </a:r>
          </a:p>
          <a:p>
            <a:pPr marL="228600">
              <a:lnSpc>
                <a:spcPct val="90000"/>
              </a:lnSpc>
            </a:pPr>
            <a:r>
              <a:rPr lang="en-AU" altLang="en-US" sz="2600" dirty="0">
                <a:latin typeface="Segoe UI" panose="020B0502040204020203" pitchFamily="34" charset="0"/>
                <a:ea typeface="ＭＳ Ｐゴシック" pitchFamily="34" charset="-128"/>
                <a:cs typeface="Segoe UI" panose="020B0502040204020203" pitchFamily="34" charset="0"/>
              </a:rPr>
              <a:t>	words and body language</a:t>
            </a:r>
          </a:p>
        </p:txBody>
      </p:sp>
      <p:sp>
        <p:nvSpPr>
          <p:cNvPr id="14" name="Rectangle 8"/>
          <p:cNvSpPr/>
          <p:nvPr/>
        </p:nvSpPr>
        <p:spPr>
          <a:xfrm>
            <a:off x="3338504" y="5120102"/>
            <a:ext cx="6647106" cy="951030"/>
          </a:xfrm>
          <a:prstGeom prst="rect">
            <a:avLst/>
          </a:prstGeom>
        </p:spPr>
        <p:txBody>
          <a:bodyPr wrap="square">
            <a:spAutoFit/>
          </a:bodyPr>
          <a:lstStyle/>
          <a:p>
            <a:pPr marL="228600">
              <a:lnSpc>
                <a:spcPct val="90000"/>
              </a:lnSpc>
            </a:pPr>
            <a:r>
              <a:rPr lang="en-AU"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C</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areful</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in completing and</a:t>
            </a:r>
          </a:p>
          <a:p>
            <a:pPr marL="228600">
              <a:lnSpc>
                <a:spcPct val="90000"/>
              </a:lnSpc>
            </a:pPr>
            <a:r>
              <a:rPr lang="en-AU" altLang="en-US" sz="2600" dirty="0">
                <a:latin typeface="Segoe UI" panose="020B0502040204020203" pitchFamily="34" charset="0"/>
                <a:ea typeface="ＭＳ Ｐゴシック" pitchFamily="34" charset="-128"/>
                <a:cs typeface="Segoe UI" panose="020B0502040204020203" pitchFamily="34" charset="0"/>
              </a:rPr>
              <a:t>	categorizing responses</a:t>
            </a:r>
          </a:p>
        </p:txBody>
      </p:sp>
    </p:spTree>
    <p:extLst>
      <p:ext uri="{BB962C8B-B14F-4D97-AF65-F5344CB8AC3E}">
        <p14:creationId xmlns:p14="http://schemas.microsoft.com/office/powerpoint/2010/main" val="161368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359715"/>
            <a:ext cx="10728325" cy="1016000"/>
          </a:xfrm>
        </p:spPr>
        <p:txBody>
          <a:bodyPr>
            <a:normAutofit fontScale="90000"/>
          </a:bodyPr>
          <a:lstStyle/>
          <a:p>
            <a:r>
              <a:rPr lang="en-AU" dirty="0">
                <a:solidFill>
                  <a:schemeClr val="bg1">
                    <a:lumMod val="85000"/>
                  </a:schemeClr>
                </a:solidFill>
                <a:latin typeface="Segoe UI" panose="020B0502040204020203" pitchFamily="34" charset="0"/>
                <a:cs typeface="Segoe UI" panose="020B0502040204020203" pitchFamily="34" charset="0"/>
              </a:rPr>
              <a:t>A GOOD RE SHOWS ON A DAILY BASIS 5 QUALITIES AS SHE ADMINISTERS THE QUESTIONNAIRE...</a:t>
            </a:r>
          </a:p>
        </p:txBody>
      </p:sp>
      <p:sp>
        <p:nvSpPr>
          <p:cNvPr id="12" name="Content Placeholder 2"/>
          <p:cNvSpPr>
            <a:spLocks noGrp="1"/>
          </p:cNvSpPr>
          <p:nvPr>
            <p:ph idx="4294967295"/>
          </p:nvPr>
        </p:nvSpPr>
        <p:spPr>
          <a:xfrm>
            <a:off x="902970" y="1801560"/>
            <a:ext cx="10378440" cy="3482975"/>
          </a:xfrm>
        </p:spPr>
        <p:txBody>
          <a:bodyPr rtlCol="0">
            <a:noAutofit/>
          </a:bodyPr>
          <a:lstStyle/>
          <a:p>
            <a:pPr fontAlgn="ctr">
              <a:spcBef>
                <a:spcPts val="0"/>
              </a:spcBef>
              <a:spcAft>
                <a:spcPts val="1200"/>
              </a:spcAft>
            </a:pPr>
            <a:r>
              <a:rPr lang="en-AU" sz="2200" dirty="0">
                <a:solidFill>
                  <a:schemeClr val="tx1"/>
                </a:solidFill>
                <a:latin typeface="Segoe UI" panose="020B0502040204020203" pitchFamily="34" charset="0"/>
                <a:cs typeface="Segoe UI" panose="020B0502040204020203" pitchFamily="34" charset="0"/>
              </a:rPr>
              <a:t>Resident Enumerator: </a:t>
            </a:r>
            <a:r>
              <a:rPr lang="en-AU" sz="2200" b="1" dirty="0">
                <a:solidFill>
                  <a:schemeClr val="tx1"/>
                </a:solidFill>
                <a:latin typeface="Segoe UI" panose="020B0502040204020203" pitchFamily="34" charset="0"/>
                <a:cs typeface="Segoe UI" panose="020B0502040204020203" pitchFamily="34" charset="0"/>
              </a:rPr>
              <a:t>All observational questions </a:t>
            </a:r>
          </a:p>
          <a:p>
            <a:pPr marL="0" indent="0" fontAlgn="ctr">
              <a:spcBef>
                <a:spcPts val="0"/>
              </a:spcBef>
              <a:buNone/>
            </a:pPr>
            <a:r>
              <a:rPr lang="en-AU" i="1" dirty="0">
                <a:solidFill>
                  <a:schemeClr val="tx1"/>
                </a:solidFill>
                <a:latin typeface="Segoe UI" panose="020B0502040204020203" pitchFamily="34" charset="0"/>
                <a:cs typeface="Segoe UI" panose="020B0502040204020203" pitchFamily="34" charset="0"/>
              </a:rPr>
              <a:t>Examples</a:t>
            </a:r>
            <a:r>
              <a:rPr lang="en-AU" dirty="0">
                <a:solidFill>
                  <a:schemeClr val="tx1"/>
                </a:solidFill>
                <a:latin typeface="Segoe UI" panose="020B0502040204020203" pitchFamily="34" charset="0"/>
                <a:cs typeface="Segoe UI" panose="020B0502040204020203" pitchFamily="34" charset="0"/>
              </a:rPr>
              <a:t>:</a:t>
            </a:r>
          </a:p>
          <a:p>
            <a:pPr lvl="1" fontAlgn="ctr"/>
            <a:r>
              <a:rPr lang="en-AU" dirty="0">
                <a:solidFill>
                  <a:schemeClr val="tx1"/>
                </a:solidFill>
                <a:latin typeface="Segoe UI" panose="020B0502040204020203" pitchFamily="34" charset="0"/>
                <a:cs typeface="Segoe UI" panose="020B0502040204020203" pitchFamily="34" charset="0"/>
              </a:rPr>
              <a:t>Type of floor material covering most of the house</a:t>
            </a:r>
          </a:p>
          <a:p>
            <a:pPr lvl="1" fontAlgn="ctr"/>
            <a:r>
              <a:rPr lang="en-AU" dirty="0">
                <a:solidFill>
                  <a:schemeClr val="tx1"/>
                </a:solidFill>
                <a:latin typeface="Segoe UI" panose="020B0502040204020203" pitchFamily="34" charset="0"/>
                <a:cs typeface="Segoe UI" panose="020B0502040204020203" pitchFamily="34" charset="0"/>
              </a:rPr>
              <a:t>Others?</a:t>
            </a:r>
          </a:p>
          <a:p>
            <a:pPr fontAlgn="ctr">
              <a:spcBef>
                <a:spcPts val="1600"/>
              </a:spcBef>
              <a:spcAft>
                <a:spcPts val="1200"/>
              </a:spcAft>
            </a:pPr>
            <a:r>
              <a:rPr lang="en-AU" sz="2200" dirty="0">
                <a:solidFill>
                  <a:schemeClr val="tx1"/>
                </a:solidFill>
                <a:latin typeface="Segoe UI" panose="020B0502040204020203" pitchFamily="34" charset="0"/>
                <a:cs typeface="Segoe UI" panose="020B0502040204020203" pitchFamily="34" charset="0"/>
              </a:rPr>
              <a:t>Respondent: </a:t>
            </a:r>
            <a:r>
              <a:rPr lang="en-AU" sz="2200" b="1" dirty="0">
                <a:solidFill>
                  <a:schemeClr val="tx1"/>
                </a:solidFill>
                <a:latin typeface="Segoe UI" panose="020B0502040204020203" pitchFamily="34" charset="0"/>
                <a:cs typeface="Segoe UI" panose="020B0502040204020203" pitchFamily="34" charset="0"/>
              </a:rPr>
              <a:t>All questions directly asked to the respondent</a:t>
            </a:r>
          </a:p>
          <a:p>
            <a:pPr marL="0" indent="0" fontAlgn="ctr">
              <a:spcBef>
                <a:spcPts val="0"/>
              </a:spcBef>
              <a:buNone/>
            </a:pPr>
            <a:r>
              <a:rPr lang="en-AU" i="1" dirty="0">
                <a:solidFill>
                  <a:schemeClr val="tx1"/>
                </a:solidFill>
                <a:latin typeface="Segoe UI" panose="020B0502040204020203" pitchFamily="34" charset="0"/>
                <a:cs typeface="Segoe UI" panose="020B0502040204020203" pitchFamily="34" charset="0"/>
              </a:rPr>
              <a:t>Examples</a:t>
            </a:r>
            <a:r>
              <a:rPr lang="en-AU" dirty="0">
                <a:solidFill>
                  <a:schemeClr val="tx1"/>
                </a:solidFill>
                <a:latin typeface="Segoe UI" panose="020B0502040204020203" pitchFamily="34" charset="0"/>
                <a:cs typeface="Segoe UI" panose="020B0502040204020203" pitchFamily="34" charset="0"/>
              </a:rPr>
              <a:t>:</a:t>
            </a:r>
          </a:p>
          <a:p>
            <a:pPr lvl="1" fontAlgn="ctr"/>
            <a:r>
              <a:rPr lang="en-AU" dirty="0">
                <a:solidFill>
                  <a:schemeClr val="tx1"/>
                </a:solidFill>
                <a:latin typeface="Segoe UI" panose="020B0502040204020203" pitchFamily="34" charset="0"/>
                <a:cs typeface="Segoe UI" panose="020B0502040204020203" pitchFamily="34" charset="0"/>
              </a:rPr>
              <a:t>“Exclusive breastfeeding” (LAM) – if the woman reports using it as a contraceptive method, but you think that she only does it for the child’s health. </a:t>
            </a:r>
          </a:p>
          <a:p>
            <a:pPr lvl="1" fontAlgn="ctr"/>
            <a:r>
              <a:rPr lang="en-AU" dirty="0">
                <a:solidFill>
                  <a:schemeClr val="tx1"/>
                </a:solidFill>
                <a:latin typeface="Segoe UI" panose="020B0502040204020203" pitchFamily="34" charset="0"/>
                <a:cs typeface="Segoe UI" panose="020B0502040204020203" pitchFamily="34" charset="0"/>
              </a:rPr>
              <a:t>Marital status – the woman says she is not married, but you know her in the community as being married.</a:t>
            </a:r>
          </a:p>
        </p:txBody>
      </p:sp>
      <p:sp>
        <p:nvSpPr>
          <p:cNvPr id="16" name="Rectangle 15"/>
          <p:cNvSpPr/>
          <p:nvPr/>
        </p:nvSpPr>
        <p:spPr>
          <a:xfrm>
            <a:off x="3453384" y="563185"/>
            <a:ext cx="5285232" cy="812530"/>
          </a:xfrm>
          <a:prstGeom prst="rect">
            <a:avLst/>
          </a:prstGeom>
          <a:solidFill>
            <a:schemeClr val="bg1">
              <a:lumMod val="95000"/>
            </a:schemeClr>
          </a:solidFill>
        </p:spPr>
        <p:txBody>
          <a:bodyPr wrap="square">
            <a:spAutoFit/>
          </a:bodyPr>
          <a:lstStyle/>
          <a:p>
            <a:pPr algn="ctr">
              <a:lnSpc>
                <a:spcPct val="90000"/>
              </a:lnSpc>
            </a:pP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Careful</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in completing and categorizing responses</a:t>
            </a:r>
          </a:p>
        </p:txBody>
      </p:sp>
      <p:sp>
        <p:nvSpPr>
          <p:cNvPr id="20" name="Content Placeholder 2"/>
          <p:cNvSpPr txBox="1">
            <a:spLocks/>
          </p:cNvSpPr>
          <p:nvPr/>
        </p:nvSpPr>
        <p:spPr>
          <a:xfrm>
            <a:off x="509352" y="1394655"/>
            <a:ext cx="11120437" cy="5212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fontAlgn="ctr">
              <a:buNone/>
            </a:pPr>
            <a:r>
              <a:rPr lang="en-AU" sz="2400" b="1" dirty="0">
                <a:latin typeface="Segoe UI" panose="020B0502040204020203" pitchFamily="34" charset="0"/>
                <a:cs typeface="Segoe UI" panose="020B0502040204020203" pitchFamily="34" charset="0"/>
              </a:rPr>
              <a:t>Who should decide and categorize answers : the RE or the respondent?</a:t>
            </a:r>
          </a:p>
        </p:txBody>
      </p:sp>
      <p:sp>
        <p:nvSpPr>
          <p:cNvPr id="2" name="Rectangle 1"/>
          <p:cNvSpPr/>
          <p:nvPr/>
        </p:nvSpPr>
        <p:spPr>
          <a:xfrm>
            <a:off x="902971" y="5625624"/>
            <a:ext cx="10463288" cy="646331"/>
          </a:xfrm>
          <a:prstGeom prst="rect">
            <a:avLst/>
          </a:prstGeom>
        </p:spPr>
        <p:txBody>
          <a:bodyPr wrap="square">
            <a:spAutoFit/>
          </a:bodyPr>
          <a:lstStyle/>
          <a:p>
            <a:pPr fontAlgn="ctr"/>
            <a:r>
              <a:rPr lang="en-AU" b="1" dirty="0">
                <a:solidFill>
                  <a:srgbClr val="00667D"/>
                </a:solidFill>
                <a:latin typeface="Segoe UI" panose="020B0502040204020203" pitchFamily="34" charset="0"/>
                <a:cs typeface="Segoe UI" panose="020B0502040204020203" pitchFamily="34" charset="0"/>
              </a:rPr>
              <a:t>You may need to probe to clarify or to slightly insist – </a:t>
            </a:r>
          </a:p>
          <a:p>
            <a:pPr lvl="1" fontAlgn="ctr"/>
            <a:r>
              <a:rPr lang="en-AU" b="1" dirty="0">
                <a:solidFill>
                  <a:srgbClr val="00667D"/>
                </a:solidFill>
                <a:latin typeface="Segoe UI" panose="020B0502040204020203" pitchFamily="34" charset="0"/>
                <a:cs typeface="Segoe UI" panose="020B0502040204020203" pitchFamily="34" charset="0"/>
              </a:rPr>
              <a:t>but, in the end, </a:t>
            </a:r>
            <a:r>
              <a:rPr lang="en-AU" b="1" u="sng" dirty="0">
                <a:solidFill>
                  <a:srgbClr val="00667D"/>
                </a:solidFill>
                <a:latin typeface="Segoe UI" panose="020B0502040204020203" pitchFamily="34" charset="0"/>
                <a:cs typeface="Segoe UI" panose="020B0502040204020203" pitchFamily="34" charset="0"/>
              </a:rPr>
              <a:t>you should record the final answer provided by the respondent</a:t>
            </a:r>
          </a:p>
        </p:txBody>
      </p:sp>
    </p:spTree>
    <p:extLst>
      <p:ext uri="{BB962C8B-B14F-4D97-AF65-F5344CB8AC3E}">
        <p14:creationId xmlns:p14="http://schemas.microsoft.com/office/powerpoint/2010/main" val="135145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950459"/>
            <a:ext cx="10728326" cy="2968625"/>
          </a:xfrm>
        </p:spPr>
        <p:txBody>
          <a:bodyPr>
            <a:noAutofit/>
          </a:bodyPr>
          <a:lstStyle/>
          <a:p>
            <a:pPr algn="ctr"/>
            <a:r>
              <a:rPr lang="en-AU" sz="5500" dirty="0">
                <a:latin typeface="Segoe UI" panose="020B0502040204020203" pitchFamily="34" charset="0"/>
                <a:cs typeface="Segoe UI" panose="020B0502040204020203" pitchFamily="34" charset="0"/>
              </a:rPr>
              <a:t>The Art of</a:t>
            </a:r>
            <a:br>
              <a:rPr lang="en-AU" sz="5500" dirty="0">
                <a:latin typeface="Segoe UI" panose="020B0502040204020203" pitchFamily="34" charset="0"/>
                <a:cs typeface="Segoe UI" panose="020B0502040204020203" pitchFamily="34" charset="0"/>
              </a:rPr>
            </a:br>
            <a:r>
              <a:rPr lang="en-AU" sz="5500" dirty="0">
                <a:latin typeface="Segoe UI" panose="020B0502040204020203" pitchFamily="34" charset="0"/>
                <a:cs typeface="Segoe UI" panose="020B0502040204020203" pitchFamily="34" charset="0"/>
              </a:rPr>
              <a:t>Arriving at the</a:t>
            </a:r>
            <a:br>
              <a:rPr lang="en-AU" sz="5500" dirty="0">
                <a:latin typeface="Segoe UI" panose="020B0502040204020203" pitchFamily="34" charset="0"/>
                <a:cs typeface="Segoe UI" panose="020B0502040204020203" pitchFamily="34" charset="0"/>
              </a:rPr>
            </a:br>
            <a:r>
              <a:rPr lang="en-AU" sz="5500" dirty="0">
                <a:latin typeface="Segoe UI" panose="020B0502040204020203" pitchFamily="34" charset="0"/>
                <a:cs typeface="Segoe UI" panose="020B0502040204020203" pitchFamily="34" charset="0"/>
              </a:rPr>
              <a:t>Clear and Complete Answer</a:t>
            </a:r>
          </a:p>
        </p:txBody>
      </p:sp>
      <p:pic>
        <p:nvPicPr>
          <p:cNvPr id="2" name="Picture 1" descr="A close-up of paint brushes and paint&#10;&#10;Description automatically generated">
            <a:extLst>
              <a:ext uri="{FF2B5EF4-FFF2-40B4-BE49-F238E27FC236}">
                <a16:creationId xmlns:a16="http://schemas.microsoft.com/office/drawing/2014/main" id="{542FCB71-156E-E817-2234-A4C479135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170" y="3867727"/>
            <a:ext cx="3437659" cy="2069988"/>
          </a:xfrm>
          <a:prstGeom prst="rect">
            <a:avLst/>
          </a:prstGeom>
        </p:spPr>
      </p:pic>
    </p:spTree>
    <p:extLst>
      <p:ext uri="{BB962C8B-B14F-4D97-AF65-F5344CB8AC3E}">
        <p14:creationId xmlns:p14="http://schemas.microsoft.com/office/powerpoint/2010/main" val="3556777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1626044" y="1155927"/>
            <a:ext cx="8939913" cy="2514600"/>
          </a:xfrm>
        </p:spPr>
        <p:txBody>
          <a:bodyPr>
            <a:noAutofit/>
          </a:bodyPr>
          <a:lstStyle/>
          <a:p>
            <a:pPr algn="ctr"/>
            <a:r>
              <a:rPr lang="en-AU" sz="6000" i="1" dirty="0">
                <a:latin typeface="Segoe UI" panose="020B0502040204020203" pitchFamily="34" charset="0"/>
                <a:cs typeface="Segoe UI" panose="020B0502040204020203" pitchFamily="34" charset="0"/>
              </a:rPr>
              <a:t>“What if there is an answer that is missing?”</a:t>
            </a:r>
          </a:p>
        </p:txBody>
      </p:sp>
      <p:sp>
        <p:nvSpPr>
          <p:cNvPr id="2" name="Rectangle 1"/>
          <p:cNvSpPr/>
          <p:nvPr/>
        </p:nvSpPr>
        <p:spPr>
          <a:xfrm>
            <a:off x="731838" y="3808176"/>
            <a:ext cx="10728325" cy="2083840"/>
          </a:xfrm>
          <a:prstGeom prst="rect">
            <a:avLst/>
          </a:prstGeom>
        </p:spPr>
        <p:txBody>
          <a:bodyPr wrap="square">
            <a:spAutoFit/>
          </a:bodyPr>
          <a:lstStyle/>
          <a:p>
            <a:pPr algn="ctr">
              <a:lnSpc>
                <a:spcPct val="150000"/>
              </a:lnSpc>
            </a:pPr>
            <a:r>
              <a:rPr lang="en-AU" sz="3000" b="1" dirty="0">
                <a:latin typeface="Segoe UI" panose="020B0502040204020203" pitchFamily="34" charset="0"/>
                <a:cs typeface="Segoe UI" panose="020B0502040204020203" pitchFamily="34" charset="0"/>
              </a:rPr>
              <a:t>The respondent does not wish to answer?</a:t>
            </a:r>
          </a:p>
          <a:p>
            <a:pPr algn="ctr">
              <a:lnSpc>
                <a:spcPct val="150000"/>
              </a:lnSpc>
            </a:pPr>
            <a:r>
              <a:rPr lang="en-AU" sz="3000" b="1" dirty="0">
                <a:latin typeface="Segoe UI" panose="020B0502040204020203" pitchFamily="34" charset="0"/>
                <a:cs typeface="Segoe UI" panose="020B0502040204020203" pitchFamily="34" charset="0"/>
              </a:rPr>
              <a:t>You don’t hear the whole answer?</a:t>
            </a:r>
          </a:p>
          <a:p>
            <a:pPr algn="ctr">
              <a:lnSpc>
                <a:spcPct val="150000"/>
              </a:lnSpc>
            </a:pPr>
            <a:r>
              <a:rPr lang="en-AU" sz="3000" b="1" dirty="0">
                <a:latin typeface="Segoe UI" panose="020B0502040204020203" pitchFamily="34" charset="0"/>
                <a:cs typeface="Segoe UI" panose="020B0502040204020203" pitchFamily="34" charset="0"/>
              </a:rPr>
              <a:t>The answer is incomplete or unclear?</a:t>
            </a:r>
          </a:p>
        </p:txBody>
      </p:sp>
    </p:spTree>
    <p:extLst>
      <p:ext uri="{BB962C8B-B14F-4D97-AF65-F5344CB8AC3E}">
        <p14:creationId xmlns:p14="http://schemas.microsoft.com/office/powerpoint/2010/main" val="72330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9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1546384" y="484188"/>
            <a:ext cx="9099233" cy="690562"/>
          </a:xfrm>
        </p:spPr>
        <p:txBody>
          <a:bodyPr>
            <a:noAutofit/>
          </a:bodyPr>
          <a:lstStyle/>
          <a:p>
            <a:pPr algn="ctr"/>
            <a:r>
              <a:rPr lang="en-AU" sz="4000" dirty="0">
                <a:latin typeface="Segoe UI" panose="020B0502040204020203" pitchFamily="34" charset="0"/>
                <a:cs typeface="Segoe UI" panose="020B0502040204020203" pitchFamily="34" charset="0"/>
              </a:rPr>
              <a:t>THREE TIPS TO COLLECT BETTER ANSWERS</a:t>
            </a:r>
          </a:p>
        </p:txBody>
      </p:sp>
      <p:sp>
        <p:nvSpPr>
          <p:cNvPr id="5123" name="Content Placeholder 2"/>
          <p:cNvSpPr>
            <a:spLocks noGrp="1"/>
          </p:cNvSpPr>
          <p:nvPr>
            <p:ph idx="4294967295"/>
          </p:nvPr>
        </p:nvSpPr>
        <p:spPr>
          <a:xfrm>
            <a:off x="5140045" y="4494159"/>
            <a:ext cx="1913760" cy="625475"/>
          </a:xfrm>
        </p:spPr>
        <p:txBody>
          <a:bodyPr>
            <a:normAutofit/>
          </a:bodyPr>
          <a:lstStyle/>
          <a:p>
            <a:pPr marL="0" indent="0" algn="ctr">
              <a:spcBef>
                <a:spcPts val="0"/>
              </a:spcBef>
              <a:buNone/>
            </a:pPr>
            <a:r>
              <a:rPr lang="en-AU" altLang="en-US" sz="2600" b="1" dirty="0">
                <a:solidFill>
                  <a:schemeClr val="tx1"/>
                </a:solidFill>
                <a:latin typeface="Segoe UI" panose="020B0502040204020203" pitchFamily="34" charset="0"/>
                <a:ea typeface="ＭＳ Ｐゴシック" pitchFamily="34" charset="-128"/>
                <a:cs typeface="Segoe UI" panose="020B0502040204020203" pitchFamily="34" charset="0"/>
              </a:rPr>
              <a:t>Probing</a:t>
            </a:r>
          </a:p>
        </p:txBody>
      </p:sp>
      <p:sp>
        <p:nvSpPr>
          <p:cNvPr id="10" name="Content Placeholder 2"/>
          <p:cNvSpPr txBox="1">
            <a:spLocks/>
          </p:cNvSpPr>
          <p:nvPr/>
        </p:nvSpPr>
        <p:spPr>
          <a:xfrm>
            <a:off x="1681588" y="4494159"/>
            <a:ext cx="2311457" cy="85332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ct val="100000"/>
              </a:lnSpc>
              <a:spcBef>
                <a:spcPts val="0"/>
              </a:spcBef>
              <a:buNone/>
            </a:pPr>
            <a:r>
              <a:rPr lang="en-AU" altLang="en-US" sz="2600" b="1" dirty="0">
                <a:latin typeface="Segoe UI" panose="020B0502040204020203" pitchFamily="34" charset="0"/>
                <a:ea typeface="ＭＳ Ｐゴシック" pitchFamily="34" charset="-128"/>
                <a:cs typeface="Segoe UI" panose="020B0502040204020203" pitchFamily="34" charset="0"/>
              </a:rPr>
              <a:t>Asking for clarification</a:t>
            </a:r>
            <a:endParaRPr lang="en-AU" altLang="en-US" sz="2600" b="1"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11" name="Content Placeholder 2"/>
          <p:cNvSpPr txBox="1">
            <a:spLocks/>
          </p:cNvSpPr>
          <p:nvPr/>
        </p:nvSpPr>
        <p:spPr>
          <a:xfrm>
            <a:off x="8019717" y="4494159"/>
            <a:ext cx="2907982" cy="62553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ct val="100000"/>
              </a:lnSpc>
              <a:spcBef>
                <a:spcPts val="0"/>
              </a:spcBef>
              <a:buNone/>
            </a:pPr>
            <a:r>
              <a:rPr lang="en-AU" altLang="en-US" sz="2600" b="1" dirty="0">
                <a:latin typeface="Segoe UI" panose="020B0502040204020203" pitchFamily="34" charset="0"/>
                <a:ea typeface="ＭＳ Ｐゴシック" pitchFamily="34" charset="-128"/>
                <a:cs typeface="Segoe UI" panose="020B0502040204020203" pitchFamily="34" charset="0"/>
              </a:rPr>
              <a:t>An unexpected answer</a:t>
            </a:r>
            <a:endParaRPr lang="en-AU" altLang="en-US" sz="2600" b="1"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nvGrpSpPr>
          <p:cNvPr id="13" name="Group 12"/>
          <p:cNvGrpSpPr/>
          <p:nvPr/>
        </p:nvGrpSpPr>
        <p:grpSpPr>
          <a:xfrm>
            <a:off x="8769054" y="2742524"/>
            <a:ext cx="1409309" cy="1360524"/>
            <a:chOff x="6964332" y="2823257"/>
            <a:chExt cx="1409309" cy="1360524"/>
          </a:xfrm>
        </p:grpSpPr>
        <p:sp>
          <p:nvSpPr>
            <p:cNvPr id="6" name="Oval 5"/>
            <p:cNvSpPr/>
            <p:nvPr/>
          </p:nvSpPr>
          <p:spPr>
            <a:xfrm>
              <a:off x="6964332" y="282325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Segoe UI" panose="020B0502040204020203" pitchFamily="34" charset="0"/>
                <a:cs typeface="Segoe UI" panose="020B0502040204020203" pitchFamily="34" charset="0"/>
              </a:endParaRPr>
            </a:p>
          </p:txBody>
        </p:sp>
        <p:sp>
          <p:nvSpPr>
            <p:cNvPr id="17" name="Oval 16"/>
            <p:cNvSpPr/>
            <p:nvPr/>
          </p:nvSpPr>
          <p:spPr>
            <a:xfrm>
              <a:off x="7690031" y="2823257"/>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Segoe UI" panose="020B0502040204020203" pitchFamily="34" charset="0"/>
                <a:cs typeface="Segoe UI" panose="020B0502040204020203" pitchFamily="34" charset="0"/>
              </a:endParaRPr>
            </a:p>
          </p:txBody>
        </p:sp>
        <p:sp>
          <p:nvSpPr>
            <p:cNvPr id="18" name="Oval 17"/>
            <p:cNvSpPr/>
            <p:nvPr/>
          </p:nvSpPr>
          <p:spPr>
            <a:xfrm>
              <a:off x="6964332" y="356850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Segoe UI" panose="020B0502040204020203" pitchFamily="34" charset="0"/>
                <a:cs typeface="Segoe UI" panose="020B0502040204020203" pitchFamily="34" charset="0"/>
              </a:endParaRPr>
            </a:p>
          </p:txBody>
        </p:sp>
        <p:sp>
          <p:nvSpPr>
            <p:cNvPr id="7" name="Isosceles Triangle 6"/>
            <p:cNvSpPr/>
            <p:nvPr/>
          </p:nvSpPr>
          <p:spPr>
            <a:xfrm>
              <a:off x="7601846" y="3497306"/>
              <a:ext cx="771795" cy="67379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Segoe UI" panose="020B0502040204020203" pitchFamily="34" charset="0"/>
                <a:cs typeface="Segoe UI" panose="020B0502040204020203" pitchFamily="34" charset="0"/>
              </a:endParaRPr>
            </a:p>
          </p:txBody>
        </p:sp>
      </p:grpSp>
      <p:pic>
        <p:nvPicPr>
          <p:cNvPr id="2" name="Picture 1">
            <a:extLst>
              <a:ext uri="{FF2B5EF4-FFF2-40B4-BE49-F238E27FC236}">
                <a16:creationId xmlns:a16="http://schemas.microsoft.com/office/drawing/2014/main" id="{667B5195-A8D7-7538-2320-CA78FD48A50C}"/>
              </a:ext>
            </a:extLst>
          </p:cNvPr>
          <p:cNvPicPr>
            <a:picLocks noChangeAspect="1"/>
          </p:cNvPicPr>
          <p:nvPr/>
        </p:nvPicPr>
        <p:blipFill rotWithShape="1">
          <a:blip r:embed="rId3"/>
          <a:srcRect b="15768"/>
          <a:stretch/>
        </p:blipFill>
        <p:spPr>
          <a:xfrm>
            <a:off x="1857602" y="2597563"/>
            <a:ext cx="1959429" cy="1650447"/>
          </a:xfrm>
          <a:prstGeom prst="rect">
            <a:avLst/>
          </a:prstGeom>
        </p:spPr>
      </p:pic>
      <p:pic>
        <p:nvPicPr>
          <p:cNvPr id="3" name="Picture 2">
            <a:extLst>
              <a:ext uri="{FF2B5EF4-FFF2-40B4-BE49-F238E27FC236}">
                <a16:creationId xmlns:a16="http://schemas.microsoft.com/office/drawing/2014/main" id="{E06146E8-BFB2-A30A-E0BD-78A6D06E3561}"/>
              </a:ext>
            </a:extLst>
          </p:cNvPr>
          <p:cNvPicPr>
            <a:picLocks noChangeAspect="1"/>
          </p:cNvPicPr>
          <p:nvPr/>
        </p:nvPicPr>
        <p:blipFill rotWithShape="1">
          <a:blip r:embed="rId4"/>
          <a:srcRect b="12845"/>
          <a:stretch/>
        </p:blipFill>
        <p:spPr>
          <a:xfrm>
            <a:off x="4980910" y="2450121"/>
            <a:ext cx="2232030" cy="1945331"/>
          </a:xfrm>
          <a:prstGeom prst="rect">
            <a:avLst/>
          </a:prstGeom>
        </p:spPr>
      </p:pic>
    </p:spTree>
    <p:extLst>
      <p:ext uri="{BB962C8B-B14F-4D97-AF65-F5344CB8AC3E}">
        <p14:creationId xmlns:p14="http://schemas.microsoft.com/office/powerpoint/2010/main" val="105457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123">
                                            <p:txEl>
                                              <p:pRg st="0" end="0"/>
                                            </p:txEl>
                                          </p:spTgt>
                                        </p:tgtEl>
                                        <p:attrNameLst>
                                          <p:attrName>style.visibility</p:attrName>
                                        </p:attrNameLst>
                                      </p:cBhvr>
                                      <p:to>
                                        <p:strVal val="visible"/>
                                      </p:to>
                                    </p:set>
                                    <p:anim calcmode="lin" valueType="num">
                                      <p:cBhvr additive="base">
                                        <p:cTn id="21"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3579794" y="419013"/>
            <a:ext cx="5032413" cy="865187"/>
          </a:xfrm>
        </p:spPr>
        <p:txBody>
          <a:bodyPr>
            <a:noAutofit/>
          </a:bodyPr>
          <a:lstStyle/>
          <a:p>
            <a:pPr>
              <a:spcBef>
                <a:spcPts val="1200"/>
              </a:spcBef>
            </a:pPr>
            <a:r>
              <a:rPr lang="en-AU" altLang="en-US" sz="4000" dirty="0">
                <a:latin typeface="Segoe UI" panose="020B0502040204020203" pitchFamily="34" charset="0"/>
                <a:ea typeface="ＭＳ Ｐゴシック" pitchFamily="34" charset="-128"/>
                <a:cs typeface="Segoe UI" panose="020B0502040204020203" pitchFamily="34" charset="0"/>
              </a:rPr>
              <a:t>Ask for clarification</a:t>
            </a:r>
            <a:endParaRPr lang="en-AU" altLang="en-US" sz="40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4" name="Rectangle 3"/>
          <p:cNvSpPr/>
          <p:nvPr/>
        </p:nvSpPr>
        <p:spPr>
          <a:xfrm>
            <a:off x="2334361" y="3606259"/>
            <a:ext cx="7523279" cy="954107"/>
          </a:xfrm>
          <a:prstGeom prst="rect">
            <a:avLst/>
          </a:prstGeom>
        </p:spPr>
        <p:txBody>
          <a:bodyPr wrap="square">
            <a:spAutoFit/>
          </a:bodyPr>
          <a:lstStyle/>
          <a:p>
            <a:pPr algn="ctr" fontAlgn="ctr"/>
            <a:r>
              <a:rPr lang="en-AU" sz="2800" b="1" dirty="0">
                <a:latin typeface="Segoe UI" panose="020B0502040204020203" pitchFamily="34" charset="0"/>
                <a:cs typeface="Segoe UI" panose="020B0502040204020203" pitchFamily="34" charset="0"/>
              </a:rPr>
              <a:t>Make sure that the respondent does not feel that he/she gave a wrong answer.</a:t>
            </a:r>
            <a:endParaRPr lang="en-AU" sz="2800" dirty="0">
              <a:latin typeface="Segoe UI" panose="020B0502040204020203" pitchFamily="34" charset="0"/>
              <a:cs typeface="Segoe UI" panose="020B0502040204020203" pitchFamily="34" charset="0"/>
            </a:endParaRPr>
          </a:p>
        </p:txBody>
      </p:sp>
      <p:sp>
        <p:nvSpPr>
          <p:cNvPr id="3" name="Rounded Rectangular Callout 2"/>
          <p:cNvSpPr/>
          <p:nvPr/>
        </p:nvSpPr>
        <p:spPr>
          <a:xfrm>
            <a:off x="2445021" y="1561691"/>
            <a:ext cx="3497871" cy="862353"/>
          </a:xfrm>
          <a:prstGeom prst="wedgeRoundRectCallout">
            <a:avLst>
              <a:gd name="adj1" fmla="val -64847"/>
              <a:gd name="adj2" fmla="val 44087"/>
              <a:gd name="adj3" fmla="val 16667"/>
            </a:avLst>
          </a:prstGeom>
          <a:solidFill>
            <a:srgbClr val="F8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00667D"/>
                </a:solidFill>
                <a:latin typeface="Segoe UI" panose="020B0502040204020203" pitchFamily="34" charset="0"/>
                <a:cs typeface="Segoe UI" panose="020B0502040204020203" pitchFamily="34" charset="0"/>
              </a:rPr>
              <a:t>I am sorry, could you repeat? I didn’t hear correctly.</a:t>
            </a:r>
          </a:p>
        </p:txBody>
      </p:sp>
      <p:sp>
        <p:nvSpPr>
          <p:cNvPr id="12" name="Rounded Rectangular Callout 11"/>
          <p:cNvSpPr/>
          <p:nvPr/>
        </p:nvSpPr>
        <p:spPr>
          <a:xfrm>
            <a:off x="6263198" y="2550098"/>
            <a:ext cx="3327991" cy="752639"/>
          </a:xfrm>
          <a:prstGeom prst="wedgeRoundRectCallout">
            <a:avLst>
              <a:gd name="adj1" fmla="val 66843"/>
              <a:gd name="adj2" fmla="val 49946"/>
              <a:gd name="adj3" fmla="val 16667"/>
            </a:avLst>
          </a:prstGeom>
          <a:solidFill>
            <a:srgbClr val="F8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00667D"/>
                </a:solidFill>
                <a:latin typeface="Segoe UI" panose="020B0502040204020203" pitchFamily="34" charset="0"/>
                <a:cs typeface="Segoe UI" panose="020B0502040204020203" pitchFamily="34" charset="0"/>
              </a:rPr>
              <a:t>Could you explain what you mean by</a:t>
            </a:r>
            <a:r>
              <a:rPr lang="es-ES" dirty="0">
                <a:solidFill>
                  <a:srgbClr val="00667D"/>
                </a:solidFill>
                <a:latin typeface="Segoe UI" panose="020B0502040204020203" pitchFamily="34" charset="0"/>
                <a:cs typeface="Segoe UI" panose="020B0502040204020203" pitchFamily="34" charset="0"/>
              </a:rPr>
              <a:t>… </a:t>
            </a:r>
            <a:endParaRPr lang="en-AU" dirty="0">
              <a:solidFill>
                <a:srgbClr val="00667D"/>
              </a:solidFill>
              <a:latin typeface="Segoe UI" panose="020B0502040204020203" pitchFamily="34" charset="0"/>
              <a:cs typeface="Segoe UI" panose="020B0502040204020203" pitchFamily="34" charset="0"/>
            </a:endParaRPr>
          </a:p>
        </p:txBody>
      </p:sp>
      <p:sp>
        <p:nvSpPr>
          <p:cNvPr id="14" name="Rounded Rectangular Callout 13"/>
          <p:cNvSpPr/>
          <p:nvPr/>
        </p:nvSpPr>
        <p:spPr>
          <a:xfrm>
            <a:off x="4234101" y="4756204"/>
            <a:ext cx="3732027" cy="989259"/>
          </a:xfrm>
          <a:prstGeom prst="wedgeRoundRectCallout">
            <a:avLst>
              <a:gd name="adj1" fmla="val 63994"/>
              <a:gd name="adj2" fmla="val 31534"/>
              <a:gd name="adj3" fmla="val 16667"/>
            </a:avLst>
          </a:prstGeom>
          <a:solidFill>
            <a:srgbClr val="FFD5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00667D"/>
                </a:solidFill>
                <a:latin typeface="Segoe UI" panose="020B0502040204020203" pitchFamily="34" charset="0"/>
                <a:cs typeface="Segoe UI" panose="020B0502040204020203" pitchFamily="34" charset="0"/>
              </a:rPr>
              <a:t>What you are saying can’t be right!</a:t>
            </a:r>
          </a:p>
          <a:p>
            <a:pPr algn="ctr"/>
            <a:r>
              <a:rPr lang="en-AU" dirty="0">
                <a:solidFill>
                  <a:srgbClr val="00667D"/>
                </a:solidFill>
                <a:latin typeface="Segoe UI" panose="020B0502040204020203" pitchFamily="34" charset="0"/>
                <a:cs typeface="Segoe UI" panose="020B0502040204020203" pitchFamily="34" charset="0"/>
              </a:rPr>
              <a:t>You need to tell me the truth!</a:t>
            </a:r>
          </a:p>
        </p:txBody>
      </p:sp>
      <p:cxnSp>
        <p:nvCxnSpPr>
          <p:cNvPr id="15" name="Straight Connector 14"/>
          <p:cNvCxnSpPr/>
          <p:nvPr/>
        </p:nvCxnSpPr>
        <p:spPr>
          <a:xfrm flipV="1">
            <a:off x="4047025" y="4737370"/>
            <a:ext cx="4167963" cy="9892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016132" y="4756203"/>
            <a:ext cx="4260639" cy="989261"/>
            <a:chOff x="2617861" y="5124892"/>
            <a:chExt cx="4260639" cy="989261"/>
          </a:xfrm>
        </p:grpSpPr>
        <p:cxnSp>
          <p:nvCxnSpPr>
            <p:cNvPr id="23" name="Straight Connector 22"/>
            <p:cNvCxnSpPr/>
            <p:nvPr/>
          </p:nvCxnSpPr>
          <p:spPr>
            <a:xfrm flipH="1" flipV="1">
              <a:off x="2710537" y="5124892"/>
              <a:ext cx="4167963" cy="9892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617861" y="5124893"/>
              <a:ext cx="4167963" cy="9892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C1B63EFE-939B-7A0C-3E70-2975CAF08557}"/>
              </a:ext>
            </a:extLst>
          </p:cNvPr>
          <p:cNvPicPr>
            <a:picLocks noChangeAspect="1"/>
          </p:cNvPicPr>
          <p:nvPr/>
        </p:nvPicPr>
        <p:blipFill rotWithShape="1">
          <a:blip r:embed="rId2"/>
          <a:srcRect b="15768"/>
          <a:stretch/>
        </p:blipFill>
        <p:spPr>
          <a:xfrm>
            <a:off x="268119" y="342421"/>
            <a:ext cx="1656088" cy="1394940"/>
          </a:xfrm>
          <a:prstGeom prst="rect">
            <a:avLst/>
          </a:prstGeom>
        </p:spPr>
      </p:pic>
    </p:spTree>
    <p:extLst>
      <p:ext uri="{BB962C8B-B14F-4D97-AF65-F5344CB8AC3E}">
        <p14:creationId xmlns:p14="http://schemas.microsoft.com/office/powerpoint/2010/main" val="288224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4983163" y="328182"/>
            <a:ext cx="2225675" cy="866775"/>
          </a:xfrm>
        </p:spPr>
        <p:txBody>
          <a:bodyPr>
            <a:normAutofit/>
          </a:bodyPr>
          <a:lstStyle/>
          <a:p>
            <a:pPr algn="ctr">
              <a:spcBef>
                <a:spcPts val="1200"/>
              </a:spcBef>
            </a:pPr>
            <a:r>
              <a:rPr lang="en-AU" altLang="en-US" sz="4000" dirty="0">
                <a:solidFill>
                  <a:srgbClr val="55015B"/>
                </a:solidFill>
                <a:latin typeface="Segoe UI" panose="020B0502040204020203" pitchFamily="34" charset="0"/>
                <a:ea typeface="ＭＳ Ｐゴシック" pitchFamily="34" charset="-128"/>
                <a:cs typeface="Segoe UI" panose="020B0502040204020203" pitchFamily="34" charset="0"/>
              </a:rPr>
              <a:t>Probe</a:t>
            </a:r>
          </a:p>
        </p:txBody>
      </p:sp>
      <p:sp>
        <p:nvSpPr>
          <p:cNvPr id="4" name="Rectangle 3"/>
          <p:cNvSpPr/>
          <p:nvPr/>
        </p:nvSpPr>
        <p:spPr>
          <a:xfrm>
            <a:off x="2686570" y="1036264"/>
            <a:ext cx="6818860" cy="646331"/>
          </a:xfrm>
          <a:prstGeom prst="rect">
            <a:avLst/>
          </a:prstGeom>
          <a:solidFill>
            <a:schemeClr val="bg1">
              <a:lumMod val="85000"/>
            </a:schemeClr>
          </a:solidFill>
        </p:spPr>
        <p:txBody>
          <a:bodyPr wrap="square">
            <a:spAutoFit/>
          </a:bodyPr>
          <a:lstStyle/>
          <a:p>
            <a:pPr fontAlgn="ctr"/>
            <a:r>
              <a:rPr lang="es-ES" i="1" dirty="0">
                <a:latin typeface="Segoe UI" panose="020B0502040204020203" pitchFamily="34" charset="0"/>
                <a:cs typeface="Segoe UI" panose="020B0502040204020203" pitchFamily="34" charset="0"/>
              </a:rPr>
              <a:t>U</a:t>
            </a:r>
            <a:r>
              <a:rPr lang="en-AU" i="1" dirty="0">
                <a:latin typeface="Segoe UI" panose="020B0502040204020203" pitchFamily="34" charset="0"/>
                <a:cs typeface="Segoe UI" panose="020B0502040204020203" pitchFamily="34" charset="0"/>
              </a:rPr>
              <a:t>sing a neutral question, sentence, wording or body language that encourage the respondent to elaborate on his/her answer. </a:t>
            </a:r>
          </a:p>
        </p:txBody>
      </p:sp>
      <p:sp>
        <p:nvSpPr>
          <p:cNvPr id="6" name="Rectangle 5"/>
          <p:cNvSpPr/>
          <p:nvPr/>
        </p:nvSpPr>
        <p:spPr>
          <a:xfrm>
            <a:off x="3173598" y="1714501"/>
            <a:ext cx="5844805" cy="523220"/>
          </a:xfrm>
          <a:prstGeom prst="rect">
            <a:avLst/>
          </a:prstGeom>
        </p:spPr>
        <p:txBody>
          <a:bodyPr wrap="none">
            <a:spAutoFit/>
          </a:bodyPr>
          <a:lstStyle/>
          <a:p>
            <a:pPr marL="342900"/>
            <a:r>
              <a:rPr lang="en-AU" sz="2800" b="1" dirty="0">
                <a:solidFill>
                  <a:srgbClr val="000000"/>
                </a:solidFill>
                <a:latin typeface="Segoe UI" panose="020B0502040204020203" pitchFamily="34" charset="0"/>
                <a:cs typeface="Segoe UI" panose="020B0502040204020203" pitchFamily="34" charset="0"/>
              </a:rPr>
              <a:t>The 3 Approaches of Mrs Probe</a:t>
            </a:r>
            <a:endParaRPr lang="en-AU" sz="2800" dirty="0">
              <a:solidFill>
                <a:srgbClr val="000000"/>
              </a:solidFill>
              <a:latin typeface="Segoe UI" panose="020B0502040204020203" pitchFamily="34" charset="0"/>
              <a:cs typeface="Segoe UI" panose="020B0502040204020203" pitchFamily="34" charset="0"/>
            </a:endParaRPr>
          </a:p>
        </p:txBody>
      </p:sp>
      <p:sp>
        <p:nvSpPr>
          <p:cNvPr id="8" name="Rectangle 7"/>
          <p:cNvSpPr/>
          <p:nvPr/>
        </p:nvSpPr>
        <p:spPr>
          <a:xfrm>
            <a:off x="758754" y="2338940"/>
            <a:ext cx="3836106" cy="1261884"/>
          </a:xfrm>
          <a:prstGeom prst="rect">
            <a:avLst/>
          </a:prstGeom>
        </p:spPr>
        <p:txBody>
          <a:bodyPr wrap="square">
            <a:spAutoFit/>
          </a:bodyPr>
          <a:lstStyle/>
          <a:p>
            <a:pPr algn="ctr"/>
            <a:r>
              <a:rPr lang="en-AU" sz="2200" b="1" dirty="0">
                <a:solidFill>
                  <a:srgbClr val="00667D"/>
                </a:solidFill>
                <a:latin typeface="Segoe UI" panose="020B0502040204020203" pitchFamily="34" charset="0"/>
                <a:cs typeface="Segoe UI" panose="020B0502040204020203" pitchFamily="34" charset="0"/>
              </a:rPr>
              <a:t>DIRECT</a:t>
            </a:r>
            <a:endParaRPr lang="en-AU" sz="2200" dirty="0">
              <a:solidFill>
                <a:srgbClr val="00667D"/>
              </a:solidFill>
              <a:latin typeface="Segoe UI" panose="020B0502040204020203" pitchFamily="34" charset="0"/>
              <a:cs typeface="Segoe UI" panose="020B0502040204020203" pitchFamily="34" charset="0"/>
            </a:endParaRPr>
          </a:p>
          <a:p>
            <a:r>
              <a:rPr lang="es-ES" i="1" dirty="0">
                <a:solidFill>
                  <a:srgbClr val="000000"/>
                </a:solidFill>
                <a:latin typeface="Segoe UI" panose="020B0502040204020203" pitchFamily="34" charset="0"/>
                <a:cs typeface="Segoe UI" panose="020B0502040204020203" pitchFamily="34" charset="0"/>
              </a:rPr>
              <a:t>T</a:t>
            </a:r>
            <a:r>
              <a:rPr lang="en-AU" i="1" dirty="0">
                <a:solidFill>
                  <a:srgbClr val="000000"/>
                </a:solidFill>
                <a:latin typeface="Segoe UI" panose="020B0502040204020203" pitchFamily="34" charset="0"/>
                <a:cs typeface="Segoe UI" panose="020B0502040204020203" pitchFamily="34" charset="0"/>
              </a:rPr>
              <a:t>o clarify what was already said in order to understand, complement or categorize. </a:t>
            </a:r>
          </a:p>
        </p:txBody>
      </p:sp>
      <p:sp>
        <p:nvSpPr>
          <p:cNvPr id="11" name="Rectangle 10"/>
          <p:cNvSpPr/>
          <p:nvPr/>
        </p:nvSpPr>
        <p:spPr>
          <a:xfrm>
            <a:off x="758754" y="3603058"/>
            <a:ext cx="3836106" cy="1815882"/>
          </a:xfrm>
          <a:prstGeom prst="rect">
            <a:avLst/>
          </a:prstGeom>
        </p:spPr>
        <p:txBody>
          <a:bodyPr wrap="square">
            <a:spAutoFit/>
          </a:bodyPr>
          <a:lstStyle/>
          <a:p>
            <a:pPr marL="285750" indent="-285750">
              <a:buClr>
                <a:schemeClr val="accent1"/>
              </a:buClr>
              <a:buFont typeface="Wingdings" panose="05000000000000000000" pitchFamily="2" charset="2"/>
              <a:buChar char="§"/>
            </a:pPr>
            <a:r>
              <a:rPr lang="en-AU" sz="1600" dirty="0">
                <a:latin typeface="Segoe UI" panose="020B0502040204020203" pitchFamily="34" charset="0"/>
                <a:cs typeface="Segoe UI" panose="020B0502040204020203" pitchFamily="34" charset="0"/>
              </a:rPr>
              <a:t>What do you mean when you say…?</a:t>
            </a:r>
          </a:p>
          <a:p>
            <a:pPr marL="285750" indent="-285750">
              <a:buClr>
                <a:schemeClr val="accent1"/>
              </a:buClr>
              <a:buFont typeface="Wingdings" panose="05000000000000000000" pitchFamily="2" charset="2"/>
              <a:buChar char="§"/>
            </a:pPr>
            <a:r>
              <a:rPr lang="en-AU" sz="1600" dirty="0">
                <a:latin typeface="Segoe UI" panose="020B0502040204020203" pitchFamily="34" charset="0"/>
                <a:cs typeface="Segoe UI" panose="020B0502040204020203" pitchFamily="34" charset="0"/>
              </a:rPr>
              <a:t>Why do you think…?</a:t>
            </a:r>
          </a:p>
          <a:p>
            <a:pPr marL="285750" indent="-285750">
              <a:buClr>
                <a:schemeClr val="accent1"/>
              </a:buClr>
              <a:buFont typeface="Wingdings" panose="05000000000000000000" pitchFamily="2" charset="2"/>
              <a:buChar char="§"/>
            </a:pPr>
            <a:r>
              <a:rPr lang="en-AU" sz="1600" dirty="0">
                <a:latin typeface="Segoe UI" panose="020B0502040204020203" pitchFamily="34" charset="0"/>
                <a:cs typeface="Segoe UI" panose="020B0502040204020203" pitchFamily="34" charset="0"/>
              </a:rPr>
              <a:t>Could you explain?</a:t>
            </a:r>
          </a:p>
          <a:p>
            <a:pPr marL="285750" indent="-285750">
              <a:buClr>
                <a:schemeClr val="accent1"/>
              </a:buClr>
              <a:buFont typeface="Wingdings" panose="05000000000000000000" pitchFamily="2" charset="2"/>
              <a:buChar char="§"/>
            </a:pPr>
            <a:r>
              <a:rPr lang="en-AU" sz="1600" dirty="0">
                <a:latin typeface="Segoe UI" panose="020B0502040204020203" pitchFamily="34" charset="0"/>
                <a:cs typeface="Segoe UI" panose="020B0502040204020203" pitchFamily="34" charset="0"/>
              </a:rPr>
              <a:t>Could you elaborate?</a:t>
            </a:r>
          </a:p>
          <a:p>
            <a:pPr marL="285750" indent="-285750">
              <a:buClr>
                <a:schemeClr val="accent1"/>
              </a:buClr>
              <a:buFont typeface="Wingdings" panose="05000000000000000000" pitchFamily="2" charset="2"/>
              <a:buChar char="§"/>
            </a:pPr>
            <a:r>
              <a:rPr lang="en-AU" sz="1600" dirty="0">
                <a:latin typeface="Segoe UI" panose="020B0502040204020203" pitchFamily="34" charset="0"/>
                <a:cs typeface="Segoe UI" panose="020B0502040204020203" pitchFamily="34" charset="0"/>
              </a:rPr>
              <a:t>I am not sure I understood</a:t>
            </a:r>
          </a:p>
          <a:p>
            <a:pPr marL="285750" indent="-285750">
              <a:buClr>
                <a:schemeClr val="accent1"/>
              </a:buClr>
              <a:buFont typeface="Wingdings" panose="05000000000000000000" pitchFamily="2" charset="2"/>
              <a:buChar char="§"/>
            </a:pPr>
            <a:r>
              <a:rPr lang="en-AU" sz="1600" i="1" dirty="0">
                <a:latin typeface="Segoe UI" panose="020B0502040204020203" pitchFamily="34" charset="0"/>
                <a:cs typeface="Segoe UI" panose="020B0502040204020203" pitchFamily="34" charset="0"/>
              </a:rPr>
              <a:t>X</a:t>
            </a:r>
            <a:r>
              <a:rPr lang="en-AU" sz="1600" dirty="0">
                <a:latin typeface="Segoe UI" panose="020B0502040204020203" pitchFamily="34" charset="0"/>
                <a:cs typeface="Segoe UI" panose="020B0502040204020203" pitchFamily="34" charset="0"/>
              </a:rPr>
              <a:t>… Could you explain me that?</a:t>
            </a:r>
          </a:p>
          <a:p>
            <a:pPr marL="285750" indent="-285750">
              <a:buClr>
                <a:schemeClr val="accent1"/>
              </a:buClr>
              <a:buFont typeface="Wingdings" panose="05000000000000000000" pitchFamily="2" charset="2"/>
              <a:buChar char="§"/>
            </a:pPr>
            <a:r>
              <a:rPr lang="en-AU" sz="1600" dirty="0">
                <a:latin typeface="Segoe UI" panose="020B0502040204020203" pitchFamily="34" charset="0"/>
                <a:cs typeface="Segoe UI" panose="020B0502040204020203" pitchFamily="34" charset="0"/>
              </a:rPr>
              <a:t>Could you give me an example of </a:t>
            </a:r>
            <a:r>
              <a:rPr lang="en-AU" sz="1600" i="1" dirty="0">
                <a:latin typeface="Segoe UI" panose="020B0502040204020203" pitchFamily="34" charset="0"/>
                <a:cs typeface="Segoe UI" panose="020B0502040204020203" pitchFamily="34" charset="0"/>
              </a:rPr>
              <a:t>X</a:t>
            </a:r>
            <a:r>
              <a:rPr lang="en-AU" sz="1600" dirty="0">
                <a:latin typeface="Segoe UI" panose="020B0502040204020203" pitchFamily="34" charset="0"/>
                <a:cs typeface="Segoe UI" panose="020B0502040204020203" pitchFamily="34" charset="0"/>
              </a:rPr>
              <a:t>?</a:t>
            </a:r>
          </a:p>
        </p:txBody>
      </p:sp>
      <p:sp>
        <p:nvSpPr>
          <p:cNvPr id="24" name="Rectangle 23"/>
          <p:cNvSpPr/>
          <p:nvPr/>
        </p:nvSpPr>
        <p:spPr>
          <a:xfrm>
            <a:off x="4797818" y="2338940"/>
            <a:ext cx="4721083" cy="707886"/>
          </a:xfrm>
          <a:prstGeom prst="rect">
            <a:avLst/>
          </a:prstGeom>
        </p:spPr>
        <p:txBody>
          <a:bodyPr wrap="square">
            <a:spAutoFit/>
          </a:bodyPr>
          <a:lstStyle/>
          <a:p>
            <a:pPr algn="ctr"/>
            <a:r>
              <a:rPr lang="en-AU" sz="2200" b="1" dirty="0">
                <a:solidFill>
                  <a:srgbClr val="00667D"/>
                </a:solidFill>
                <a:latin typeface="Segoe UI" panose="020B0502040204020203" pitchFamily="34" charset="0"/>
                <a:cs typeface="Segoe UI" panose="020B0502040204020203" pitchFamily="34" charset="0"/>
              </a:rPr>
              <a:t>INDIRECT</a:t>
            </a:r>
            <a:endParaRPr lang="en-AU" sz="2200" dirty="0">
              <a:solidFill>
                <a:srgbClr val="00667D"/>
              </a:solidFill>
              <a:latin typeface="Segoe UI" panose="020B0502040204020203" pitchFamily="34" charset="0"/>
              <a:cs typeface="Segoe UI" panose="020B0502040204020203" pitchFamily="34" charset="0"/>
            </a:endParaRPr>
          </a:p>
          <a:p>
            <a:r>
              <a:rPr lang="es-ES" i="1" dirty="0">
                <a:solidFill>
                  <a:srgbClr val="000000"/>
                </a:solidFill>
                <a:latin typeface="Segoe UI" panose="020B0502040204020203" pitchFamily="34" charset="0"/>
                <a:cs typeface="Segoe UI" panose="020B0502040204020203" pitchFamily="34" charset="0"/>
              </a:rPr>
              <a:t>T</a:t>
            </a:r>
            <a:r>
              <a:rPr lang="en-AU" i="1" dirty="0">
                <a:solidFill>
                  <a:srgbClr val="000000"/>
                </a:solidFill>
                <a:latin typeface="Segoe UI" panose="020B0502040204020203" pitchFamily="34" charset="0"/>
                <a:cs typeface="Segoe UI" panose="020B0502040204020203" pitchFamily="34" charset="0"/>
              </a:rPr>
              <a:t>o stir the conversation</a:t>
            </a:r>
          </a:p>
        </p:txBody>
      </p:sp>
      <p:sp>
        <p:nvSpPr>
          <p:cNvPr id="17" name="Rectangle 16"/>
          <p:cNvSpPr/>
          <p:nvPr/>
        </p:nvSpPr>
        <p:spPr>
          <a:xfrm>
            <a:off x="4797818" y="3055582"/>
            <a:ext cx="4721083" cy="1323439"/>
          </a:xfrm>
          <a:prstGeom prst="rect">
            <a:avLst/>
          </a:prstGeom>
        </p:spPr>
        <p:txBody>
          <a:bodyPr wrap="square">
            <a:spAutoFit/>
          </a:bodyPr>
          <a:lstStyle/>
          <a:p>
            <a:pPr marL="285750" indent="-285750">
              <a:buClr>
                <a:schemeClr val="accent1"/>
              </a:buClr>
              <a:buFont typeface="Wingdings" panose="05000000000000000000" pitchFamily="2" charset="2"/>
              <a:buChar char="§"/>
            </a:pPr>
            <a:r>
              <a:rPr lang="en-AU" sz="1600" dirty="0">
                <a:latin typeface="Segoe UI" panose="020B0502040204020203" pitchFamily="34" charset="0"/>
                <a:cs typeface="Segoe UI" panose="020B0502040204020203" pitchFamily="34" charset="0"/>
              </a:rPr>
              <a:t>Mmmh mmh</a:t>
            </a:r>
          </a:p>
          <a:p>
            <a:pPr marL="285750" indent="-285750">
              <a:buClr>
                <a:schemeClr val="accent1"/>
              </a:buClr>
              <a:buFont typeface="Wingdings" panose="05000000000000000000" pitchFamily="2" charset="2"/>
              <a:buChar char="§"/>
            </a:pPr>
            <a:r>
              <a:rPr lang="en-AU" sz="1600" dirty="0">
                <a:latin typeface="Segoe UI" panose="020B0502040204020203" pitchFamily="34" charset="0"/>
                <a:cs typeface="Segoe UI" panose="020B0502040204020203" pitchFamily="34" charset="0"/>
              </a:rPr>
              <a:t>Interesting…</a:t>
            </a:r>
          </a:p>
          <a:p>
            <a:pPr marL="285750" indent="-285750">
              <a:buClr>
                <a:schemeClr val="accent1"/>
              </a:buClr>
              <a:buFont typeface="Wingdings" panose="05000000000000000000" pitchFamily="2" charset="2"/>
              <a:buChar char="§"/>
            </a:pPr>
            <a:r>
              <a:rPr lang="en-AU" sz="1600" dirty="0">
                <a:latin typeface="Segoe UI" panose="020B0502040204020203" pitchFamily="34" charset="0"/>
                <a:cs typeface="Segoe UI" panose="020B0502040204020203" pitchFamily="34" charset="0"/>
              </a:rPr>
              <a:t>I see</a:t>
            </a:r>
            <a:r>
              <a:rPr lang="es-ES" sz="1600" dirty="0">
                <a:latin typeface="Segoe UI" panose="020B0502040204020203" pitchFamily="34" charset="0"/>
                <a:cs typeface="Segoe UI" panose="020B0502040204020203" pitchFamily="34" charset="0"/>
              </a:rPr>
              <a:t>…</a:t>
            </a:r>
            <a:endParaRPr lang="en-AU" sz="1600" i="1" dirty="0">
              <a:latin typeface="Segoe UI" panose="020B0502040204020203" pitchFamily="34" charset="0"/>
              <a:cs typeface="Segoe UI" panose="020B0502040204020203" pitchFamily="34" charset="0"/>
            </a:endParaRPr>
          </a:p>
          <a:p>
            <a:pPr marL="285750" indent="-285750">
              <a:buClr>
                <a:schemeClr val="accent1"/>
              </a:buClr>
              <a:buFont typeface="Wingdings" panose="05000000000000000000" pitchFamily="2" charset="2"/>
              <a:buChar char="§"/>
            </a:pPr>
            <a:r>
              <a:rPr lang="en-AU" sz="1600" i="1" dirty="0">
                <a:latin typeface="Segoe UI" panose="020B0502040204020203" pitchFamily="34" charset="0"/>
                <a:cs typeface="Segoe UI" panose="020B0502040204020203" pitchFamily="34" charset="0"/>
              </a:rPr>
              <a:t>A body language or gesture that encourages conversation</a:t>
            </a:r>
          </a:p>
        </p:txBody>
      </p:sp>
      <p:sp>
        <p:nvSpPr>
          <p:cNvPr id="26" name="Rectangle 25"/>
          <p:cNvSpPr/>
          <p:nvPr/>
        </p:nvSpPr>
        <p:spPr>
          <a:xfrm>
            <a:off x="4797818" y="4525451"/>
            <a:ext cx="4721083" cy="430887"/>
          </a:xfrm>
          <a:prstGeom prst="rect">
            <a:avLst/>
          </a:prstGeom>
        </p:spPr>
        <p:txBody>
          <a:bodyPr wrap="square">
            <a:spAutoFit/>
          </a:bodyPr>
          <a:lstStyle/>
          <a:p>
            <a:pPr algn="ctr"/>
            <a:r>
              <a:rPr lang="en-AU" sz="2200" b="1" dirty="0">
                <a:solidFill>
                  <a:srgbClr val="00667D"/>
                </a:solidFill>
                <a:latin typeface="Segoe UI" panose="020B0502040204020203" pitchFamily="34" charset="0"/>
                <a:cs typeface="Segoe UI" panose="020B0502040204020203" pitchFamily="34" charset="0"/>
              </a:rPr>
              <a:t>SILENCE</a:t>
            </a:r>
            <a:endParaRPr lang="en-AU" sz="2200" dirty="0">
              <a:solidFill>
                <a:srgbClr val="00667D"/>
              </a:solidFill>
              <a:latin typeface="Segoe UI" panose="020B0502040204020203" pitchFamily="34" charset="0"/>
              <a:cs typeface="Segoe UI" panose="020B0502040204020203" pitchFamily="34" charset="0"/>
            </a:endParaRPr>
          </a:p>
        </p:txBody>
      </p:sp>
      <p:sp>
        <p:nvSpPr>
          <p:cNvPr id="27" name="Rectangle 26"/>
          <p:cNvSpPr/>
          <p:nvPr/>
        </p:nvSpPr>
        <p:spPr>
          <a:xfrm>
            <a:off x="4797818" y="4955928"/>
            <a:ext cx="4721083" cy="1323439"/>
          </a:xfrm>
          <a:prstGeom prst="rect">
            <a:avLst/>
          </a:prstGeom>
        </p:spPr>
        <p:txBody>
          <a:bodyPr wrap="square">
            <a:spAutoFit/>
          </a:bodyPr>
          <a:lstStyle/>
          <a:p>
            <a:pPr marL="285750" indent="-285750">
              <a:buFont typeface="Arial" panose="020B0604020202020204" pitchFamily="34" charset="0"/>
              <a:buChar char="•"/>
            </a:pPr>
            <a:r>
              <a:rPr lang="en-AU" sz="1600" i="1" dirty="0">
                <a:latin typeface="Segoe UI" panose="020B0502040204020203" pitchFamily="34" charset="0"/>
                <a:cs typeface="Segoe UI" panose="020B0502040204020203" pitchFamily="34" charset="0"/>
              </a:rPr>
              <a:t>Stay calm and wait for the respondent to speak</a:t>
            </a:r>
          </a:p>
          <a:p>
            <a:pPr marL="285750" indent="-285750">
              <a:buFont typeface="Arial" panose="020B0604020202020204" pitchFamily="34" charset="0"/>
              <a:buChar char="•"/>
            </a:pPr>
            <a:r>
              <a:rPr lang="en-AU" sz="1600" i="1" dirty="0">
                <a:latin typeface="Segoe UI" panose="020B0502040204020203" pitchFamily="34" charset="0"/>
                <a:cs typeface="Segoe UI" panose="020B0502040204020203" pitchFamily="34" charset="0"/>
              </a:rPr>
              <a:t>Try not to break the silence.</a:t>
            </a:r>
          </a:p>
          <a:p>
            <a:pPr marL="285750" indent="-285750">
              <a:buFont typeface="Arial" panose="020B0604020202020204" pitchFamily="34" charset="0"/>
              <a:buChar char="•"/>
            </a:pPr>
            <a:r>
              <a:rPr lang="en-AU" sz="1600" i="1" dirty="0">
                <a:latin typeface="Segoe UI" panose="020B0502040204020203" pitchFamily="34" charset="0"/>
                <a:cs typeface="Segoe UI" panose="020B0502040204020203" pitchFamily="34" charset="0"/>
              </a:rPr>
              <a:t>If the silence becomes awkward, tell the respondent to take her/his time to think about the question.</a:t>
            </a:r>
          </a:p>
        </p:txBody>
      </p:sp>
      <p:grpSp>
        <p:nvGrpSpPr>
          <p:cNvPr id="3" name="Group 2">
            <a:extLst>
              <a:ext uri="{FF2B5EF4-FFF2-40B4-BE49-F238E27FC236}">
                <a16:creationId xmlns:a16="http://schemas.microsoft.com/office/drawing/2014/main" id="{C31215D7-EEF6-700D-4D58-AC654F3014DB}"/>
              </a:ext>
            </a:extLst>
          </p:cNvPr>
          <p:cNvGrpSpPr/>
          <p:nvPr/>
        </p:nvGrpSpPr>
        <p:grpSpPr>
          <a:xfrm>
            <a:off x="10024324" y="2768431"/>
            <a:ext cx="1902343" cy="2208383"/>
            <a:chOff x="10024324" y="2768431"/>
            <a:chExt cx="1902343" cy="2208383"/>
          </a:xfrm>
        </p:grpSpPr>
        <p:pic>
          <p:nvPicPr>
            <p:cNvPr id="5" name="Picture 4">
              <a:extLst>
                <a:ext uri="{FF2B5EF4-FFF2-40B4-BE49-F238E27FC236}">
                  <a16:creationId xmlns:a16="http://schemas.microsoft.com/office/drawing/2014/main" id="{40A35F21-A9F3-B216-91F2-E729C8DEA9E3}"/>
                </a:ext>
              </a:extLst>
            </p:cNvPr>
            <p:cNvPicPr>
              <a:picLocks noChangeAspect="1"/>
            </p:cNvPicPr>
            <p:nvPr/>
          </p:nvPicPr>
          <p:blipFill rotWithShape="1">
            <a:blip r:embed="rId3"/>
            <a:srcRect b="13143"/>
            <a:stretch/>
          </p:blipFill>
          <p:spPr>
            <a:xfrm flipH="1">
              <a:off x="10280183" y="3034459"/>
              <a:ext cx="1646484" cy="1740607"/>
            </a:xfrm>
            <a:prstGeom prst="rect">
              <a:avLst/>
            </a:prstGeom>
          </p:spPr>
        </p:pic>
        <p:sp>
          <p:nvSpPr>
            <p:cNvPr id="34" name="Oval 33">
              <a:extLst>
                <a:ext uri="{FF2B5EF4-FFF2-40B4-BE49-F238E27FC236}">
                  <a16:creationId xmlns:a16="http://schemas.microsoft.com/office/drawing/2014/main" id="{36F28412-C202-E257-A015-6B68EF0320BF}"/>
                </a:ext>
              </a:extLst>
            </p:cNvPr>
            <p:cNvSpPr/>
            <p:nvPr/>
          </p:nvSpPr>
          <p:spPr>
            <a:xfrm>
              <a:off x="11472985" y="3307716"/>
              <a:ext cx="226833" cy="226834"/>
            </a:xfrm>
            <a:prstGeom prst="ellipse">
              <a:avLst/>
            </a:prstGeom>
            <a:solidFill>
              <a:srgbClr val="006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Segoe UI" panose="020B0502040204020203" pitchFamily="34" charset="0"/>
                <a:cs typeface="Segoe UI" panose="020B0502040204020203" pitchFamily="34" charset="0"/>
              </a:endParaRPr>
            </a:p>
          </p:txBody>
        </p:sp>
        <p:grpSp>
          <p:nvGrpSpPr>
            <p:cNvPr id="19" name="Group 18"/>
            <p:cNvGrpSpPr/>
            <p:nvPr/>
          </p:nvGrpSpPr>
          <p:grpSpPr>
            <a:xfrm>
              <a:off x="10024324" y="4548232"/>
              <a:ext cx="465478" cy="428582"/>
              <a:chOff x="-1503219" y="2553748"/>
              <a:chExt cx="556004" cy="511932"/>
            </a:xfrm>
          </p:grpSpPr>
          <p:sp>
            <p:nvSpPr>
              <p:cNvPr id="18" name="Oval 17"/>
              <p:cNvSpPr/>
              <p:nvPr/>
            </p:nvSpPr>
            <p:spPr>
              <a:xfrm>
                <a:off x="-1503219" y="2794732"/>
                <a:ext cx="270948" cy="270948"/>
              </a:xfrm>
              <a:prstGeom prst="ellipse">
                <a:avLst/>
              </a:prstGeom>
              <a:solidFill>
                <a:srgbClr val="006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Segoe UI" panose="020B0502040204020203" pitchFamily="34" charset="0"/>
                    <a:cs typeface="Segoe UI" panose="020B0502040204020203" pitchFamily="34" charset="0"/>
                  </a:rPr>
                  <a:t>D</a:t>
                </a:r>
              </a:p>
            </p:txBody>
          </p:sp>
          <p:sp>
            <p:nvSpPr>
              <p:cNvPr id="28" name="Oval 27"/>
              <p:cNvSpPr/>
              <p:nvPr/>
            </p:nvSpPr>
            <p:spPr>
              <a:xfrm>
                <a:off x="-1359174" y="2553748"/>
                <a:ext cx="270948" cy="270948"/>
              </a:xfrm>
              <a:prstGeom prst="ellipse">
                <a:avLst/>
              </a:prstGeom>
              <a:solidFill>
                <a:srgbClr val="006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Segoe UI" panose="020B0502040204020203" pitchFamily="34" charset="0"/>
                    <a:cs typeface="Segoe UI" panose="020B0502040204020203" pitchFamily="34" charset="0"/>
                  </a:rPr>
                  <a:t>I</a:t>
                </a:r>
              </a:p>
            </p:txBody>
          </p:sp>
          <p:sp>
            <p:nvSpPr>
              <p:cNvPr id="29" name="Oval 28"/>
              <p:cNvSpPr/>
              <p:nvPr/>
            </p:nvSpPr>
            <p:spPr>
              <a:xfrm>
                <a:off x="-1218163" y="2794731"/>
                <a:ext cx="270948" cy="270948"/>
              </a:xfrm>
              <a:prstGeom prst="ellipse">
                <a:avLst/>
              </a:prstGeom>
              <a:solidFill>
                <a:srgbClr val="006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Segoe UI" panose="020B0502040204020203" pitchFamily="34" charset="0"/>
                    <a:cs typeface="Segoe UI" panose="020B0502040204020203" pitchFamily="34" charset="0"/>
                  </a:rPr>
                  <a:t>S</a:t>
                </a:r>
              </a:p>
            </p:txBody>
          </p:sp>
        </p:grpSp>
        <p:pic>
          <p:nvPicPr>
            <p:cNvPr id="10" name="Picture 9">
              <a:extLst>
                <a:ext uri="{FF2B5EF4-FFF2-40B4-BE49-F238E27FC236}">
                  <a16:creationId xmlns:a16="http://schemas.microsoft.com/office/drawing/2014/main" id="{C5E02CB6-00E6-3C80-1D8B-8AFFE9CA19D8}"/>
                </a:ext>
              </a:extLst>
            </p:cNvPr>
            <p:cNvPicPr>
              <a:picLocks noChangeAspect="1"/>
            </p:cNvPicPr>
            <p:nvPr/>
          </p:nvPicPr>
          <p:blipFill rotWithShape="1">
            <a:blip r:embed="rId4"/>
            <a:srcRect b="15515"/>
            <a:stretch/>
          </p:blipFill>
          <p:spPr>
            <a:xfrm rot="20929861" flipH="1">
              <a:off x="11218367" y="2768431"/>
              <a:ext cx="509234" cy="532053"/>
            </a:xfrm>
            <a:prstGeom prst="rect">
              <a:avLst/>
            </a:prstGeom>
          </p:spPr>
        </p:pic>
      </p:grpSp>
      <p:pic>
        <p:nvPicPr>
          <p:cNvPr id="9" name="Picture 8">
            <a:extLst>
              <a:ext uri="{FF2B5EF4-FFF2-40B4-BE49-F238E27FC236}">
                <a16:creationId xmlns:a16="http://schemas.microsoft.com/office/drawing/2014/main" id="{2E9A36C3-EE46-94C7-8AC3-91E698C02587}"/>
              </a:ext>
            </a:extLst>
          </p:cNvPr>
          <p:cNvPicPr>
            <a:picLocks noChangeAspect="1"/>
          </p:cNvPicPr>
          <p:nvPr/>
        </p:nvPicPr>
        <p:blipFill rotWithShape="1">
          <a:blip r:embed="rId3"/>
          <a:srcRect b="12845"/>
          <a:stretch/>
        </p:blipFill>
        <p:spPr>
          <a:xfrm>
            <a:off x="211015" y="443091"/>
            <a:ext cx="1425494" cy="1242393"/>
          </a:xfrm>
          <a:prstGeom prst="rect">
            <a:avLst/>
          </a:prstGeom>
        </p:spPr>
      </p:pic>
    </p:spTree>
    <p:extLst>
      <p:ext uri="{BB962C8B-B14F-4D97-AF65-F5344CB8AC3E}">
        <p14:creationId xmlns:p14="http://schemas.microsoft.com/office/powerpoint/2010/main" val="369915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11" grpId="0"/>
      <p:bldP spid="24" grpId="0"/>
      <p:bldP spid="17"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2042056" y="386331"/>
            <a:ext cx="8107888" cy="866775"/>
          </a:xfrm>
        </p:spPr>
        <p:txBody>
          <a:bodyPr>
            <a:noAutofit/>
          </a:bodyPr>
          <a:lstStyle/>
          <a:p>
            <a:pPr algn="ctr">
              <a:spcBef>
                <a:spcPts val="1200"/>
              </a:spcBef>
            </a:pPr>
            <a:r>
              <a:rPr lang="en-AU" altLang="en-US" sz="4000" dirty="0">
                <a:latin typeface="Segoe UI" panose="020B0502040204020203" pitchFamily="34" charset="0"/>
                <a:ea typeface="ＭＳ Ｐゴシック" pitchFamily="34" charset="-128"/>
                <a:cs typeface="Segoe UI" panose="020B0502040204020203" pitchFamily="34" charset="0"/>
              </a:rPr>
              <a:t>An unexpected answer: “Other”</a:t>
            </a:r>
            <a:endParaRPr lang="en-AU" altLang="en-US" sz="40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nvGrpSpPr>
          <p:cNvPr id="20" name="Group 19"/>
          <p:cNvGrpSpPr/>
          <p:nvPr/>
        </p:nvGrpSpPr>
        <p:grpSpPr>
          <a:xfrm>
            <a:off x="104758" y="226311"/>
            <a:ext cx="1228315" cy="1185795"/>
            <a:chOff x="6964332" y="2823257"/>
            <a:chExt cx="1409309" cy="1360524"/>
          </a:xfrm>
        </p:grpSpPr>
        <p:sp>
          <p:nvSpPr>
            <p:cNvPr id="21" name="Oval 20"/>
            <p:cNvSpPr/>
            <p:nvPr/>
          </p:nvSpPr>
          <p:spPr>
            <a:xfrm>
              <a:off x="6964332" y="282325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Segoe UI" panose="020B0502040204020203" pitchFamily="34" charset="0"/>
                <a:cs typeface="Segoe UI" panose="020B0502040204020203" pitchFamily="34" charset="0"/>
              </a:endParaRPr>
            </a:p>
          </p:txBody>
        </p:sp>
        <p:sp>
          <p:nvSpPr>
            <p:cNvPr id="22" name="Oval 21"/>
            <p:cNvSpPr/>
            <p:nvPr/>
          </p:nvSpPr>
          <p:spPr>
            <a:xfrm>
              <a:off x="7690031" y="2823257"/>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Segoe UI" panose="020B0502040204020203" pitchFamily="34" charset="0"/>
                <a:cs typeface="Segoe UI" panose="020B0502040204020203" pitchFamily="34" charset="0"/>
              </a:endParaRPr>
            </a:p>
          </p:txBody>
        </p:sp>
        <p:sp>
          <p:nvSpPr>
            <p:cNvPr id="26" name="Oval 25"/>
            <p:cNvSpPr/>
            <p:nvPr/>
          </p:nvSpPr>
          <p:spPr>
            <a:xfrm>
              <a:off x="6964332" y="356850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Segoe UI" panose="020B0502040204020203" pitchFamily="34" charset="0"/>
                <a:cs typeface="Segoe UI" panose="020B0502040204020203" pitchFamily="34" charset="0"/>
              </a:endParaRPr>
            </a:p>
          </p:txBody>
        </p:sp>
        <p:sp>
          <p:nvSpPr>
            <p:cNvPr id="27" name="Isosceles Triangle 26"/>
            <p:cNvSpPr/>
            <p:nvPr/>
          </p:nvSpPr>
          <p:spPr>
            <a:xfrm>
              <a:off x="7601846" y="3497306"/>
              <a:ext cx="771795" cy="67379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Segoe UI" panose="020B0502040204020203" pitchFamily="34" charset="0"/>
                <a:cs typeface="Segoe UI" panose="020B0502040204020203" pitchFamily="34" charset="0"/>
              </a:endParaRPr>
            </a:p>
          </p:txBody>
        </p:sp>
      </p:grpSp>
      <p:sp>
        <p:nvSpPr>
          <p:cNvPr id="2" name="Rounded Rectangle 1"/>
          <p:cNvSpPr/>
          <p:nvPr/>
        </p:nvSpPr>
        <p:spPr>
          <a:xfrm>
            <a:off x="723961" y="2267369"/>
            <a:ext cx="1427368" cy="750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500" b="1" dirty="0">
                <a:latin typeface="Segoe UI" panose="020B0502040204020203" pitchFamily="34" charset="0"/>
                <a:cs typeface="Segoe UI" panose="020B0502040204020203" pitchFamily="34" charset="0"/>
              </a:rPr>
              <a:t>OTHER</a:t>
            </a:r>
          </a:p>
        </p:txBody>
      </p:sp>
      <p:sp>
        <p:nvSpPr>
          <p:cNvPr id="6" name="TextBox 5"/>
          <p:cNvSpPr txBox="1"/>
          <p:nvPr/>
        </p:nvSpPr>
        <p:spPr>
          <a:xfrm>
            <a:off x="3599580" y="1463951"/>
            <a:ext cx="1592830" cy="553998"/>
          </a:xfrm>
          <a:prstGeom prst="rect">
            <a:avLst/>
          </a:prstGeom>
          <a:noFill/>
        </p:spPr>
        <p:txBody>
          <a:bodyPr wrap="square" rtlCol="0">
            <a:spAutoFit/>
          </a:bodyPr>
          <a:lstStyle/>
          <a:p>
            <a:pPr algn="ctr"/>
            <a:r>
              <a:rPr lang="en-AU" sz="3000" b="1" dirty="0">
                <a:latin typeface="Segoe UI" panose="020B0502040204020203" pitchFamily="34" charset="0"/>
                <a:cs typeface="Segoe UI" panose="020B0502040204020203" pitchFamily="34" charset="0"/>
              </a:rPr>
              <a:t>Causes</a:t>
            </a:r>
          </a:p>
        </p:txBody>
      </p:sp>
      <p:sp>
        <p:nvSpPr>
          <p:cNvPr id="8" name="Rectangle 7"/>
          <p:cNvSpPr/>
          <p:nvPr/>
        </p:nvSpPr>
        <p:spPr>
          <a:xfrm>
            <a:off x="2695990" y="2334687"/>
            <a:ext cx="3400010" cy="1015663"/>
          </a:xfrm>
          <a:prstGeom prst="rect">
            <a:avLst/>
          </a:prstGeom>
        </p:spPr>
        <p:txBody>
          <a:bodyPr wrap="square">
            <a:spAutoFit/>
          </a:bodyPr>
          <a:lstStyle/>
          <a:p>
            <a:r>
              <a:rPr lang="en-AU" sz="2000" dirty="0">
                <a:latin typeface="Segoe UI" panose="020B0502040204020203" pitchFamily="34" charset="0"/>
                <a:cs typeface="Segoe UI" panose="020B0502040204020203" pitchFamily="34" charset="0"/>
              </a:rPr>
              <a:t>A very clear answer, but not included in the response choices</a:t>
            </a:r>
          </a:p>
        </p:txBody>
      </p:sp>
      <p:sp>
        <p:nvSpPr>
          <p:cNvPr id="30" name="TextBox 29"/>
          <p:cNvSpPr txBox="1"/>
          <p:nvPr/>
        </p:nvSpPr>
        <p:spPr>
          <a:xfrm>
            <a:off x="7770956" y="1463951"/>
            <a:ext cx="2180898" cy="553998"/>
          </a:xfrm>
          <a:prstGeom prst="rect">
            <a:avLst/>
          </a:prstGeom>
          <a:noFill/>
        </p:spPr>
        <p:txBody>
          <a:bodyPr wrap="square" rtlCol="0">
            <a:spAutoFit/>
          </a:bodyPr>
          <a:lstStyle/>
          <a:p>
            <a:pPr algn="ctr"/>
            <a:r>
              <a:rPr lang="en-AU" sz="3000" b="1" dirty="0">
                <a:latin typeface="Segoe UI" panose="020B0502040204020203" pitchFamily="34" charset="0"/>
                <a:cs typeface="Segoe UI" panose="020B0502040204020203" pitchFamily="34" charset="0"/>
              </a:rPr>
              <a:t>Select if…</a:t>
            </a:r>
          </a:p>
        </p:txBody>
      </p:sp>
      <p:sp>
        <p:nvSpPr>
          <p:cNvPr id="9" name="Rectangle 8"/>
          <p:cNvSpPr/>
          <p:nvPr/>
        </p:nvSpPr>
        <p:spPr>
          <a:xfrm>
            <a:off x="7287221" y="2334687"/>
            <a:ext cx="3148369" cy="1015663"/>
          </a:xfrm>
          <a:prstGeom prst="rect">
            <a:avLst/>
          </a:prstGeom>
        </p:spPr>
        <p:txBody>
          <a:bodyPr wrap="square">
            <a:spAutoFit/>
          </a:bodyPr>
          <a:lstStyle/>
          <a:p>
            <a:pPr marL="285750" indent="-285750">
              <a:buClr>
                <a:schemeClr val="accent1"/>
              </a:buClr>
              <a:buFont typeface="Wingdings" panose="05000000000000000000" pitchFamily="2" charset="2"/>
              <a:buChar char="§"/>
            </a:pPr>
            <a:r>
              <a:rPr lang="en-AU" sz="2000" dirty="0">
                <a:solidFill>
                  <a:srgbClr val="000000"/>
                </a:solidFill>
                <a:latin typeface="Segoe UI" panose="020B0502040204020203" pitchFamily="34" charset="0"/>
                <a:cs typeface="Segoe UI" panose="020B0502040204020203" pitchFamily="34" charset="0"/>
              </a:rPr>
              <a:t>The answer does not fall under any of the response choices</a:t>
            </a:r>
            <a:endParaRPr lang="en-AU"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3102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P spid="30"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1186474" y="159981"/>
            <a:ext cx="9819053" cy="866775"/>
          </a:xfrm>
        </p:spPr>
        <p:txBody>
          <a:bodyPr>
            <a:noAutofit/>
          </a:bodyPr>
          <a:lstStyle/>
          <a:p>
            <a:pPr algn="ctr">
              <a:spcBef>
                <a:spcPts val="1200"/>
              </a:spcBef>
            </a:pPr>
            <a:r>
              <a:rPr lang="en-US" altLang="en-US" sz="4000" dirty="0">
                <a:latin typeface="Segoe UI" panose="020B0502040204020203" pitchFamily="34" charset="0"/>
                <a:ea typeface="ＭＳ Ｐゴシック" pitchFamily="34" charset="-128"/>
                <a:cs typeface="Segoe UI" panose="020B0502040204020203" pitchFamily="34" charset="0"/>
              </a:rPr>
              <a:t>An unexpected answer: “Does Not Know”</a:t>
            </a:r>
            <a:endParaRPr lang="en-US" altLang="en-US" sz="40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nvGrpSpPr>
          <p:cNvPr id="20" name="Group 19"/>
          <p:cNvGrpSpPr/>
          <p:nvPr/>
        </p:nvGrpSpPr>
        <p:grpSpPr>
          <a:xfrm>
            <a:off x="107717" y="207202"/>
            <a:ext cx="1228315" cy="1185795"/>
            <a:chOff x="6964332" y="2823257"/>
            <a:chExt cx="1409309" cy="1360524"/>
          </a:xfrm>
        </p:grpSpPr>
        <p:sp>
          <p:nvSpPr>
            <p:cNvPr id="21" name="Oval 20"/>
            <p:cNvSpPr/>
            <p:nvPr/>
          </p:nvSpPr>
          <p:spPr>
            <a:xfrm>
              <a:off x="6964332" y="282325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2" name="Oval 21"/>
            <p:cNvSpPr/>
            <p:nvPr/>
          </p:nvSpPr>
          <p:spPr>
            <a:xfrm>
              <a:off x="7690031" y="2823257"/>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6" name="Oval 25"/>
            <p:cNvSpPr/>
            <p:nvPr/>
          </p:nvSpPr>
          <p:spPr>
            <a:xfrm>
              <a:off x="6964332" y="356850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7" name="Isosceles Triangle 26"/>
            <p:cNvSpPr/>
            <p:nvPr/>
          </p:nvSpPr>
          <p:spPr>
            <a:xfrm>
              <a:off x="7601846" y="3497306"/>
              <a:ext cx="771795" cy="67379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grpSp>
      <p:sp>
        <p:nvSpPr>
          <p:cNvPr id="28" name="Rounded Rectangle 27"/>
          <p:cNvSpPr/>
          <p:nvPr/>
        </p:nvSpPr>
        <p:spPr>
          <a:xfrm>
            <a:off x="731838" y="2122637"/>
            <a:ext cx="1839915" cy="764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Segoe UI" panose="020B0502040204020203" pitchFamily="34" charset="0"/>
                <a:cs typeface="Segoe UI" panose="020B0502040204020203" pitchFamily="34" charset="0"/>
              </a:rPr>
              <a:t>DOES NOT KNOW</a:t>
            </a:r>
          </a:p>
        </p:txBody>
      </p:sp>
      <p:sp>
        <p:nvSpPr>
          <p:cNvPr id="6" name="TextBox 5"/>
          <p:cNvSpPr txBox="1"/>
          <p:nvPr/>
        </p:nvSpPr>
        <p:spPr>
          <a:xfrm>
            <a:off x="4288709" y="1418231"/>
            <a:ext cx="1569008" cy="553998"/>
          </a:xfrm>
          <a:prstGeom prst="rect">
            <a:avLst/>
          </a:prstGeom>
          <a:noFill/>
        </p:spPr>
        <p:txBody>
          <a:bodyPr wrap="square" rtlCol="0">
            <a:spAutoFit/>
          </a:bodyPr>
          <a:lstStyle/>
          <a:p>
            <a:r>
              <a:rPr lang="en-US" sz="3000" b="1" dirty="0">
                <a:latin typeface="Segoe UI" panose="020B0502040204020203" pitchFamily="34" charset="0"/>
                <a:cs typeface="Segoe UI" panose="020B0502040204020203" pitchFamily="34" charset="0"/>
              </a:rPr>
              <a:t>Causes</a:t>
            </a:r>
          </a:p>
        </p:txBody>
      </p:sp>
      <p:sp>
        <p:nvSpPr>
          <p:cNvPr id="30" name="TextBox 29"/>
          <p:cNvSpPr txBox="1"/>
          <p:nvPr/>
        </p:nvSpPr>
        <p:spPr>
          <a:xfrm>
            <a:off x="8616617" y="1418231"/>
            <a:ext cx="2148281" cy="553998"/>
          </a:xfrm>
          <a:prstGeom prst="rect">
            <a:avLst/>
          </a:prstGeom>
          <a:noFill/>
        </p:spPr>
        <p:txBody>
          <a:bodyPr wrap="square" rtlCol="0">
            <a:spAutoFit/>
          </a:bodyPr>
          <a:lstStyle/>
          <a:p>
            <a:r>
              <a:rPr lang="en-US" sz="3000" b="1" dirty="0">
                <a:latin typeface="Segoe UI" panose="020B0502040204020203" pitchFamily="34" charset="0"/>
                <a:cs typeface="Segoe UI" panose="020B0502040204020203" pitchFamily="34" charset="0"/>
              </a:rPr>
              <a:t>Select if…</a:t>
            </a:r>
          </a:p>
        </p:txBody>
      </p:sp>
      <p:sp>
        <p:nvSpPr>
          <p:cNvPr id="31" name="Rectangle 30"/>
          <p:cNvSpPr/>
          <p:nvPr/>
        </p:nvSpPr>
        <p:spPr>
          <a:xfrm>
            <a:off x="2787213" y="5205035"/>
            <a:ext cx="4572000" cy="923330"/>
          </a:xfrm>
          <a:prstGeom prst="rect">
            <a:avLst/>
          </a:prstGeom>
        </p:spPr>
        <p:txBody>
          <a:bodyPr wrap="square">
            <a:spAutoFit/>
          </a:bodyPr>
          <a:lstStyle/>
          <a:p>
            <a:r>
              <a:rPr lang="en-US" dirty="0">
                <a:latin typeface="Segoe UI" panose="020B0502040204020203" pitchFamily="34" charset="0"/>
                <a:cs typeface="Segoe UI" panose="020B0502040204020203" pitchFamily="34" charset="0"/>
              </a:rPr>
              <a:t>The respondent does not want to share some pieces of information</a:t>
            </a:r>
          </a:p>
          <a:p>
            <a:pPr marL="285750" indent="-285750">
              <a:buFont typeface="Calibri" panose="020F0502020204030204" pitchFamily="34" charset="0"/>
              <a:buChar char="→"/>
            </a:pPr>
            <a:r>
              <a:rPr lang="en-US" sz="1600" dirty="0">
                <a:latin typeface="Segoe UI" panose="020B0502040204020203" pitchFamily="34" charset="0"/>
                <a:cs typeface="Segoe UI" panose="020B0502040204020203" pitchFamily="34" charset="0"/>
              </a:rPr>
              <a:t>Remind her of the survey’s confidentiality</a:t>
            </a:r>
          </a:p>
        </p:txBody>
      </p:sp>
      <p:sp>
        <p:nvSpPr>
          <p:cNvPr id="7170" name="Rectangle 7169"/>
          <p:cNvSpPr/>
          <p:nvPr/>
        </p:nvSpPr>
        <p:spPr>
          <a:xfrm>
            <a:off x="2787213" y="1951169"/>
            <a:ext cx="4572000" cy="1384995"/>
          </a:xfrm>
          <a:prstGeom prst="rect">
            <a:avLst/>
          </a:prstGeom>
        </p:spPr>
        <p:txBody>
          <a:bodyPr wrap="square">
            <a:spAutoFit/>
          </a:bodyPr>
          <a:lstStyle/>
          <a:p>
            <a:r>
              <a:rPr lang="en-US" dirty="0">
                <a:latin typeface="Segoe UI" panose="020B0502040204020203" pitchFamily="34" charset="0"/>
                <a:cs typeface="Segoe UI" panose="020B0502040204020203" pitchFamily="34" charset="0"/>
              </a:rPr>
              <a:t>The respondent is getting bored, wants to finish the interview quickly</a:t>
            </a:r>
          </a:p>
          <a:p>
            <a:pPr marL="285750" indent="-285750">
              <a:buFont typeface="Calibri" panose="020F0502020204030204" pitchFamily="34" charset="0"/>
              <a:buChar char="→"/>
            </a:pPr>
            <a:r>
              <a:rPr lang="en-US" sz="1600" dirty="0">
                <a:latin typeface="Segoe UI" panose="020B0502040204020203" pitchFamily="34" charset="0"/>
                <a:cs typeface="Segoe UI" panose="020B0502040204020203" pitchFamily="34" charset="0"/>
              </a:rPr>
              <a:t>Take a break, talk about something else</a:t>
            </a:r>
          </a:p>
          <a:p>
            <a:pPr marL="285750" indent="-285750">
              <a:buFont typeface="Calibri" panose="020F0502020204030204" pitchFamily="34" charset="0"/>
              <a:buChar char="→"/>
            </a:pPr>
            <a:r>
              <a:rPr lang="en-US" sz="1600" dirty="0">
                <a:latin typeface="Segoe UI" panose="020B0502040204020203" pitchFamily="34" charset="0"/>
                <a:cs typeface="Segoe UI" panose="020B0502040204020203" pitchFamily="34" charset="0"/>
              </a:rPr>
              <a:t>Offer to come back later to complete the interview</a:t>
            </a:r>
            <a:endParaRPr lang="en-US" dirty="0">
              <a:latin typeface="Segoe UI" panose="020B0502040204020203" pitchFamily="34" charset="0"/>
              <a:cs typeface="Segoe UI" panose="020B0502040204020203" pitchFamily="34" charset="0"/>
            </a:endParaRPr>
          </a:p>
        </p:txBody>
      </p:sp>
      <p:sp>
        <p:nvSpPr>
          <p:cNvPr id="7171" name="Rectangle 7170"/>
          <p:cNvSpPr/>
          <p:nvPr/>
        </p:nvSpPr>
        <p:spPr>
          <a:xfrm>
            <a:off x="2787213" y="3454991"/>
            <a:ext cx="4572000" cy="1631216"/>
          </a:xfrm>
          <a:prstGeom prst="rect">
            <a:avLst/>
          </a:prstGeom>
        </p:spPr>
        <p:txBody>
          <a:bodyPr wrap="square">
            <a:spAutoFit/>
          </a:bodyPr>
          <a:lstStyle/>
          <a:p>
            <a:r>
              <a:rPr lang="en-US" dirty="0">
                <a:latin typeface="Segoe UI" panose="020B0502040204020203" pitchFamily="34" charset="0"/>
                <a:cs typeface="Segoe UI" panose="020B0502040204020203" pitchFamily="34" charset="0"/>
              </a:rPr>
              <a:t>The respondent does not have an exact answer</a:t>
            </a:r>
          </a:p>
          <a:p>
            <a:pPr marL="285750" indent="-285750">
              <a:buFont typeface="Calibri" panose="020F0502020204030204" pitchFamily="34" charset="0"/>
              <a:buChar char="→"/>
            </a:pPr>
            <a:r>
              <a:rPr lang="en-US" sz="1600" dirty="0">
                <a:latin typeface="Segoe UI" panose="020B0502040204020203" pitchFamily="34" charset="0"/>
                <a:cs typeface="Segoe UI" panose="020B0502040204020203" pitchFamily="34" charset="0"/>
              </a:rPr>
              <a:t>Help estimate</a:t>
            </a:r>
          </a:p>
          <a:p>
            <a:pPr lvl="1"/>
            <a:r>
              <a:rPr lang="en-US" sz="1600" i="1" dirty="0">
                <a:latin typeface="Segoe UI" panose="020B0502040204020203" pitchFamily="34" charset="0"/>
                <a:cs typeface="Segoe UI" panose="020B0502040204020203" pitchFamily="34" charset="0"/>
              </a:rPr>
              <a:t>Ex:  date – identify events such as elections, holydays, s(historical calendar)</a:t>
            </a:r>
          </a:p>
          <a:p>
            <a:pPr lvl="1"/>
            <a:r>
              <a:rPr lang="en-US" sz="1600" i="1" dirty="0" err="1">
                <a:latin typeface="Segoe UI" panose="020B0502040204020203" pitchFamily="34" charset="0"/>
                <a:cs typeface="Segoe UI" panose="020B0502040204020203" pitchFamily="34" charset="0"/>
              </a:rPr>
              <a:t>easons</a:t>
            </a:r>
            <a:r>
              <a:rPr lang="en-US" sz="1600" i="1" dirty="0">
                <a:latin typeface="Segoe UI" panose="020B0502040204020203" pitchFamily="34" charset="0"/>
                <a:cs typeface="Segoe UI" panose="020B0502040204020203" pitchFamily="34" charset="0"/>
              </a:rPr>
              <a:t>, etc. </a:t>
            </a:r>
          </a:p>
        </p:txBody>
      </p:sp>
      <p:sp>
        <p:nvSpPr>
          <p:cNvPr id="7175" name="Rectangle 7174"/>
          <p:cNvSpPr/>
          <p:nvPr/>
        </p:nvSpPr>
        <p:spPr>
          <a:xfrm>
            <a:off x="7921352" y="1951169"/>
            <a:ext cx="3538810" cy="1446550"/>
          </a:xfrm>
          <a:prstGeom prst="rect">
            <a:avLst/>
          </a:prstGeom>
        </p:spPr>
        <p:txBody>
          <a:bodyPr wrap="square">
            <a:spAutoFit/>
          </a:bodyPr>
          <a:lstStyle/>
          <a:p>
            <a:r>
              <a:rPr lang="en-US" sz="1600" dirty="0">
                <a:latin typeface="Segoe UI" panose="020B0502040204020203" pitchFamily="34" charset="0"/>
                <a:cs typeface="Segoe UI" panose="020B0502040204020203" pitchFamily="34" charset="0"/>
              </a:rPr>
              <a:t>[</a:t>
            </a:r>
            <a:r>
              <a:rPr lang="en-US" sz="1600" i="1" dirty="0">
                <a:latin typeface="Segoe UI" panose="020B0502040204020203" pitchFamily="34" charset="0"/>
                <a:cs typeface="Segoe UI" panose="020B0502040204020203" pitchFamily="34" charset="0"/>
              </a:rPr>
              <a:t>Only after probing</a:t>
            </a:r>
            <a:r>
              <a:rPr lang="en-US" sz="1600" dirty="0">
                <a:latin typeface="Segoe UI" panose="020B0502040204020203" pitchFamily="34" charset="0"/>
                <a:cs typeface="Segoe UI" panose="020B0502040204020203" pitchFamily="34" charset="0"/>
              </a:rPr>
              <a:t>]</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The respondent insists that she/he does not know</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”Does not know" is a valid answer to the question</a:t>
            </a:r>
          </a:p>
        </p:txBody>
      </p:sp>
    </p:spTree>
    <p:extLst>
      <p:ext uri="{BB962C8B-B14F-4D97-AF65-F5344CB8AC3E}">
        <p14:creationId xmlns:p14="http://schemas.microsoft.com/office/powerpoint/2010/main" val="231825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0">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71">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p:bldP spid="30" grpId="0"/>
      <p:bldP spid="717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2785841" y="444984"/>
            <a:ext cx="7580666" cy="866775"/>
          </a:xfrm>
        </p:spPr>
        <p:txBody>
          <a:bodyPr>
            <a:normAutofit/>
          </a:bodyPr>
          <a:lstStyle/>
          <a:p>
            <a:pPr>
              <a:spcBef>
                <a:spcPts val="1200"/>
              </a:spcBef>
            </a:pPr>
            <a:r>
              <a:rPr lang="en-US" altLang="en-US" sz="3200" dirty="0">
                <a:latin typeface="Segoe UI" panose="020B0502040204020203" pitchFamily="34" charset="0"/>
                <a:ea typeface="ＭＳ Ｐゴシック" pitchFamily="34" charset="-128"/>
                <a:cs typeface="Segoe UI" panose="020B0502040204020203" pitchFamily="34" charset="0"/>
              </a:rPr>
              <a:t>An unexpected answer: “No response”</a:t>
            </a:r>
            <a:endParaRPr lang="en-US" altLang="en-US" sz="32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nvGrpSpPr>
          <p:cNvPr id="13" name="Group 12"/>
          <p:cNvGrpSpPr/>
          <p:nvPr/>
        </p:nvGrpSpPr>
        <p:grpSpPr>
          <a:xfrm>
            <a:off x="-2168561" y="1800498"/>
            <a:ext cx="1668543" cy="1541285"/>
            <a:chOff x="6768896" y="2642496"/>
            <a:chExt cx="1668543" cy="1541285"/>
          </a:xfrm>
        </p:grpSpPr>
        <p:sp>
          <p:nvSpPr>
            <p:cNvPr id="16" name="Oval 15"/>
            <p:cNvSpPr/>
            <p:nvPr/>
          </p:nvSpPr>
          <p:spPr>
            <a:xfrm>
              <a:off x="6768896" y="2642497"/>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17" name="Oval 16"/>
            <p:cNvSpPr/>
            <p:nvPr/>
          </p:nvSpPr>
          <p:spPr>
            <a:xfrm>
              <a:off x="7753829" y="2642496"/>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18" name="Oval 17"/>
            <p:cNvSpPr/>
            <p:nvPr/>
          </p:nvSpPr>
          <p:spPr>
            <a:xfrm>
              <a:off x="6804837" y="356850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19" name="Isosceles Triangle 18"/>
            <p:cNvSpPr/>
            <p:nvPr/>
          </p:nvSpPr>
          <p:spPr>
            <a:xfrm>
              <a:off x="7665644" y="3497306"/>
              <a:ext cx="771795" cy="67379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grpSp>
      <p:grpSp>
        <p:nvGrpSpPr>
          <p:cNvPr id="20" name="Group 19"/>
          <p:cNvGrpSpPr/>
          <p:nvPr/>
        </p:nvGrpSpPr>
        <p:grpSpPr>
          <a:xfrm>
            <a:off x="117680" y="207202"/>
            <a:ext cx="1228315" cy="1185795"/>
            <a:chOff x="6964332" y="2823257"/>
            <a:chExt cx="1409309" cy="1360524"/>
          </a:xfrm>
        </p:grpSpPr>
        <p:sp>
          <p:nvSpPr>
            <p:cNvPr id="21" name="Oval 20"/>
            <p:cNvSpPr/>
            <p:nvPr/>
          </p:nvSpPr>
          <p:spPr>
            <a:xfrm>
              <a:off x="6964332" y="282325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2" name="Oval 21"/>
            <p:cNvSpPr/>
            <p:nvPr/>
          </p:nvSpPr>
          <p:spPr>
            <a:xfrm>
              <a:off x="7690031" y="2823257"/>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6" name="Oval 25"/>
            <p:cNvSpPr/>
            <p:nvPr/>
          </p:nvSpPr>
          <p:spPr>
            <a:xfrm>
              <a:off x="6964332" y="356850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7" name="Isosceles Triangle 26"/>
            <p:cNvSpPr/>
            <p:nvPr/>
          </p:nvSpPr>
          <p:spPr>
            <a:xfrm>
              <a:off x="7601846" y="3497306"/>
              <a:ext cx="771795" cy="67379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grpSp>
      <p:sp>
        <p:nvSpPr>
          <p:cNvPr id="28" name="Rounded Rectangle 27"/>
          <p:cNvSpPr/>
          <p:nvPr/>
        </p:nvSpPr>
        <p:spPr>
          <a:xfrm>
            <a:off x="731838" y="1961737"/>
            <a:ext cx="1839915" cy="764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Segoe UI" panose="020B0502040204020203" pitchFamily="34" charset="0"/>
                <a:cs typeface="Segoe UI" panose="020B0502040204020203" pitchFamily="34" charset="0"/>
              </a:rPr>
              <a:t>NO RESPONSE</a:t>
            </a:r>
          </a:p>
        </p:txBody>
      </p:sp>
      <p:sp>
        <p:nvSpPr>
          <p:cNvPr id="6" name="TextBox 5"/>
          <p:cNvSpPr txBox="1"/>
          <p:nvPr/>
        </p:nvSpPr>
        <p:spPr>
          <a:xfrm>
            <a:off x="4120433" y="1326791"/>
            <a:ext cx="1755335" cy="553998"/>
          </a:xfrm>
          <a:prstGeom prst="rect">
            <a:avLst/>
          </a:prstGeom>
          <a:noFill/>
        </p:spPr>
        <p:txBody>
          <a:bodyPr wrap="square" rtlCol="0">
            <a:spAutoFit/>
          </a:bodyPr>
          <a:lstStyle/>
          <a:p>
            <a:pPr algn="ctr"/>
            <a:r>
              <a:rPr lang="en-US" sz="3000" b="1" dirty="0">
                <a:latin typeface="Segoe UI" panose="020B0502040204020203" pitchFamily="34" charset="0"/>
                <a:cs typeface="Segoe UI" panose="020B0502040204020203" pitchFamily="34" charset="0"/>
              </a:rPr>
              <a:t>Causes</a:t>
            </a:r>
          </a:p>
        </p:txBody>
      </p:sp>
      <p:sp>
        <p:nvSpPr>
          <p:cNvPr id="30" name="TextBox 29"/>
          <p:cNvSpPr txBox="1"/>
          <p:nvPr/>
        </p:nvSpPr>
        <p:spPr>
          <a:xfrm>
            <a:off x="8287061" y="1326791"/>
            <a:ext cx="2403399" cy="553998"/>
          </a:xfrm>
          <a:prstGeom prst="rect">
            <a:avLst/>
          </a:prstGeom>
          <a:noFill/>
        </p:spPr>
        <p:txBody>
          <a:bodyPr wrap="square" rtlCol="0">
            <a:spAutoFit/>
          </a:bodyPr>
          <a:lstStyle/>
          <a:p>
            <a:pPr algn="ctr"/>
            <a:r>
              <a:rPr lang="en-US" sz="3000" b="1" dirty="0">
                <a:latin typeface="Segoe UI" panose="020B0502040204020203" pitchFamily="34" charset="0"/>
                <a:cs typeface="Segoe UI" panose="020B0502040204020203" pitchFamily="34" charset="0"/>
              </a:rPr>
              <a:t>Select if…</a:t>
            </a:r>
          </a:p>
        </p:txBody>
      </p:sp>
      <p:sp>
        <p:nvSpPr>
          <p:cNvPr id="31" name="Rectangle 30"/>
          <p:cNvSpPr/>
          <p:nvPr/>
        </p:nvSpPr>
        <p:spPr>
          <a:xfrm>
            <a:off x="2712100" y="5227895"/>
            <a:ext cx="4572000" cy="615553"/>
          </a:xfrm>
          <a:prstGeom prst="rect">
            <a:avLst/>
          </a:prstGeom>
        </p:spPr>
        <p:txBody>
          <a:bodyPr wrap="square">
            <a:spAutoFit/>
          </a:bodyPr>
          <a:lstStyle/>
          <a:p>
            <a:r>
              <a:rPr lang="en-US" sz="1700" dirty="0">
                <a:latin typeface="Segoe UI" panose="020B0502040204020203" pitchFamily="34" charset="0"/>
                <a:cs typeface="Segoe UI" panose="020B0502040204020203" pitchFamily="34" charset="0"/>
              </a:rPr>
              <a:t>The respondent does not want to share some pieces of information</a:t>
            </a:r>
          </a:p>
        </p:txBody>
      </p:sp>
      <p:sp>
        <p:nvSpPr>
          <p:cNvPr id="7168" name="Rectangle 7167"/>
          <p:cNvSpPr/>
          <p:nvPr/>
        </p:nvSpPr>
        <p:spPr>
          <a:xfrm>
            <a:off x="2712099" y="2505024"/>
            <a:ext cx="4572000" cy="830997"/>
          </a:xfrm>
          <a:prstGeom prst="rect">
            <a:avLst/>
          </a:prstGeom>
        </p:spPr>
        <p:txBody>
          <a:bodyPr wrap="square">
            <a:spAutoFit/>
          </a:bodyPr>
          <a:lstStyle/>
          <a:p>
            <a:pPr marL="285750" indent="-285750">
              <a:buFont typeface="Calibri" panose="020F0502020204030204" pitchFamily="34" charset="0"/>
              <a:buChar char="→"/>
            </a:pPr>
            <a:r>
              <a:rPr lang="en-US" sz="1600" dirty="0">
                <a:latin typeface="Segoe UI" panose="020B0502040204020203" pitchFamily="34" charset="0"/>
                <a:cs typeface="Segoe UI" panose="020B0502040204020203" pitchFamily="34" charset="0"/>
              </a:rPr>
              <a:t>Take a break, talk about something else</a:t>
            </a:r>
          </a:p>
          <a:p>
            <a:pPr marL="285750" indent="-285750">
              <a:buFont typeface="Calibri" panose="020F0502020204030204" pitchFamily="34" charset="0"/>
              <a:buChar char="→"/>
            </a:pPr>
            <a:r>
              <a:rPr lang="en-US" sz="1600" dirty="0">
                <a:latin typeface="Segoe UI" panose="020B0502040204020203" pitchFamily="34" charset="0"/>
                <a:cs typeface="Segoe UI" panose="020B0502040204020203" pitchFamily="34" charset="0"/>
              </a:rPr>
              <a:t>Offer to come back later to complete the interview</a:t>
            </a:r>
          </a:p>
        </p:txBody>
      </p:sp>
      <p:sp>
        <p:nvSpPr>
          <p:cNvPr id="7170" name="Rectangle 7169"/>
          <p:cNvSpPr/>
          <p:nvPr/>
        </p:nvSpPr>
        <p:spPr>
          <a:xfrm>
            <a:off x="2712099" y="1882589"/>
            <a:ext cx="4572000" cy="615553"/>
          </a:xfrm>
          <a:prstGeom prst="rect">
            <a:avLst/>
          </a:prstGeom>
        </p:spPr>
        <p:txBody>
          <a:bodyPr wrap="square">
            <a:spAutoFit/>
          </a:bodyPr>
          <a:lstStyle/>
          <a:p>
            <a:r>
              <a:rPr lang="en-US" sz="1700" dirty="0">
                <a:latin typeface="Segoe UI" panose="020B0502040204020203" pitchFamily="34" charset="0"/>
                <a:cs typeface="Segoe UI" panose="020B0502040204020203" pitchFamily="34" charset="0"/>
              </a:rPr>
              <a:t>The respondent is getting bored, wants to finish the interview quickly</a:t>
            </a:r>
          </a:p>
        </p:txBody>
      </p:sp>
      <p:sp>
        <p:nvSpPr>
          <p:cNvPr id="7171" name="Rectangle 7170"/>
          <p:cNvSpPr/>
          <p:nvPr/>
        </p:nvSpPr>
        <p:spPr>
          <a:xfrm>
            <a:off x="2712100" y="3426456"/>
            <a:ext cx="4572000" cy="615553"/>
          </a:xfrm>
          <a:prstGeom prst="rect">
            <a:avLst/>
          </a:prstGeom>
        </p:spPr>
        <p:txBody>
          <a:bodyPr wrap="square">
            <a:spAutoFit/>
          </a:bodyPr>
          <a:lstStyle/>
          <a:p>
            <a:r>
              <a:rPr lang="en-US" sz="1700" dirty="0">
                <a:latin typeface="Segoe UI" panose="020B0502040204020203" pitchFamily="34" charset="0"/>
                <a:cs typeface="Segoe UI" panose="020B0502040204020203" pitchFamily="34" charset="0"/>
              </a:rPr>
              <a:t>The respondent does not have an exact answer</a:t>
            </a:r>
          </a:p>
        </p:txBody>
      </p:sp>
      <p:sp>
        <p:nvSpPr>
          <p:cNvPr id="7172" name="Rectangle 7171"/>
          <p:cNvSpPr/>
          <p:nvPr/>
        </p:nvSpPr>
        <p:spPr>
          <a:xfrm>
            <a:off x="2712100" y="4003876"/>
            <a:ext cx="4572000" cy="1077218"/>
          </a:xfrm>
          <a:prstGeom prst="rect">
            <a:avLst/>
          </a:prstGeom>
        </p:spPr>
        <p:txBody>
          <a:bodyPr wrap="square">
            <a:spAutoFit/>
          </a:bodyPr>
          <a:lstStyle/>
          <a:p>
            <a:pPr marL="285750" indent="-285750">
              <a:buFont typeface="Calibri" panose="020F0502020204030204" pitchFamily="34" charset="0"/>
              <a:buChar char="→"/>
            </a:pPr>
            <a:r>
              <a:rPr lang="en-US" sz="1600" dirty="0">
                <a:latin typeface="Segoe UI" panose="020B0502040204020203" pitchFamily="34" charset="0"/>
                <a:cs typeface="Segoe UI" panose="020B0502040204020203" pitchFamily="34" charset="0"/>
              </a:rPr>
              <a:t>Help estimate</a:t>
            </a:r>
          </a:p>
          <a:p>
            <a:pPr lvl="1"/>
            <a:r>
              <a:rPr lang="en-US" sz="1600" i="1" dirty="0">
                <a:latin typeface="Segoe UI" panose="020B0502040204020203" pitchFamily="34" charset="0"/>
                <a:cs typeface="Segoe UI" panose="020B0502040204020203" pitchFamily="34" charset="0"/>
              </a:rPr>
              <a:t>Ex:  date – identify events such as elections, holydays, seasons, etc. </a:t>
            </a:r>
          </a:p>
          <a:p>
            <a:pPr lvl="1"/>
            <a:r>
              <a:rPr lang="en-US" sz="1600" i="1" dirty="0">
                <a:latin typeface="Segoe UI" panose="020B0502040204020203" pitchFamily="34" charset="0"/>
                <a:cs typeface="Segoe UI" panose="020B0502040204020203" pitchFamily="34" charset="0"/>
              </a:rPr>
              <a:t>(historical calendar)</a:t>
            </a:r>
          </a:p>
        </p:txBody>
      </p:sp>
      <p:sp>
        <p:nvSpPr>
          <p:cNvPr id="7173" name="Rectangle 7172"/>
          <p:cNvSpPr/>
          <p:nvPr/>
        </p:nvSpPr>
        <p:spPr>
          <a:xfrm>
            <a:off x="2712100" y="5790242"/>
            <a:ext cx="4572000" cy="338554"/>
          </a:xfrm>
          <a:prstGeom prst="rect">
            <a:avLst/>
          </a:prstGeom>
        </p:spPr>
        <p:txBody>
          <a:bodyPr wrap="none">
            <a:spAutoFit/>
          </a:bodyPr>
          <a:lstStyle/>
          <a:p>
            <a:pPr marL="285750" indent="-285750">
              <a:buFont typeface="Calibri" panose="020F0502020204030204" pitchFamily="34" charset="0"/>
              <a:buChar char="→"/>
            </a:pPr>
            <a:r>
              <a:rPr lang="en-US" sz="1600" dirty="0">
                <a:latin typeface="Segoe UI" panose="020B0502040204020203" pitchFamily="34" charset="0"/>
                <a:cs typeface="Segoe UI" panose="020B0502040204020203" pitchFamily="34" charset="0"/>
              </a:rPr>
              <a:t>Remind her of the survey’s confidentiality</a:t>
            </a:r>
          </a:p>
        </p:txBody>
      </p:sp>
      <p:sp>
        <p:nvSpPr>
          <p:cNvPr id="23" name="Rectangle 22"/>
          <p:cNvSpPr/>
          <p:nvPr/>
        </p:nvSpPr>
        <p:spPr>
          <a:xfrm>
            <a:off x="7797120" y="1882589"/>
            <a:ext cx="3383280" cy="877163"/>
          </a:xfrm>
          <a:prstGeom prst="rect">
            <a:avLst/>
          </a:prstGeom>
        </p:spPr>
        <p:txBody>
          <a:bodyPr wrap="square">
            <a:spAutoFit/>
          </a:bodyPr>
          <a:lstStyle/>
          <a:p>
            <a:pPr marL="285750" indent="-285750">
              <a:buFont typeface="Arial" panose="020B0604020202020204" pitchFamily="34" charset="0"/>
              <a:buChar char="•"/>
            </a:pPr>
            <a:r>
              <a:rPr lang="en-US" sz="1700" dirty="0">
                <a:latin typeface="Segoe UI" panose="020B0502040204020203" pitchFamily="34" charset="0"/>
                <a:cs typeface="Segoe UI" panose="020B0502040204020203" pitchFamily="34" charset="0"/>
              </a:rPr>
              <a:t>Categorical refusal from the respondent to respond</a:t>
            </a:r>
          </a:p>
        </p:txBody>
      </p:sp>
    </p:spTree>
    <p:extLst>
      <p:ext uri="{BB962C8B-B14F-4D97-AF65-F5344CB8AC3E}">
        <p14:creationId xmlns:p14="http://schemas.microsoft.com/office/powerpoint/2010/main" val="123979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p:bldP spid="30" grpId="0"/>
      <p:bldP spid="31" grpId="0"/>
      <p:bldP spid="7168" grpId="0"/>
      <p:bldP spid="7170" grpId="0"/>
      <p:bldP spid="7171" grpId="0"/>
      <p:bldP spid="7172" grpId="0"/>
      <p:bldP spid="7173"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4346" y="4163836"/>
            <a:ext cx="6419850" cy="307777"/>
          </a:xfrm>
          <a:prstGeom prst="rect">
            <a:avLst/>
          </a:prstGeom>
          <a:noFill/>
        </p:spPr>
        <p:txBody>
          <a:bodyPr wrap="square" rtlCol="0">
            <a:spAutoFit/>
          </a:bodyPr>
          <a:lstStyle/>
          <a:p>
            <a:pPr algn="ctr"/>
            <a:r>
              <a:rPr lang="en-CA" sz="1400" spc="200" dirty="0">
                <a:latin typeface="Open Sans" panose="020B0606030504020204" pitchFamily="34" charset="0"/>
                <a:ea typeface="Open Sans" panose="020B0606030504020204" pitchFamily="34" charset="0"/>
                <a:cs typeface="Open Sans" panose="020B0606030504020204" pitchFamily="34" charset="0"/>
              </a:rPr>
              <a:t> </a:t>
            </a:r>
            <a:endParaRPr lang="fr-CA" sz="1400" spc="2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bwMode="auto">
          <a:xfrm>
            <a:off x="0" y="649706"/>
            <a:ext cx="5414211" cy="4403557"/>
          </a:xfrm>
          <a:prstGeom prst="rect">
            <a:avLst/>
          </a:prstGeom>
          <a:solidFill>
            <a:srgbClr val="55015B"/>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 name="TextBox 5"/>
          <p:cNvSpPr txBox="1">
            <a:spLocks/>
          </p:cNvSpPr>
          <p:nvPr/>
        </p:nvSpPr>
        <p:spPr>
          <a:xfrm>
            <a:off x="157185" y="1789655"/>
            <a:ext cx="5099842" cy="2123658"/>
          </a:xfrm>
          <a:prstGeom prst="rect">
            <a:avLst/>
          </a:prstGeom>
          <a:noFill/>
          <a:effectLst/>
        </p:spPr>
        <p:txBody>
          <a:bodyPr wrap="square" rtlCol="0">
            <a:spAutoFit/>
          </a:bodyPr>
          <a:lstStyle/>
          <a:p>
            <a:pPr algn="ctr"/>
            <a:r>
              <a:rPr lang="en-CA" sz="4400" b="1" dirty="0">
                <a:solidFill>
                  <a:schemeClr val="bg1"/>
                </a:solidFill>
                <a:latin typeface="Segoe UI" panose="020B0502040204020203" pitchFamily="34" charset="0"/>
                <a:ea typeface="Segoe UI" panose="020B0502040204020203" pitchFamily="34" charset="0"/>
                <a:cs typeface="Segoe UI" panose="020B0502040204020203" pitchFamily="34" charset="0"/>
              </a:rPr>
              <a:t>The Art of Being a Resident Enumerator</a:t>
            </a:r>
            <a:endParaRPr lang="fr-CA" sz="4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3A1467A2-5017-11B1-F652-DD6AA83735EB}"/>
              </a:ext>
            </a:extLst>
          </p:cNvPr>
          <p:cNvPicPr>
            <a:picLocks noChangeAspect="1"/>
          </p:cNvPicPr>
          <p:nvPr/>
        </p:nvPicPr>
        <p:blipFill>
          <a:blip r:embed="rId3"/>
          <a:stretch>
            <a:fillRect/>
          </a:stretch>
        </p:blipFill>
        <p:spPr>
          <a:xfrm>
            <a:off x="5414211" y="824389"/>
            <a:ext cx="6809822" cy="4054191"/>
          </a:xfrm>
          <a:prstGeom prst="rect">
            <a:avLst/>
          </a:prstGeom>
        </p:spPr>
      </p:pic>
    </p:spTree>
    <p:extLst>
      <p:ext uri="{BB962C8B-B14F-4D97-AF65-F5344CB8AC3E}">
        <p14:creationId xmlns:p14="http://schemas.microsoft.com/office/powerpoint/2010/main" val="803667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17680" y="207202"/>
            <a:ext cx="1228315" cy="1185795"/>
            <a:chOff x="6964332" y="2823257"/>
            <a:chExt cx="1409309" cy="1360524"/>
          </a:xfrm>
        </p:grpSpPr>
        <p:sp>
          <p:nvSpPr>
            <p:cNvPr id="21" name="Oval 20"/>
            <p:cNvSpPr/>
            <p:nvPr/>
          </p:nvSpPr>
          <p:spPr>
            <a:xfrm>
              <a:off x="6964332" y="2823258"/>
              <a:ext cx="595424" cy="61527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2" name="Oval 21"/>
            <p:cNvSpPr/>
            <p:nvPr/>
          </p:nvSpPr>
          <p:spPr>
            <a:xfrm>
              <a:off x="7690031" y="2823257"/>
              <a:ext cx="595424" cy="61527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6" name="Oval 25"/>
            <p:cNvSpPr/>
            <p:nvPr/>
          </p:nvSpPr>
          <p:spPr>
            <a:xfrm>
              <a:off x="6964332" y="3568508"/>
              <a:ext cx="595424" cy="61527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7" name="Isosceles Triangle 26"/>
            <p:cNvSpPr/>
            <p:nvPr/>
          </p:nvSpPr>
          <p:spPr>
            <a:xfrm>
              <a:off x="7601846" y="3497306"/>
              <a:ext cx="771795" cy="67379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grpSp>
      <p:grpSp>
        <p:nvGrpSpPr>
          <p:cNvPr id="3" name="Group 2"/>
          <p:cNvGrpSpPr/>
          <p:nvPr/>
        </p:nvGrpSpPr>
        <p:grpSpPr>
          <a:xfrm>
            <a:off x="2777622" y="215837"/>
            <a:ext cx="6636756" cy="1622863"/>
            <a:chOff x="2846177" y="2443170"/>
            <a:chExt cx="4979386" cy="1622863"/>
          </a:xfrm>
        </p:grpSpPr>
        <p:sp>
          <p:nvSpPr>
            <p:cNvPr id="7171" name="Rectangle 7170"/>
            <p:cNvSpPr/>
            <p:nvPr/>
          </p:nvSpPr>
          <p:spPr>
            <a:xfrm>
              <a:off x="2846177" y="2443170"/>
              <a:ext cx="4979386" cy="769441"/>
            </a:xfrm>
            <a:prstGeom prst="rect">
              <a:avLst/>
            </a:prstGeom>
            <a:solidFill>
              <a:schemeClr val="bg1">
                <a:lumMod val="85000"/>
              </a:schemeClr>
            </a:solidFill>
          </p:spPr>
          <p:txBody>
            <a:bodyPr wrap="square">
              <a:spAutoFit/>
            </a:bodyPr>
            <a:lstStyle/>
            <a:p>
              <a:r>
                <a:rPr lang="en-US" sz="2200" b="1" dirty="0">
                  <a:latin typeface="Segoe UI" panose="020B0502040204020203" pitchFamily="34" charset="0"/>
                  <a:cs typeface="Segoe UI" panose="020B0502040204020203" pitchFamily="34" charset="0"/>
                </a:rPr>
                <a:t>The respondent does not have an exact answer</a:t>
              </a:r>
            </a:p>
          </p:txBody>
        </p:sp>
        <p:sp>
          <p:nvSpPr>
            <p:cNvPr id="7172" name="Rectangle 7171"/>
            <p:cNvSpPr/>
            <p:nvPr/>
          </p:nvSpPr>
          <p:spPr>
            <a:xfrm>
              <a:off x="2846177" y="2865704"/>
              <a:ext cx="4979386" cy="1200329"/>
            </a:xfrm>
            <a:prstGeom prst="rect">
              <a:avLst/>
            </a:prstGeom>
            <a:solidFill>
              <a:schemeClr val="bg1">
                <a:lumMod val="85000"/>
              </a:schemeClr>
            </a:solidFill>
          </p:spPr>
          <p:txBody>
            <a:bodyPr wrap="square">
              <a:spAutoFit/>
            </a:bodyPr>
            <a:lstStyle/>
            <a:p>
              <a:pPr marL="285750" indent="-285750">
                <a:buFont typeface="Calibri" panose="020F0502020204030204" pitchFamily="34" charset="0"/>
                <a:buChar char="→"/>
              </a:pPr>
              <a:r>
                <a:rPr lang="en-US" dirty="0">
                  <a:latin typeface="Segoe UI" panose="020B0502040204020203" pitchFamily="34" charset="0"/>
                  <a:cs typeface="Segoe UI" panose="020B0502040204020203" pitchFamily="34" charset="0"/>
                </a:rPr>
                <a:t>Help estimate</a:t>
              </a:r>
            </a:p>
            <a:p>
              <a:pPr lvl="1"/>
              <a:r>
                <a:rPr lang="en-US" i="1" dirty="0">
                  <a:latin typeface="Segoe UI" panose="020B0502040204020203" pitchFamily="34" charset="0"/>
                  <a:cs typeface="Segoe UI" panose="020B0502040204020203" pitchFamily="34" charset="0"/>
                </a:rPr>
                <a:t>Ex: date – identify events, such as elections, holydays, seasons </a:t>
              </a:r>
            </a:p>
            <a:p>
              <a:pPr lvl="1"/>
              <a:r>
                <a:rPr lang="en-US" i="1" dirty="0">
                  <a:latin typeface="Segoe UI" panose="020B0502040204020203" pitchFamily="34" charset="0"/>
                  <a:cs typeface="Segoe UI" panose="020B0502040204020203" pitchFamily="34" charset="0"/>
                </a:rPr>
                <a:t>(historical calendar)</a:t>
              </a:r>
            </a:p>
          </p:txBody>
        </p:sp>
      </p:grpSp>
      <p:sp>
        <p:nvSpPr>
          <p:cNvPr id="33" name="Rounded Rectangular Callout 32"/>
          <p:cNvSpPr/>
          <p:nvPr/>
        </p:nvSpPr>
        <p:spPr>
          <a:xfrm>
            <a:off x="2372931" y="2248910"/>
            <a:ext cx="4743795" cy="1080188"/>
          </a:xfrm>
          <a:prstGeom prst="wedgeRoundRectCallout">
            <a:avLst>
              <a:gd name="adj1" fmla="val -60952"/>
              <a:gd name="adj2" fmla="val 43773"/>
              <a:gd name="adj3" fmla="val 16667"/>
            </a:avLst>
          </a:prstGeom>
          <a:solidFill>
            <a:srgbClr val="F8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D2959"/>
                </a:solidFill>
                <a:latin typeface="Segoe UI" panose="020B0502040204020203" pitchFamily="34" charset="0"/>
                <a:cs typeface="Segoe UI" panose="020B0502040204020203" pitchFamily="34" charset="0"/>
              </a:rPr>
              <a:t>I know the year I started using family planning… but honestly, I don’t remember the month …</a:t>
            </a:r>
          </a:p>
        </p:txBody>
      </p:sp>
      <p:sp>
        <p:nvSpPr>
          <p:cNvPr id="34" name="Rounded Rectangular Callout 33"/>
          <p:cNvSpPr/>
          <p:nvPr/>
        </p:nvSpPr>
        <p:spPr>
          <a:xfrm>
            <a:off x="2372931" y="4358173"/>
            <a:ext cx="4743795" cy="976869"/>
          </a:xfrm>
          <a:prstGeom prst="wedgeRoundRectCallout">
            <a:avLst>
              <a:gd name="adj1" fmla="val -61100"/>
              <a:gd name="adj2" fmla="val 49565"/>
              <a:gd name="adj3" fmla="val 16667"/>
            </a:avLst>
          </a:prstGeom>
          <a:solidFill>
            <a:srgbClr val="F8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D2959"/>
                </a:solidFill>
                <a:latin typeface="Segoe UI" panose="020B0502040204020203" pitchFamily="34" charset="0"/>
                <a:cs typeface="Segoe UI" panose="020B0502040204020203" pitchFamily="34" charset="0"/>
              </a:rPr>
              <a:t>My younger child is big now. He works in the city.  I don’t remember when he was born.</a:t>
            </a:r>
          </a:p>
        </p:txBody>
      </p:sp>
      <p:sp>
        <p:nvSpPr>
          <p:cNvPr id="35" name="Rounded Rectangular Callout 34"/>
          <p:cNvSpPr/>
          <p:nvPr/>
        </p:nvSpPr>
        <p:spPr>
          <a:xfrm>
            <a:off x="6530262" y="3462893"/>
            <a:ext cx="3327991" cy="761485"/>
          </a:xfrm>
          <a:prstGeom prst="wedgeRoundRectCallout">
            <a:avLst>
              <a:gd name="adj1" fmla="val 66843"/>
              <a:gd name="adj2" fmla="val 4994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rgbClr val="00667D"/>
                </a:solidFill>
                <a:latin typeface="Segoe UI" panose="020B0502040204020203" pitchFamily="34" charset="0"/>
                <a:cs typeface="Segoe UI" panose="020B0502040204020203" pitchFamily="34" charset="0"/>
              </a:rPr>
              <a:t>…?</a:t>
            </a:r>
          </a:p>
        </p:txBody>
      </p:sp>
      <p:sp>
        <p:nvSpPr>
          <p:cNvPr id="36" name="Rounded Rectangular Callout 35"/>
          <p:cNvSpPr/>
          <p:nvPr/>
        </p:nvSpPr>
        <p:spPr>
          <a:xfrm>
            <a:off x="6530261" y="5468836"/>
            <a:ext cx="3327991" cy="666279"/>
          </a:xfrm>
          <a:prstGeom prst="wedgeRoundRectCallout">
            <a:avLst>
              <a:gd name="adj1" fmla="val 66843"/>
              <a:gd name="adj2" fmla="val 4994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rgbClr val="00667D"/>
                </a:solidFill>
                <a:latin typeface="Segoe UI" panose="020B0502040204020203" pitchFamily="34" charset="0"/>
                <a:cs typeface="Segoe UI" panose="020B0502040204020203" pitchFamily="34" charset="0"/>
              </a:rPr>
              <a:t>…?</a:t>
            </a:r>
          </a:p>
        </p:txBody>
      </p:sp>
      <p:pic>
        <p:nvPicPr>
          <p:cNvPr id="2" name="Picture 1">
            <a:extLst>
              <a:ext uri="{FF2B5EF4-FFF2-40B4-BE49-F238E27FC236}">
                <a16:creationId xmlns:a16="http://schemas.microsoft.com/office/drawing/2014/main" id="{81896225-4CB2-7342-52B5-B173778C939E}"/>
              </a:ext>
            </a:extLst>
          </p:cNvPr>
          <p:cNvPicPr>
            <a:picLocks noChangeAspect="1"/>
          </p:cNvPicPr>
          <p:nvPr/>
        </p:nvPicPr>
        <p:blipFill>
          <a:blip r:embed="rId3"/>
          <a:stretch>
            <a:fillRect/>
          </a:stretch>
        </p:blipFill>
        <p:spPr>
          <a:xfrm>
            <a:off x="9203038" y="2128445"/>
            <a:ext cx="616031" cy="660931"/>
          </a:xfrm>
          <a:prstGeom prst="rect">
            <a:avLst/>
          </a:prstGeom>
          <a:ln w="28575">
            <a:solidFill>
              <a:srgbClr val="CD2959"/>
            </a:solidFill>
          </a:ln>
        </p:spPr>
      </p:pic>
    </p:spTree>
    <p:extLst>
      <p:ext uri="{BB962C8B-B14F-4D97-AF65-F5344CB8AC3E}">
        <p14:creationId xmlns:p14="http://schemas.microsoft.com/office/powerpoint/2010/main" val="217200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1779588" y="2491578"/>
            <a:ext cx="8632825" cy="1874844"/>
          </a:xfrm>
        </p:spPr>
        <p:txBody>
          <a:bodyPr>
            <a:noAutofit/>
          </a:bodyPr>
          <a:lstStyle/>
          <a:p>
            <a:pPr algn="ctr"/>
            <a:r>
              <a:rPr lang="en-CA" sz="5500" dirty="0">
                <a:latin typeface="Segoe UI" panose="020B0502040204020203" pitchFamily="34" charset="0"/>
                <a:cs typeface="Segoe UI" panose="020B0502040204020203" pitchFamily="34" charset="0"/>
              </a:rPr>
              <a:t>What about refusals and</a:t>
            </a:r>
            <a:br>
              <a:rPr lang="en-CA" sz="5500" dirty="0">
                <a:latin typeface="Segoe UI" panose="020B0502040204020203" pitchFamily="34" charset="0"/>
                <a:cs typeface="Segoe UI" panose="020B0502040204020203" pitchFamily="34" charset="0"/>
              </a:rPr>
            </a:br>
            <a:r>
              <a:rPr lang="en-CA" sz="5500" dirty="0">
                <a:latin typeface="Segoe UI" panose="020B0502040204020203" pitchFamily="34" charset="0"/>
                <a:cs typeface="Segoe UI" panose="020B0502040204020203" pitchFamily="34" charset="0"/>
              </a:rPr>
              <a:t>sensitive questions?</a:t>
            </a:r>
          </a:p>
        </p:txBody>
      </p:sp>
    </p:spTree>
    <p:extLst>
      <p:ext uri="{BB962C8B-B14F-4D97-AF65-F5344CB8AC3E}">
        <p14:creationId xmlns:p14="http://schemas.microsoft.com/office/powerpoint/2010/main" val="1221900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Avoiding Refusals</a:t>
            </a:r>
          </a:p>
        </p:txBody>
      </p:sp>
      <p:sp>
        <p:nvSpPr>
          <p:cNvPr id="3" name="Content Placeholder 2">
            <a:extLst>
              <a:ext uri="{FF2B5EF4-FFF2-40B4-BE49-F238E27FC236}">
                <a16:creationId xmlns:a16="http://schemas.microsoft.com/office/drawing/2014/main" id="{F2641A78-4229-7E51-A518-22EBF6BEFFEE}"/>
              </a:ext>
            </a:extLst>
          </p:cNvPr>
          <p:cNvSpPr>
            <a:spLocks noGrp="1"/>
          </p:cNvSpPr>
          <p:nvPr>
            <p:ph idx="1"/>
          </p:nvPr>
        </p:nvSpPr>
        <p:spPr>
          <a:xfrm>
            <a:off x="731838" y="1475560"/>
            <a:ext cx="10779217" cy="1827710"/>
          </a:xfrm>
        </p:spPr>
        <p:txBody>
          <a:bodyPr>
            <a:normAutofit/>
          </a:bodyPr>
          <a:lstStyle/>
          <a:p>
            <a:pPr marL="0" indent="0">
              <a:buNone/>
            </a:pPr>
            <a:r>
              <a:rPr lang="en-US" sz="2400" u="sng" dirty="0">
                <a:solidFill>
                  <a:schemeClr val="tx1"/>
                </a:solidFill>
              </a:rPr>
              <a:t>Creating a relationship with the respondent </a:t>
            </a:r>
          </a:p>
          <a:p>
            <a:r>
              <a:rPr lang="en-US" sz="2400" dirty="0">
                <a:solidFill>
                  <a:schemeClr val="tx1"/>
                </a:solidFill>
              </a:rPr>
              <a:t>Make a good </a:t>
            </a:r>
            <a:r>
              <a:rPr lang="en-US" sz="2400" b="1" dirty="0">
                <a:solidFill>
                  <a:schemeClr val="tx1"/>
                </a:solidFill>
              </a:rPr>
              <a:t>first impression</a:t>
            </a:r>
          </a:p>
          <a:p>
            <a:r>
              <a:rPr lang="en-US" sz="2400" dirty="0">
                <a:solidFill>
                  <a:schemeClr val="tx1"/>
                </a:solidFill>
              </a:rPr>
              <a:t>Have a positive but </a:t>
            </a:r>
            <a:r>
              <a:rPr lang="en-US" sz="2400" b="1" dirty="0">
                <a:solidFill>
                  <a:schemeClr val="tx1"/>
                </a:solidFill>
              </a:rPr>
              <a:t>confident</a:t>
            </a:r>
            <a:r>
              <a:rPr lang="en-US" sz="2400" dirty="0">
                <a:solidFill>
                  <a:schemeClr val="tx1"/>
                </a:solidFill>
              </a:rPr>
              <a:t> approach</a:t>
            </a:r>
          </a:p>
          <a:p>
            <a:pPr marL="0" indent="0">
              <a:buNone/>
            </a:pPr>
            <a:endParaRPr lang="en-US" sz="2400" dirty="0">
              <a:solidFill>
                <a:schemeClr val="tx1"/>
              </a:solidFill>
            </a:endParaRPr>
          </a:p>
        </p:txBody>
      </p:sp>
      <p:sp>
        <p:nvSpPr>
          <p:cNvPr id="4" name="Content Placeholder 2">
            <a:extLst>
              <a:ext uri="{FF2B5EF4-FFF2-40B4-BE49-F238E27FC236}">
                <a16:creationId xmlns:a16="http://schemas.microsoft.com/office/drawing/2014/main" id="{56557048-28CF-D7E7-3F3B-43DE283AD7CD}"/>
              </a:ext>
            </a:extLst>
          </p:cNvPr>
          <p:cNvSpPr txBox="1">
            <a:spLocks/>
          </p:cNvSpPr>
          <p:nvPr/>
        </p:nvSpPr>
        <p:spPr>
          <a:xfrm>
            <a:off x="731838" y="3752305"/>
            <a:ext cx="10779215" cy="1665515"/>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chemeClr val="tx1"/>
                </a:solidFill>
              </a:rPr>
              <a:t>Some people may refuse to participate – for a variety of reasons outside of the RE’s control</a:t>
            </a:r>
          </a:p>
          <a:p>
            <a:r>
              <a:rPr lang="en-US" sz="2400" b="1" dirty="0">
                <a:solidFill>
                  <a:schemeClr val="tx1"/>
                </a:solidFill>
              </a:rPr>
              <a:t>Never force </a:t>
            </a:r>
            <a:r>
              <a:rPr lang="en-US" sz="2400" dirty="0">
                <a:solidFill>
                  <a:schemeClr val="tx1"/>
                </a:solidFill>
              </a:rPr>
              <a:t>an individual to participate</a:t>
            </a:r>
          </a:p>
          <a:p>
            <a:r>
              <a:rPr lang="en-US" sz="2400" dirty="0">
                <a:solidFill>
                  <a:schemeClr val="tx1"/>
                </a:solidFill>
              </a:rPr>
              <a:t>Always respect </a:t>
            </a:r>
            <a:r>
              <a:rPr lang="en-US" sz="2400" b="1" dirty="0">
                <a:solidFill>
                  <a:schemeClr val="tx1"/>
                </a:solidFill>
              </a:rPr>
              <a:t>informed consent </a:t>
            </a:r>
            <a:r>
              <a:rPr lang="en-US" sz="2400" dirty="0">
                <a:solidFill>
                  <a:schemeClr val="tx1"/>
                </a:solidFill>
              </a:rPr>
              <a:t>procedures and protocols   </a:t>
            </a:r>
          </a:p>
        </p:txBody>
      </p:sp>
    </p:spTree>
    <p:extLst>
      <p:ext uri="{BB962C8B-B14F-4D97-AF65-F5344CB8AC3E}">
        <p14:creationId xmlns:p14="http://schemas.microsoft.com/office/powerpoint/2010/main" val="65933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Asking Sensitive and Emotional Questions</a:t>
            </a:r>
          </a:p>
        </p:txBody>
      </p:sp>
      <p:sp>
        <p:nvSpPr>
          <p:cNvPr id="3" name="Content Placeholder 2">
            <a:extLst>
              <a:ext uri="{FF2B5EF4-FFF2-40B4-BE49-F238E27FC236}">
                <a16:creationId xmlns:a16="http://schemas.microsoft.com/office/drawing/2014/main" id="{F5D319AA-509C-DB66-9CF0-8586BB4B9633}"/>
              </a:ext>
            </a:extLst>
          </p:cNvPr>
          <p:cNvSpPr>
            <a:spLocks noGrp="1"/>
          </p:cNvSpPr>
          <p:nvPr>
            <p:ph sz="half" idx="1"/>
          </p:nvPr>
        </p:nvSpPr>
        <p:spPr>
          <a:xfrm>
            <a:off x="731837" y="1621790"/>
            <a:ext cx="5326533" cy="2476681"/>
          </a:xfrm>
        </p:spPr>
        <p:txBody>
          <a:bodyPr>
            <a:noAutofit/>
          </a:bodyPr>
          <a:lstStyle/>
          <a:p>
            <a:pPr marL="0" indent="0">
              <a:buNone/>
            </a:pPr>
            <a:r>
              <a:rPr lang="en-US" sz="2400" dirty="0">
                <a:solidFill>
                  <a:schemeClr val="tx1"/>
                </a:solidFill>
              </a:rPr>
              <a:t>While you have familiarized yourself with asking these questions, this may the first time your participant has been asked about their wealth or sexual encounters </a:t>
            </a:r>
          </a:p>
        </p:txBody>
      </p:sp>
      <p:sp>
        <p:nvSpPr>
          <p:cNvPr id="4" name="Content Placeholder 3">
            <a:extLst>
              <a:ext uri="{FF2B5EF4-FFF2-40B4-BE49-F238E27FC236}">
                <a16:creationId xmlns:a16="http://schemas.microsoft.com/office/drawing/2014/main" id="{010FF8DA-803D-D91C-3670-F9150BD8DFEC}"/>
              </a:ext>
            </a:extLst>
          </p:cNvPr>
          <p:cNvSpPr>
            <a:spLocks noGrp="1"/>
          </p:cNvSpPr>
          <p:nvPr>
            <p:ph sz="half" idx="2"/>
          </p:nvPr>
        </p:nvSpPr>
        <p:spPr>
          <a:xfrm>
            <a:off x="6340591" y="1621790"/>
            <a:ext cx="5170464" cy="4140200"/>
          </a:xfrm>
        </p:spPr>
        <p:txBody>
          <a:bodyPr>
            <a:noAutofit/>
          </a:bodyPr>
          <a:lstStyle/>
          <a:p>
            <a:pPr>
              <a:spcBef>
                <a:spcPts val="1200"/>
              </a:spcBef>
            </a:pPr>
            <a:r>
              <a:rPr lang="en-US" sz="2200" dirty="0">
                <a:solidFill>
                  <a:schemeClr val="tx1"/>
                </a:solidFill>
              </a:rPr>
              <a:t>Be</a:t>
            </a:r>
            <a:r>
              <a:rPr lang="en-US" sz="2200" dirty="0"/>
              <a:t> </a:t>
            </a:r>
            <a:r>
              <a:rPr lang="en-US" sz="2200" b="1" dirty="0">
                <a:solidFill>
                  <a:srgbClr val="00667D"/>
                </a:solidFill>
              </a:rPr>
              <a:t>patient</a:t>
            </a:r>
          </a:p>
          <a:p>
            <a:pPr>
              <a:spcBef>
                <a:spcPts val="1200"/>
              </a:spcBef>
            </a:pPr>
            <a:endParaRPr lang="en-US" sz="2200" b="1" dirty="0">
              <a:solidFill>
                <a:srgbClr val="00667D"/>
              </a:solidFill>
            </a:endParaRPr>
          </a:p>
          <a:p>
            <a:pPr>
              <a:spcBef>
                <a:spcPts val="1200"/>
              </a:spcBef>
            </a:pPr>
            <a:r>
              <a:rPr lang="en-US" sz="2200" dirty="0">
                <a:solidFill>
                  <a:schemeClr val="tx1"/>
                </a:solidFill>
              </a:rPr>
              <a:t>Be empathetic </a:t>
            </a:r>
            <a:r>
              <a:rPr lang="en-US" sz="2200" b="1" dirty="0">
                <a:solidFill>
                  <a:srgbClr val="00667D"/>
                </a:solidFill>
              </a:rPr>
              <a:t>without judging or giving advice</a:t>
            </a:r>
          </a:p>
          <a:p>
            <a:pPr>
              <a:spcBef>
                <a:spcPts val="1200"/>
              </a:spcBef>
            </a:pPr>
            <a:endParaRPr lang="en-US" sz="2200" b="1" dirty="0">
              <a:solidFill>
                <a:srgbClr val="00667D"/>
              </a:solidFill>
            </a:endParaRPr>
          </a:p>
          <a:p>
            <a:pPr>
              <a:spcBef>
                <a:spcPts val="1200"/>
              </a:spcBef>
            </a:pPr>
            <a:r>
              <a:rPr lang="en-US" sz="2200" dirty="0">
                <a:solidFill>
                  <a:schemeClr val="tx1"/>
                </a:solidFill>
              </a:rPr>
              <a:t>Remind the respondent about </a:t>
            </a:r>
            <a:r>
              <a:rPr lang="en-US" sz="2200" b="1" dirty="0">
                <a:solidFill>
                  <a:srgbClr val="00667D"/>
                </a:solidFill>
              </a:rPr>
              <a:t>confidentiality</a:t>
            </a:r>
          </a:p>
          <a:p>
            <a:pPr>
              <a:spcBef>
                <a:spcPts val="1200"/>
              </a:spcBef>
            </a:pPr>
            <a:endParaRPr lang="en-US" sz="2200" b="1" dirty="0">
              <a:solidFill>
                <a:srgbClr val="00667D"/>
              </a:solidFill>
            </a:endParaRPr>
          </a:p>
          <a:p>
            <a:pPr>
              <a:spcBef>
                <a:spcPts val="1200"/>
              </a:spcBef>
            </a:pPr>
            <a:r>
              <a:rPr lang="en-US" sz="2200" dirty="0">
                <a:solidFill>
                  <a:schemeClr val="tx1"/>
                </a:solidFill>
              </a:rPr>
              <a:t>Remind them about </a:t>
            </a:r>
            <a:r>
              <a:rPr lang="en-US" sz="2200" b="1" dirty="0">
                <a:solidFill>
                  <a:srgbClr val="00667D"/>
                </a:solidFill>
              </a:rPr>
              <a:t>the study </a:t>
            </a:r>
          </a:p>
        </p:txBody>
      </p:sp>
      <p:sp>
        <p:nvSpPr>
          <p:cNvPr id="5" name="Content Placeholder 2">
            <a:extLst>
              <a:ext uri="{FF2B5EF4-FFF2-40B4-BE49-F238E27FC236}">
                <a16:creationId xmlns:a16="http://schemas.microsoft.com/office/drawing/2014/main" id="{42D9A864-F9E4-95D6-E9BC-527B820C8268}"/>
              </a:ext>
            </a:extLst>
          </p:cNvPr>
          <p:cNvSpPr txBox="1">
            <a:spLocks/>
          </p:cNvSpPr>
          <p:nvPr/>
        </p:nvSpPr>
        <p:spPr>
          <a:xfrm>
            <a:off x="731837" y="4144190"/>
            <a:ext cx="5326533" cy="1328057"/>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4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2pPr>
            <a:lvl3pPr marL="685800" indent="-228600" algn="l" defTabSz="914400" rtl="0" eaLnBrk="1" latinLnBrk="0" hangingPunct="1">
              <a:spcBef>
                <a:spcPts val="600"/>
              </a:spcBef>
              <a:buClr>
                <a:schemeClr val="accent1"/>
              </a:buClr>
              <a:buSzPct val="75000"/>
              <a:buFont typeface="Wingdings" pitchFamily="2" charset="2"/>
              <a:buChar char="n"/>
              <a:defRPr sz="14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4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4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2400" dirty="0">
                <a:solidFill>
                  <a:schemeClr val="tx1"/>
                </a:solidFill>
              </a:rPr>
              <a:t>They may be </a:t>
            </a:r>
            <a:r>
              <a:rPr lang="en-US" sz="2400" b="1" dirty="0">
                <a:solidFill>
                  <a:schemeClr val="tx1"/>
                </a:solidFill>
              </a:rPr>
              <a:t>shocked</a:t>
            </a:r>
            <a:r>
              <a:rPr lang="en-US" sz="2400" dirty="0">
                <a:solidFill>
                  <a:schemeClr val="tx1"/>
                </a:solidFill>
              </a:rPr>
              <a:t>, </a:t>
            </a:r>
            <a:r>
              <a:rPr lang="en-US" sz="2400" b="1" dirty="0">
                <a:solidFill>
                  <a:schemeClr val="tx1"/>
                </a:solidFill>
              </a:rPr>
              <a:t>embarrassed</a:t>
            </a:r>
            <a:r>
              <a:rPr lang="en-US" sz="2400" dirty="0">
                <a:solidFill>
                  <a:schemeClr val="tx1"/>
                </a:solidFill>
              </a:rPr>
              <a:t>, or even </a:t>
            </a:r>
            <a:r>
              <a:rPr lang="en-US" sz="2400" b="1" dirty="0">
                <a:solidFill>
                  <a:schemeClr val="tx1"/>
                </a:solidFill>
              </a:rPr>
              <a:t>suspicious</a:t>
            </a:r>
            <a:r>
              <a:rPr lang="en-US" sz="2400" dirty="0">
                <a:solidFill>
                  <a:schemeClr val="tx1"/>
                </a:solidFill>
              </a:rPr>
              <a:t> by sensitive or emotional questions</a:t>
            </a:r>
          </a:p>
        </p:txBody>
      </p:sp>
    </p:spTree>
    <p:extLst>
      <p:ext uri="{BB962C8B-B14F-4D97-AF65-F5344CB8AC3E}">
        <p14:creationId xmlns:p14="http://schemas.microsoft.com/office/powerpoint/2010/main" val="70323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1241648" y="2487930"/>
            <a:ext cx="9708704" cy="2810338"/>
          </a:xfrm>
        </p:spPr>
        <p:txBody>
          <a:bodyPr/>
          <a:lstStyle/>
          <a:p>
            <a:pPr algn="ctr" eaLnBrk="1" hangingPunct="1"/>
            <a:r>
              <a:rPr lang="en-US" altLang="en-US" sz="7000" noProof="0" dirty="0">
                <a:latin typeface="Segoe UI" panose="020B0502040204020203" pitchFamily="34" charset="0"/>
                <a:ea typeface="ＭＳ Ｐゴシック" pitchFamily="34" charset="-128"/>
                <a:cs typeface="Segoe UI" panose="020B0502040204020203" pitchFamily="34" charset="0"/>
              </a:rPr>
              <a:t>What </a:t>
            </a:r>
            <a:r>
              <a:rPr lang="en-US" altLang="en-US" sz="7000" dirty="0">
                <a:latin typeface="Segoe UI" panose="020B0502040204020203" pitchFamily="34" charset="0"/>
                <a:ea typeface="ＭＳ Ｐゴシック" pitchFamily="34" charset="-128"/>
                <a:cs typeface="Segoe UI" panose="020B0502040204020203" pitchFamily="34" charset="0"/>
              </a:rPr>
              <a:t>questions</a:t>
            </a:r>
            <a:r>
              <a:rPr lang="en-US" altLang="en-US" sz="7000" noProof="0" dirty="0">
                <a:latin typeface="Segoe UI" panose="020B0502040204020203" pitchFamily="34" charset="0"/>
                <a:ea typeface="ＭＳ Ｐゴシック" pitchFamily="34" charset="-128"/>
                <a:cs typeface="Segoe UI" panose="020B0502040204020203" pitchFamily="34" charset="0"/>
              </a:rPr>
              <a:t> do you have? </a:t>
            </a:r>
          </a:p>
        </p:txBody>
      </p:sp>
      <p:sp>
        <p:nvSpPr>
          <p:cNvPr id="20482" name="Content Placeholder 2"/>
          <p:cNvSpPr>
            <a:spLocks noGrp="1"/>
          </p:cNvSpPr>
          <p:nvPr>
            <p:ph idx="4294967295"/>
          </p:nvPr>
        </p:nvSpPr>
        <p:spPr>
          <a:xfrm>
            <a:off x="838200" y="783310"/>
            <a:ext cx="10515600" cy="1450482"/>
          </a:xfrm>
        </p:spPr>
        <p:txBody>
          <a:bodyPr anchor="ctr">
            <a:normAutofit/>
          </a:bodyPr>
          <a:lstStyle/>
          <a:p>
            <a:pPr marL="0" indent="0" algn="ctr">
              <a:buNone/>
            </a:pPr>
            <a:r>
              <a:rPr lang="en-US" altLang="en-US" sz="6000" i="1" dirty="0">
                <a:solidFill>
                  <a:schemeClr val="tx1"/>
                </a:solidFill>
                <a:latin typeface="Segoe UI" panose="020B0502040204020203" pitchFamily="34" charset="0"/>
                <a:ea typeface="ＭＳ Ｐゴシック" pitchFamily="34" charset="-128"/>
                <a:cs typeface="Segoe UI" panose="020B0502040204020203" pitchFamily="34" charset="0"/>
              </a:rPr>
              <a:t>Thank you!</a:t>
            </a:r>
          </a:p>
        </p:txBody>
      </p:sp>
    </p:spTree>
    <p:extLst>
      <p:ext uri="{BB962C8B-B14F-4D97-AF65-F5344CB8AC3E}">
        <p14:creationId xmlns:p14="http://schemas.microsoft.com/office/powerpoint/2010/main" val="16223420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p:cTn id="7" dur="500" fill="hold"/>
                                        <p:tgtEl>
                                          <p:spTgt spid="20481"/>
                                        </p:tgtEl>
                                        <p:attrNameLst>
                                          <p:attrName>ppt_w</p:attrName>
                                        </p:attrNameLst>
                                      </p:cBhvr>
                                      <p:tavLst>
                                        <p:tav tm="0">
                                          <p:val>
                                            <p:fltVal val="0"/>
                                          </p:val>
                                        </p:tav>
                                        <p:tav tm="100000">
                                          <p:val>
                                            <p:strVal val="#ppt_w"/>
                                          </p:val>
                                        </p:tav>
                                      </p:tavLst>
                                    </p:anim>
                                    <p:anim calcmode="lin" valueType="num">
                                      <p:cBhvr>
                                        <p:cTn id="8" dur="500" fill="hold"/>
                                        <p:tgtEl>
                                          <p:spTgt spid="20481"/>
                                        </p:tgtEl>
                                        <p:attrNameLst>
                                          <p:attrName>ppt_h</p:attrName>
                                        </p:attrNameLst>
                                      </p:cBhvr>
                                      <p:tavLst>
                                        <p:tav tm="0">
                                          <p:val>
                                            <p:fltVal val="0"/>
                                          </p:val>
                                        </p:tav>
                                        <p:tav tm="100000">
                                          <p:val>
                                            <p:strVal val="#ppt_h"/>
                                          </p:val>
                                        </p:tav>
                                      </p:tavLst>
                                    </p:anim>
                                    <p:animEffect transition="in" filter="fade">
                                      <p:cBhvr>
                                        <p:cTn id="9" dur="5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82B1-10FE-E8BA-277B-045345C8F040}"/>
              </a:ext>
            </a:extLst>
          </p:cNvPr>
          <p:cNvSpPr>
            <a:spLocks noGrp="1"/>
          </p:cNvSpPr>
          <p:nvPr>
            <p:ph type="title"/>
          </p:nvPr>
        </p:nvSpPr>
        <p:spPr/>
        <p:txBody>
          <a:bodyPr/>
          <a:lstStyle/>
          <a:p>
            <a:r>
              <a:rPr lang="en-US" dirty="0"/>
              <a:t>Image sources:</a:t>
            </a:r>
          </a:p>
        </p:txBody>
      </p:sp>
      <p:sp>
        <p:nvSpPr>
          <p:cNvPr id="3" name="Content Placeholder 2">
            <a:extLst>
              <a:ext uri="{FF2B5EF4-FFF2-40B4-BE49-F238E27FC236}">
                <a16:creationId xmlns:a16="http://schemas.microsoft.com/office/drawing/2014/main" id="{EFA14CC6-D3F4-C6BB-E102-0D7D48E0070B}"/>
              </a:ext>
            </a:extLst>
          </p:cNvPr>
          <p:cNvSpPr>
            <a:spLocks noGrp="1"/>
          </p:cNvSpPr>
          <p:nvPr>
            <p:ph idx="1"/>
          </p:nvPr>
        </p:nvSpPr>
        <p:spPr>
          <a:xfrm>
            <a:off x="731838" y="1600199"/>
            <a:ext cx="10728325" cy="4610101"/>
          </a:xfrm>
        </p:spPr>
        <p:txBody>
          <a:bodyPr>
            <a:normAutofit/>
          </a:bodyPr>
          <a:lstStyle/>
          <a:p>
            <a:pPr>
              <a:spcBef>
                <a:spcPts val="0"/>
              </a:spcBef>
              <a:spcAft>
                <a:spcPts val="600"/>
              </a:spcAft>
            </a:pPr>
            <a:r>
              <a:rPr lang="en-US" sz="1600" i="0" dirty="0">
                <a:solidFill>
                  <a:schemeClr val="tx1"/>
                </a:solidFill>
                <a:effectLst/>
              </a:rPr>
              <a:t>Slides 3, 10, &amp; 21: Blue paint splattered with palette and tubes on bright background by Alina Kholopova from </a:t>
            </a:r>
            <a:r>
              <a:rPr lang="en-US" sz="1600" i="0" dirty="0">
                <a:solidFill>
                  <a:schemeClr val="tx1"/>
                </a:solidFill>
                <a:effectLst/>
                <a:hlinkClick r:id="rId3"/>
              </a:rPr>
              <a:t>Noun Project</a:t>
            </a:r>
            <a:r>
              <a:rPr lang="en-US" sz="1600" i="0" dirty="0">
                <a:solidFill>
                  <a:schemeClr val="tx1"/>
                </a:solidFill>
                <a:effectLst/>
              </a:rPr>
              <a:t> (CC BY-NC-ND 2.0)</a:t>
            </a:r>
          </a:p>
          <a:p>
            <a:pPr>
              <a:spcBef>
                <a:spcPts val="0"/>
              </a:spcBef>
              <a:spcAft>
                <a:spcPts val="600"/>
              </a:spcAft>
            </a:pPr>
            <a:r>
              <a:rPr lang="en-US" sz="1600" dirty="0">
                <a:solidFill>
                  <a:schemeClr val="tx1"/>
                </a:solidFill>
              </a:rPr>
              <a:t>Slides 4, 5, &amp; 6: Baseball cap by Grégory Montigny from </a:t>
            </a:r>
            <a:r>
              <a:rPr lang="en-US" sz="1600" dirty="0">
                <a:solidFill>
                  <a:schemeClr val="tx1"/>
                </a:solidFill>
                <a:hlinkClick r:id="rId4"/>
              </a:rPr>
              <a:t>Noun Project</a:t>
            </a:r>
            <a:r>
              <a:rPr lang="en-US" sz="1600" dirty="0">
                <a:solidFill>
                  <a:schemeClr val="tx1"/>
                </a:solidFill>
              </a:rPr>
              <a:t> (CC BY 3.0)</a:t>
            </a:r>
          </a:p>
          <a:p>
            <a:pPr>
              <a:spcBef>
                <a:spcPts val="0"/>
              </a:spcBef>
              <a:spcAft>
                <a:spcPts val="600"/>
              </a:spcAft>
            </a:pPr>
            <a:r>
              <a:rPr lang="en-US" sz="1600" dirty="0">
                <a:solidFill>
                  <a:schemeClr val="tx1"/>
                </a:solidFill>
              </a:rPr>
              <a:t>Slides 4, 5, &amp; 7: Folding chair by Nandini Gupta from </a:t>
            </a:r>
            <a:r>
              <a:rPr lang="en-US" sz="1600" dirty="0">
                <a:solidFill>
                  <a:schemeClr val="tx1"/>
                </a:solidFill>
                <a:hlinkClick r:id="rId5"/>
              </a:rPr>
              <a:t>Noun Project</a:t>
            </a:r>
            <a:r>
              <a:rPr lang="en-US" sz="1600" dirty="0">
                <a:solidFill>
                  <a:schemeClr val="tx1"/>
                </a:solidFill>
              </a:rPr>
              <a:t> (CC BY 3.0)</a:t>
            </a:r>
          </a:p>
          <a:p>
            <a:pPr>
              <a:spcBef>
                <a:spcPts val="0"/>
              </a:spcBef>
              <a:spcAft>
                <a:spcPts val="600"/>
              </a:spcAft>
            </a:pPr>
            <a:r>
              <a:rPr lang="en-US" sz="1600" dirty="0">
                <a:solidFill>
                  <a:schemeClr val="tx1"/>
                </a:solidFill>
              </a:rPr>
              <a:t>Slides 3, 4, &amp; 8: Ear by anam from </a:t>
            </a:r>
            <a:r>
              <a:rPr lang="en-US" sz="1600" dirty="0">
                <a:solidFill>
                  <a:schemeClr val="tx1"/>
                </a:solidFill>
                <a:hlinkClick r:id="rId6"/>
              </a:rPr>
              <a:t>Noun Project</a:t>
            </a:r>
            <a:r>
              <a:rPr lang="en-US" sz="1600" dirty="0">
                <a:solidFill>
                  <a:schemeClr val="tx1"/>
                </a:solidFill>
              </a:rPr>
              <a:t> (CC BY 3.0)</a:t>
            </a:r>
          </a:p>
          <a:p>
            <a:pPr>
              <a:spcBef>
                <a:spcPts val="0"/>
              </a:spcBef>
              <a:spcAft>
                <a:spcPts val="600"/>
              </a:spcAft>
            </a:pPr>
            <a:r>
              <a:rPr lang="en-US" sz="1600" dirty="0">
                <a:solidFill>
                  <a:schemeClr val="tx1"/>
                </a:solidFill>
              </a:rPr>
              <a:t>Slides 4, 5, &amp; 9: Stethoscope by Simon Sim from </a:t>
            </a:r>
            <a:r>
              <a:rPr lang="en-US" sz="1600" dirty="0">
                <a:solidFill>
                  <a:schemeClr val="tx1"/>
                </a:solidFill>
                <a:hlinkClick r:id="rId7"/>
              </a:rPr>
              <a:t>Noun Project</a:t>
            </a:r>
            <a:r>
              <a:rPr lang="en-US" sz="1600" dirty="0">
                <a:solidFill>
                  <a:schemeClr val="tx1"/>
                </a:solidFill>
              </a:rPr>
              <a:t> (CC BY 3.0)</a:t>
            </a:r>
          </a:p>
          <a:p>
            <a:pPr>
              <a:spcBef>
                <a:spcPts val="0"/>
              </a:spcBef>
              <a:spcAft>
                <a:spcPts val="600"/>
              </a:spcAft>
            </a:pPr>
            <a:r>
              <a:rPr lang="en-US" sz="1600" dirty="0">
                <a:solidFill>
                  <a:schemeClr val="tx1"/>
                </a:solidFill>
              </a:rPr>
              <a:t>Slides 4, 5, &amp; 9: Smartphone by Mundo from </a:t>
            </a:r>
            <a:r>
              <a:rPr lang="en-US" sz="1600" dirty="0">
                <a:solidFill>
                  <a:schemeClr val="tx1"/>
                </a:solidFill>
                <a:hlinkClick r:id="rId8"/>
              </a:rPr>
              <a:t>Noun Project</a:t>
            </a:r>
            <a:r>
              <a:rPr lang="en-US" sz="1600" dirty="0">
                <a:solidFill>
                  <a:schemeClr val="tx1"/>
                </a:solidFill>
              </a:rPr>
              <a:t> (CC BY 3.0)</a:t>
            </a:r>
          </a:p>
          <a:p>
            <a:pPr>
              <a:spcBef>
                <a:spcPts val="0"/>
              </a:spcBef>
              <a:spcAft>
                <a:spcPts val="600"/>
              </a:spcAft>
            </a:pPr>
            <a:r>
              <a:rPr lang="en-US" sz="1600" dirty="0">
                <a:solidFill>
                  <a:schemeClr val="tx1"/>
                </a:solidFill>
              </a:rPr>
              <a:t>Slides 6, 7, 8, &amp; 9: Theatre by WEBTECHOPS LLP from </a:t>
            </a:r>
            <a:r>
              <a:rPr lang="en-US" sz="1600" dirty="0">
                <a:solidFill>
                  <a:schemeClr val="tx1"/>
                </a:solidFill>
                <a:hlinkClick r:id="rId9"/>
              </a:rPr>
              <a:t>Noun Project</a:t>
            </a:r>
            <a:r>
              <a:rPr lang="en-US" sz="1600" dirty="0">
                <a:solidFill>
                  <a:schemeClr val="tx1"/>
                </a:solidFill>
              </a:rPr>
              <a:t> (CC BY 3.0)</a:t>
            </a:r>
          </a:p>
          <a:p>
            <a:pPr>
              <a:spcBef>
                <a:spcPts val="0"/>
              </a:spcBef>
              <a:spcAft>
                <a:spcPts val="600"/>
              </a:spcAft>
            </a:pPr>
            <a:r>
              <a:rPr lang="en-US" sz="1600" dirty="0">
                <a:solidFill>
                  <a:schemeClr val="tx1"/>
                </a:solidFill>
              </a:rPr>
              <a:t>Slide 17: Man Singing by Gan Khoon Lay from </a:t>
            </a:r>
            <a:r>
              <a:rPr lang="en-US" sz="1600" dirty="0">
                <a:solidFill>
                  <a:schemeClr val="tx1"/>
                </a:solidFill>
                <a:hlinkClick r:id="rId10"/>
              </a:rPr>
              <a:t>Noun Project</a:t>
            </a:r>
            <a:r>
              <a:rPr lang="en-US" sz="1600" dirty="0">
                <a:solidFill>
                  <a:schemeClr val="tx1"/>
                </a:solidFill>
              </a:rPr>
              <a:t> (CC BY 3.0)</a:t>
            </a:r>
          </a:p>
          <a:p>
            <a:pPr>
              <a:spcBef>
                <a:spcPts val="0"/>
              </a:spcBef>
              <a:spcAft>
                <a:spcPts val="600"/>
              </a:spcAft>
            </a:pPr>
            <a:r>
              <a:rPr lang="en-US" sz="1600" dirty="0">
                <a:solidFill>
                  <a:schemeClr val="tx1"/>
                </a:solidFill>
              </a:rPr>
              <a:t>Slide 17: Relaxed by Adrien Coquet from </a:t>
            </a:r>
            <a:r>
              <a:rPr lang="en-US" sz="1600" dirty="0">
                <a:solidFill>
                  <a:schemeClr val="tx1"/>
                </a:solidFill>
                <a:hlinkClick r:id="rId11"/>
              </a:rPr>
              <a:t>Noun Project</a:t>
            </a:r>
            <a:r>
              <a:rPr lang="en-US" sz="1600" dirty="0">
                <a:solidFill>
                  <a:schemeClr val="tx1"/>
                </a:solidFill>
              </a:rPr>
              <a:t> (CC BY 3.0)</a:t>
            </a:r>
          </a:p>
          <a:p>
            <a:pPr>
              <a:spcBef>
                <a:spcPts val="0"/>
              </a:spcBef>
              <a:spcAft>
                <a:spcPts val="600"/>
              </a:spcAft>
            </a:pPr>
            <a:r>
              <a:rPr lang="en-US" sz="1600" dirty="0">
                <a:solidFill>
                  <a:schemeClr val="tx1"/>
                </a:solidFill>
              </a:rPr>
              <a:t>Slide 17: Talk by Alice Design from </a:t>
            </a:r>
            <a:r>
              <a:rPr lang="en-US" sz="1600" dirty="0">
                <a:solidFill>
                  <a:schemeClr val="tx1"/>
                </a:solidFill>
                <a:hlinkClick r:id="rId12"/>
              </a:rPr>
              <a:t>Noun Project</a:t>
            </a:r>
            <a:r>
              <a:rPr lang="en-US" sz="1600" dirty="0">
                <a:solidFill>
                  <a:schemeClr val="tx1"/>
                </a:solidFill>
              </a:rPr>
              <a:t> (CC BY 3.0)</a:t>
            </a:r>
          </a:p>
          <a:p>
            <a:pPr>
              <a:spcBef>
                <a:spcPts val="0"/>
              </a:spcBef>
              <a:spcAft>
                <a:spcPts val="600"/>
              </a:spcAft>
            </a:pPr>
            <a:r>
              <a:rPr lang="en-US" sz="1600" dirty="0">
                <a:solidFill>
                  <a:schemeClr val="tx1"/>
                </a:solidFill>
              </a:rPr>
              <a:t>Slides 23 &amp; 24: Flashlight by Design Circle from </a:t>
            </a:r>
            <a:r>
              <a:rPr lang="en-US" sz="1600" dirty="0">
                <a:solidFill>
                  <a:schemeClr val="tx1"/>
                </a:solidFill>
                <a:hlinkClick r:id="rId13"/>
              </a:rPr>
              <a:t>Noun Project</a:t>
            </a:r>
            <a:r>
              <a:rPr lang="en-US" sz="1600" dirty="0">
                <a:solidFill>
                  <a:schemeClr val="tx1"/>
                </a:solidFill>
              </a:rPr>
              <a:t> (CC BY 3.0)</a:t>
            </a:r>
          </a:p>
          <a:p>
            <a:pPr>
              <a:spcBef>
                <a:spcPts val="0"/>
              </a:spcBef>
              <a:spcAft>
                <a:spcPts val="600"/>
              </a:spcAft>
            </a:pPr>
            <a:r>
              <a:rPr lang="en-US" sz="1600" dirty="0">
                <a:solidFill>
                  <a:schemeClr val="tx1"/>
                </a:solidFill>
              </a:rPr>
              <a:t>Slides 23 &amp; 25: Shot Put by Gan Khoon Lay from </a:t>
            </a:r>
            <a:r>
              <a:rPr lang="en-US" sz="1600" dirty="0">
                <a:solidFill>
                  <a:schemeClr val="tx1"/>
                </a:solidFill>
                <a:hlinkClick r:id="rId14"/>
              </a:rPr>
              <a:t>Noun Project</a:t>
            </a:r>
            <a:r>
              <a:rPr lang="en-US" sz="1600" dirty="0">
                <a:solidFill>
                  <a:schemeClr val="tx1"/>
                </a:solidFill>
              </a:rPr>
              <a:t> (CC BY 3.0)</a:t>
            </a:r>
          </a:p>
          <a:p>
            <a:pPr>
              <a:spcBef>
                <a:spcPts val="0"/>
              </a:spcBef>
              <a:spcAft>
                <a:spcPts val="600"/>
              </a:spcAft>
            </a:pPr>
            <a:r>
              <a:rPr lang="en-US" sz="1600" dirty="0">
                <a:solidFill>
                  <a:schemeClr val="tx1"/>
                </a:solidFill>
              </a:rPr>
              <a:t>Slide 25: Hat by Alena Artemova from </a:t>
            </a:r>
            <a:r>
              <a:rPr lang="en-US" sz="1600" dirty="0">
                <a:solidFill>
                  <a:schemeClr val="tx1"/>
                </a:solidFill>
                <a:hlinkClick r:id="rId15"/>
              </a:rPr>
              <a:t>Noun Project</a:t>
            </a:r>
            <a:r>
              <a:rPr lang="en-US" sz="1600" dirty="0">
                <a:solidFill>
                  <a:schemeClr val="tx1"/>
                </a:solidFill>
              </a:rPr>
              <a:t> (CC BY 3.0)</a:t>
            </a:r>
          </a:p>
          <a:p>
            <a:pPr>
              <a:spcBef>
                <a:spcPts val="0"/>
              </a:spcBef>
              <a:spcAft>
                <a:spcPts val="600"/>
              </a:spcAft>
            </a:pPr>
            <a:endParaRPr lang="en-US" sz="1600" dirty="0">
              <a:solidFill>
                <a:schemeClr val="tx1"/>
              </a:solidFill>
            </a:endParaRPr>
          </a:p>
        </p:txBody>
      </p:sp>
    </p:spTree>
    <p:extLst>
      <p:ext uri="{BB962C8B-B14F-4D97-AF65-F5344CB8AC3E}">
        <p14:creationId xmlns:p14="http://schemas.microsoft.com/office/powerpoint/2010/main" val="139805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1779587" y="1131246"/>
            <a:ext cx="8632825" cy="2459037"/>
          </a:xfrm>
        </p:spPr>
        <p:txBody>
          <a:bodyPr>
            <a:noAutofit/>
          </a:bodyPr>
          <a:lstStyle/>
          <a:p>
            <a:pPr algn="ctr"/>
            <a:r>
              <a:rPr lang="en-CA" sz="5500" dirty="0">
                <a:latin typeface="Segoe UI" panose="020B0502040204020203" pitchFamily="34" charset="0"/>
                <a:cs typeface="Segoe UI" panose="020B0502040204020203" pitchFamily="34" charset="0"/>
              </a:rPr>
              <a:t>The Art of</a:t>
            </a:r>
            <a:br>
              <a:rPr lang="en-CA" sz="5500" dirty="0">
                <a:latin typeface="Segoe UI" panose="020B0502040204020203" pitchFamily="34" charset="0"/>
                <a:cs typeface="Segoe UI" panose="020B0502040204020203" pitchFamily="34" charset="0"/>
              </a:rPr>
            </a:br>
            <a:r>
              <a:rPr lang="en-CA" sz="5500" dirty="0">
                <a:latin typeface="Segoe UI" panose="020B0502040204020203" pitchFamily="34" charset="0"/>
                <a:cs typeface="Segoe UI" panose="020B0502040204020203" pitchFamily="34" charset="0"/>
              </a:rPr>
              <a:t>Positive Representation and Relationships</a:t>
            </a:r>
          </a:p>
        </p:txBody>
      </p:sp>
      <p:pic>
        <p:nvPicPr>
          <p:cNvPr id="3" name="Picture 2" descr="A close-up of paint brushes and paint&#10;&#10;Description automatically generated">
            <a:extLst>
              <a:ext uri="{FF2B5EF4-FFF2-40B4-BE49-F238E27FC236}">
                <a16:creationId xmlns:a16="http://schemas.microsoft.com/office/drawing/2014/main" id="{542B5260-5492-0B75-87D3-CFDCC16BE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170" y="3867727"/>
            <a:ext cx="3437659" cy="2069988"/>
          </a:xfrm>
          <a:prstGeom prst="rect">
            <a:avLst/>
          </a:prstGeom>
        </p:spPr>
      </p:pic>
    </p:spTree>
    <p:extLst>
      <p:ext uri="{BB962C8B-B14F-4D97-AF65-F5344CB8AC3E}">
        <p14:creationId xmlns:p14="http://schemas.microsoft.com/office/powerpoint/2010/main" val="55721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731838" y="435876"/>
            <a:ext cx="8697912" cy="910882"/>
          </a:xfrm>
        </p:spPr>
        <p:txBody>
          <a:bodyPr>
            <a:normAutofit/>
          </a:bodyPr>
          <a:lstStyle/>
          <a:p>
            <a:r>
              <a:rPr lang="en-US" sz="4000" dirty="0">
                <a:latin typeface="Segoe UI" panose="020B0502040204020203" pitchFamily="34" charset="0"/>
                <a:cs typeface="Segoe UI" panose="020B0502040204020203" pitchFamily="34" charset="0"/>
              </a:rPr>
              <a:t>ACTIVITY: 4 volunteers, please!</a:t>
            </a:r>
            <a:endParaRPr lang="en-US" sz="4000" dirty="0">
              <a:solidFill>
                <a:schemeClr val="tx1"/>
              </a:solidFill>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83358D50-7889-9D24-EB35-F34DB79798D8}"/>
              </a:ext>
            </a:extLst>
          </p:cNvPr>
          <p:cNvGrpSpPr/>
          <p:nvPr/>
        </p:nvGrpSpPr>
        <p:grpSpPr>
          <a:xfrm>
            <a:off x="599549" y="2194381"/>
            <a:ext cx="2885822" cy="2373993"/>
            <a:chOff x="751441" y="2973127"/>
            <a:chExt cx="2623325" cy="2158052"/>
          </a:xfrm>
        </p:grpSpPr>
        <p:pic>
          <p:nvPicPr>
            <p:cNvPr id="2" name="Picture 1">
              <a:extLst>
                <a:ext uri="{FF2B5EF4-FFF2-40B4-BE49-F238E27FC236}">
                  <a16:creationId xmlns:a16="http://schemas.microsoft.com/office/drawing/2014/main" id="{64C11126-8A20-6EDA-F78D-899D2FF60BE4}"/>
                </a:ext>
              </a:extLst>
            </p:cNvPr>
            <p:cNvPicPr>
              <a:picLocks noChangeAspect="1"/>
            </p:cNvPicPr>
            <p:nvPr/>
          </p:nvPicPr>
          <p:blipFill rotWithShape="1">
            <a:blip r:embed="rId2"/>
            <a:srcRect b="17736"/>
            <a:stretch/>
          </p:blipFill>
          <p:spPr>
            <a:xfrm>
              <a:off x="751441" y="2973127"/>
              <a:ext cx="2623325" cy="2158052"/>
            </a:xfrm>
            <a:prstGeom prst="rect">
              <a:avLst/>
            </a:prstGeom>
          </p:spPr>
        </p:pic>
        <p:pic>
          <p:nvPicPr>
            <p:cNvPr id="2050" name="Picture 2">
              <a:extLst>
                <a:ext uri="{FF2B5EF4-FFF2-40B4-BE49-F238E27FC236}">
                  <a16:creationId xmlns:a16="http://schemas.microsoft.com/office/drawing/2014/main" id="{1CA20D2B-77F3-B908-5E21-2799025B6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9270">
              <a:off x="1594208" y="3472588"/>
              <a:ext cx="1075728" cy="83357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AutoShape 6">
            <a:extLst>
              <a:ext uri="{FF2B5EF4-FFF2-40B4-BE49-F238E27FC236}">
                <a16:creationId xmlns:a16="http://schemas.microsoft.com/office/drawing/2014/main" id="{95CC1FE9-2261-9EE1-CE99-0900331A89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AFBAA7BF-864A-0D76-AED4-02FA4220F8D4}"/>
              </a:ext>
            </a:extLst>
          </p:cNvPr>
          <p:cNvPicPr>
            <a:picLocks noChangeAspect="1"/>
          </p:cNvPicPr>
          <p:nvPr/>
        </p:nvPicPr>
        <p:blipFill rotWithShape="1">
          <a:blip r:embed="rId4"/>
          <a:srcRect b="17538"/>
          <a:stretch/>
        </p:blipFill>
        <p:spPr>
          <a:xfrm>
            <a:off x="2773587" y="1808615"/>
            <a:ext cx="3814488" cy="3145524"/>
          </a:xfrm>
          <a:prstGeom prst="rect">
            <a:avLst/>
          </a:prstGeom>
        </p:spPr>
      </p:pic>
      <p:pic>
        <p:nvPicPr>
          <p:cNvPr id="8" name="Picture 7">
            <a:extLst>
              <a:ext uri="{FF2B5EF4-FFF2-40B4-BE49-F238E27FC236}">
                <a16:creationId xmlns:a16="http://schemas.microsoft.com/office/drawing/2014/main" id="{A793DDEC-150B-3BD7-F263-CEE53F05DDB6}"/>
              </a:ext>
            </a:extLst>
          </p:cNvPr>
          <p:cNvPicPr>
            <a:picLocks noChangeAspect="1"/>
          </p:cNvPicPr>
          <p:nvPr/>
        </p:nvPicPr>
        <p:blipFill rotWithShape="1">
          <a:blip r:embed="rId5"/>
          <a:srcRect b="13531"/>
          <a:stretch/>
        </p:blipFill>
        <p:spPr>
          <a:xfrm>
            <a:off x="6568108" y="2194381"/>
            <a:ext cx="2745480" cy="2373993"/>
          </a:xfrm>
          <a:prstGeom prst="rect">
            <a:avLst/>
          </a:prstGeom>
        </p:spPr>
      </p:pic>
      <p:grpSp>
        <p:nvGrpSpPr>
          <p:cNvPr id="12" name="Group 11">
            <a:extLst>
              <a:ext uri="{FF2B5EF4-FFF2-40B4-BE49-F238E27FC236}">
                <a16:creationId xmlns:a16="http://schemas.microsoft.com/office/drawing/2014/main" id="{FD4262E7-7176-AF95-25AB-4CEE99AE131A}"/>
              </a:ext>
            </a:extLst>
          </p:cNvPr>
          <p:cNvGrpSpPr/>
          <p:nvPr/>
        </p:nvGrpSpPr>
        <p:grpSpPr>
          <a:xfrm>
            <a:off x="8590845" y="1635615"/>
            <a:ext cx="4058515" cy="3491525"/>
            <a:chOff x="7854799" y="2756250"/>
            <a:chExt cx="3698790" cy="3163709"/>
          </a:xfrm>
        </p:grpSpPr>
        <p:sp>
          <p:nvSpPr>
            <p:cNvPr id="21" name="Oval 20">
              <a:extLst>
                <a:ext uri="{FF2B5EF4-FFF2-40B4-BE49-F238E27FC236}">
                  <a16:creationId xmlns:a16="http://schemas.microsoft.com/office/drawing/2014/main" id="{7C512760-AD71-6BF1-F246-6AE3437CC5F9}"/>
                </a:ext>
              </a:extLst>
            </p:cNvPr>
            <p:cNvSpPr/>
            <p:nvPr/>
          </p:nvSpPr>
          <p:spPr>
            <a:xfrm>
              <a:off x="9176410" y="3808295"/>
              <a:ext cx="1055569" cy="1182866"/>
            </a:xfrm>
            <a:prstGeom prst="ellipse">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E0135F64-E086-D0A5-E7DD-1CA58EFDD279}"/>
                </a:ext>
              </a:extLst>
            </p:cNvPr>
            <p:cNvCxnSpPr>
              <a:stCxn id="21" idx="1"/>
            </p:cNvCxnSpPr>
            <p:nvPr/>
          </p:nvCxnSpPr>
          <p:spPr>
            <a:xfrm>
              <a:off x="9330995" y="3981522"/>
              <a:ext cx="688712" cy="93579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AC6BEBD-CD67-A9A5-A37A-B5256AE35C48}"/>
                </a:ext>
              </a:extLst>
            </p:cNvPr>
            <p:cNvPicPr>
              <a:picLocks noChangeAspect="1"/>
            </p:cNvPicPr>
            <p:nvPr/>
          </p:nvPicPr>
          <p:blipFill rotWithShape="1">
            <a:blip r:embed="rId6"/>
            <a:srcRect b="14467"/>
            <a:stretch/>
          </p:blipFill>
          <p:spPr>
            <a:xfrm>
              <a:off x="7854799" y="2756250"/>
              <a:ext cx="3698790" cy="3163709"/>
            </a:xfrm>
            <a:prstGeom prst="rect">
              <a:avLst/>
            </a:prstGeom>
          </p:spPr>
        </p:pic>
        <p:pic>
          <p:nvPicPr>
            <p:cNvPr id="10" name="Picture 9">
              <a:extLst>
                <a:ext uri="{FF2B5EF4-FFF2-40B4-BE49-F238E27FC236}">
                  <a16:creationId xmlns:a16="http://schemas.microsoft.com/office/drawing/2014/main" id="{C643CD5B-0A8F-5EC1-832D-4FB0B2EC4B7E}"/>
                </a:ext>
              </a:extLst>
            </p:cNvPr>
            <p:cNvPicPr>
              <a:picLocks noChangeAspect="1"/>
            </p:cNvPicPr>
            <p:nvPr/>
          </p:nvPicPr>
          <p:blipFill rotWithShape="1">
            <a:blip r:embed="rId7"/>
            <a:srcRect b="19239"/>
            <a:stretch/>
          </p:blipFill>
          <p:spPr>
            <a:xfrm>
              <a:off x="9057508" y="3808295"/>
              <a:ext cx="1373204" cy="1109018"/>
            </a:xfrm>
            <a:prstGeom prst="rect">
              <a:avLst/>
            </a:prstGeom>
          </p:spPr>
        </p:pic>
      </p:grpSp>
    </p:spTree>
    <p:extLst>
      <p:ext uri="{BB962C8B-B14F-4D97-AF65-F5344CB8AC3E}">
        <p14:creationId xmlns:p14="http://schemas.microsoft.com/office/powerpoint/2010/main" val="931736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1621314" y="398529"/>
            <a:ext cx="8949373" cy="871538"/>
          </a:xfrm>
        </p:spPr>
        <p:txBody>
          <a:bodyPr>
            <a:noAutofit/>
          </a:bodyPr>
          <a:lstStyle/>
          <a:p>
            <a:pPr algn="ctr"/>
            <a:r>
              <a:rPr lang="en-AU" sz="4000" dirty="0">
                <a:latin typeface="Segoe UI" panose="020B0502040204020203" pitchFamily="34" charset="0"/>
                <a:cs typeface="Segoe UI" panose="020B0502040204020203" pitchFamily="34" charset="0"/>
              </a:rPr>
              <a:t>A GOOD RE PLAYS 4 MAIN ROLES…</a:t>
            </a:r>
          </a:p>
        </p:txBody>
      </p:sp>
      <p:sp>
        <p:nvSpPr>
          <p:cNvPr id="5123" name="Content Placeholder 2"/>
          <p:cNvSpPr>
            <a:spLocks noGrp="1"/>
          </p:cNvSpPr>
          <p:nvPr>
            <p:ph idx="4294967295"/>
          </p:nvPr>
        </p:nvSpPr>
        <p:spPr>
          <a:xfrm>
            <a:off x="731838" y="1102975"/>
            <a:ext cx="5364161" cy="1030288"/>
          </a:xfrm>
        </p:spPr>
        <p:txBody>
          <a:bodyPr>
            <a:normAutofit/>
          </a:bodyPr>
          <a:lstStyle/>
          <a:p>
            <a:pPr indent="0">
              <a:spcBef>
                <a:spcPts val="1200"/>
              </a:spcBef>
              <a:buNone/>
            </a:pPr>
            <a:r>
              <a:rPr lang="en-AU" altLang="en-US" sz="2600" dirty="0">
                <a:latin typeface="Segoe UI" panose="020B0502040204020203" pitchFamily="34" charset="0"/>
                <a:ea typeface="ＭＳ Ｐゴシック" pitchFamily="34" charset="-128"/>
                <a:cs typeface="Segoe UI" panose="020B0502040204020203" pitchFamily="34" charset="0"/>
              </a:rPr>
              <a:t>A </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representative</a:t>
            </a:r>
            <a:r>
              <a:rPr lang="en-AU" altLang="en-US" sz="2600" dirty="0">
                <a:latin typeface="Segoe UI" panose="020B0502040204020203" pitchFamily="34" charset="0"/>
                <a:ea typeface="ＭＳ Ｐゴシック" pitchFamily="34" charset="-128"/>
                <a:cs typeface="Segoe UI" panose="020B0502040204020203" pitchFamily="34" charset="0"/>
              </a:rPr>
              <a:t> </a:t>
            </a:r>
            <a:r>
              <a:rPr lang="en-AU" altLang="en-US" sz="2600" dirty="0">
                <a:solidFill>
                  <a:schemeClr val="tx1"/>
                </a:solidFill>
                <a:latin typeface="Segoe UI" panose="020B0502040204020203" pitchFamily="34" charset="0"/>
                <a:ea typeface="ＭＳ Ｐゴシック" pitchFamily="34" charset="-128"/>
                <a:cs typeface="Segoe UI" panose="020B0502040204020203" pitchFamily="34" charset="0"/>
              </a:rPr>
              <a:t>of PMA and </a:t>
            </a:r>
            <a:r>
              <a:rPr lang="en-AU" altLang="en-US" sz="2600" dirty="0">
                <a:solidFill>
                  <a:srgbClr val="CD2959"/>
                </a:solidFill>
                <a:latin typeface="Segoe UI" panose="020B0502040204020203" pitchFamily="34" charset="0"/>
                <a:ea typeface="ＭＳ Ｐゴシック" pitchFamily="34" charset="-128"/>
                <a:cs typeface="Segoe UI" panose="020B0502040204020203" pitchFamily="34" charset="0"/>
              </a:rPr>
              <a:t>#partners</a:t>
            </a:r>
          </a:p>
        </p:txBody>
      </p:sp>
      <p:sp>
        <p:nvSpPr>
          <p:cNvPr id="2" name="Rectangle 1"/>
          <p:cNvSpPr/>
          <p:nvPr/>
        </p:nvSpPr>
        <p:spPr>
          <a:xfrm>
            <a:off x="6077192" y="1102975"/>
            <a:ext cx="5382970" cy="459100"/>
          </a:xfrm>
          <a:prstGeom prst="rect">
            <a:avLst/>
          </a:prstGeom>
        </p:spPr>
        <p:txBody>
          <a:bodyPr wrap="square">
            <a:spAutoFit/>
          </a:bodyPr>
          <a:lstStyle/>
          <a:p>
            <a:pPr marL="228600">
              <a:lnSpc>
                <a:spcPct val="90000"/>
              </a:lnSpc>
              <a:spcBef>
                <a:spcPts val="1200"/>
              </a:spcBef>
            </a:pPr>
            <a:r>
              <a:rPr lang="en-AU" altLang="en-US" sz="2600" dirty="0">
                <a:latin typeface="Segoe UI" panose="020B0502040204020203" pitchFamily="34" charset="0"/>
                <a:ea typeface="ＭＳ Ｐゴシック" pitchFamily="34" charset="-128"/>
                <a:cs typeface="Segoe UI" panose="020B0502040204020203" pitchFamily="34" charset="0"/>
              </a:rPr>
              <a:t>A </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guest</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in the community</a:t>
            </a:r>
          </a:p>
        </p:txBody>
      </p:sp>
      <p:sp>
        <p:nvSpPr>
          <p:cNvPr id="3" name="Rectangle 2"/>
          <p:cNvSpPr/>
          <p:nvPr/>
        </p:nvSpPr>
        <p:spPr>
          <a:xfrm>
            <a:off x="731838" y="5417501"/>
            <a:ext cx="5382969" cy="452432"/>
          </a:xfrm>
          <a:prstGeom prst="rect">
            <a:avLst/>
          </a:prstGeom>
        </p:spPr>
        <p:txBody>
          <a:bodyPr wrap="square">
            <a:spAutoFit/>
          </a:bodyPr>
          <a:lstStyle/>
          <a:p>
            <a:pPr marL="228600">
              <a:lnSpc>
                <a:spcPct val="90000"/>
              </a:lnSpc>
            </a:pPr>
            <a:r>
              <a:rPr lang="en-AU" altLang="en-US" sz="2600" dirty="0">
                <a:latin typeface="Segoe UI" panose="020B0502040204020203" pitchFamily="34" charset="0"/>
                <a:ea typeface="ＭＳ Ｐゴシック" pitchFamily="34" charset="-128"/>
                <a:cs typeface="Segoe UI" panose="020B0502040204020203" pitchFamily="34" charset="0"/>
              </a:rPr>
              <a:t>A </a:t>
            </a:r>
            <a:r>
              <a:rPr lang="en-AU"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confidante</a:t>
            </a:r>
            <a:r>
              <a:rPr lang="en-AU"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2600" dirty="0">
                <a:latin typeface="Segoe UI" panose="020B0502040204020203" pitchFamily="34" charset="0"/>
                <a:ea typeface="ＭＳ Ｐゴシック" pitchFamily="34" charset="-128"/>
                <a:cs typeface="Segoe UI" panose="020B0502040204020203" pitchFamily="34" charset="0"/>
              </a:rPr>
              <a:t>for her respondents</a:t>
            </a:r>
          </a:p>
        </p:txBody>
      </p:sp>
      <p:sp>
        <p:nvSpPr>
          <p:cNvPr id="4" name="Rectangle 3"/>
          <p:cNvSpPr/>
          <p:nvPr/>
        </p:nvSpPr>
        <p:spPr>
          <a:xfrm>
            <a:off x="6096000" y="5417501"/>
            <a:ext cx="5382969" cy="812530"/>
          </a:xfrm>
          <a:prstGeom prst="rect">
            <a:avLst/>
          </a:prstGeom>
          <a:solidFill>
            <a:schemeClr val="bg1"/>
          </a:solidFill>
        </p:spPr>
        <p:txBody>
          <a:bodyPr wrap="square">
            <a:spAutoFit/>
          </a:bodyPr>
          <a:lstStyle/>
          <a:p>
            <a:pPr marL="228600">
              <a:lnSpc>
                <a:spcPct val="90000"/>
              </a:lnSpc>
            </a:pPr>
            <a:r>
              <a:rPr lang="en-US" altLang="en-US" sz="2600" dirty="0">
                <a:latin typeface="Segoe UI" panose="020B0502040204020203" pitchFamily="34" charset="0"/>
                <a:ea typeface="ＭＳ Ｐゴシック" pitchFamily="34" charset="-128"/>
                <a:cs typeface="Segoe UI" panose="020B0502040204020203" pitchFamily="34" charset="0"/>
              </a:rPr>
              <a:t>An </a:t>
            </a:r>
            <a:r>
              <a:rPr lang="en-US"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interviewer</a:t>
            </a:r>
            <a:r>
              <a:rPr lang="en-US" altLang="en-US" sz="2600" dirty="0">
                <a:latin typeface="Segoe UI" panose="020B0502040204020203" pitchFamily="34" charset="0"/>
                <a:ea typeface="ＭＳ Ｐゴシック" pitchFamily="34" charset="-128"/>
                <a:cs typeface="Segoe UI" panose="020B0502040204020203" pitchFamily="34" charset="0"/>
              </a:rPr>
              <a:t>, not a health worker</a:t>
            </a:r>
          </a:p>
        </p:txBody>
      </p:sp>
      <p:grpSp>
        <p:nvGrpSpPr>
          <p:cNvPr id="5" name="Group 4">
            <a:extLst>
              <a:ext uri="{FF2B5EF4-FFF2-40B4-BE49-F238E27FC236}">
                <a16:creationId xmlns:a16="http://schemas.microsoft.com/office/drawing/2014/main" id="{982A8375-8076-364E-1DBC-7007E50BEF45}"/>
              </a:ext>
            </a:extLst>
          </p:cNvPr>
          <p:cNvGrpSpPr/>
          <p:nvPr/>
        </p:nvGrpSpPr>
        <p:grpSpPr>
          <a:xfrm>
            <a:off x="2263828" y="1721956"/>
            <a:ext cx="1685216" cy="1599084"/>
            <a:chOff x="751441" y="2973127"/>
            <a:chExt cx="2623325" cy="2158052"/>
          </a:xfrm>
        </p:grpSpPr>
        <p:pic>
          <p:nvPicPr>
            <p:cNvPr id="6" name="Picture 5">
              <a:extLst>
                <a:ext uri="{FF2B5EF4-FFF2-40B4-BE49-F238E27FC236}">
                  <a16:creationId xmlns:a16="http://schemas.microsoft.com/office/drawing/2014/main" id="{E7FEAE4E-410E-14E6-CDFA-7BE8717738CA}"/>
                </a:ext>
              </a:extLst>
            </p:cNvPr>
            <p:cNvPicPr>
              <a:picLocks noChangeAspect="1"/>
            </p:cNvPicPr>
            <p:nvPr/>
          </p:nvPicPr>
          <p:blipFill rotWithShape="1">
            <a:blip r:embed="rId3"/>
            <a:srcRect b="17736"/>
            <a:stretch/>
          </p:blipFill>
          <p:spPr>
            <a:xfrm>
              <a:off x="751441" y="2973127"/>
              <a:ext cx="2623325" cy="2158052"/>
            </a:xfrm>
            <a:prstGeom prst="rect">
              <a:avLst/>
            </a:prstGeom>
          </p:spPr>
        </p:pic>
        <p:pic>
          <p:nvPicPr>
            <p:cNvPr id="7" name="Picture 2">
              <a:extLst>
                <a:ext uri="{FF2B5EF4-FFF2-40B4-BE49-F238E27FC236}">
                  <a16:creationId xmlns:a16="http://schemas.microsoft.com/office/drawing/2014/main" id="{E1FD1C1C-FAA4-B15D-45E4-2D43D4E69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9270">
              <a:off x="1594208" y="3472588"/>
              <a:ext cx="1075728" cy="833572"/>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950214F8-EC6E-C7CC-8E89-7045D6FBBF3B}"/>
              </a:ext>
            </a:extLst>
          </p:cNvPr>
          <p:cNvPicPr>
            <a:picLocks noChangeAspect="1"/>
          </p:cNvPicPr>
          <p:nvPr/>
        </p:nvPicPr>
        <p:blipFill rotWithShape="1">
          <a:blip r:embed="rId5"/>
          <a:srcRect b="17538"/>
          <a:stretch/>
        </p:blipFill>
        <p:spPr>
          <a:xfrm>
            <a:off x="7502282" y="1418344"/>
            <a:ext cx="2675529" cy="2206309"/>
          </a:xfrm>
          <a:prstGeom prst="rect">
            <a:avLst/>
          </a:prstGeom>
        </p:spPr>
      </p:pic>
      <p:pic>
        <p:nvPicPr>
          <p:cNvPr id="9" name="Picture 8">
            <a:extLst>
              <a:ext uri="{FF2B5EF4-FFF2-40B4-BE49-F238E27FC236}">
                <a16:creationId xmlns:a16="http://schemas.microsoft.com/office/drawing/2014/main" id="{5401DFD3-D3E9-64F9-F11C-00D463639C72}"/>
              </a:ext>
            </a:extLst>
          </p:cNvPr>
          <p:cNvPicPr>
            <a:picLocks noChangeAspect="1"/>
          </p:cNvPicPr>
          <p:nvPr/>
        </p:nvPicPr>
        <p:blipFill rotWithShape="1">
          <a:blip r:embed="rId6"/>
          <a:srcRect b="13531"/>
          <a:stretch/>
        </p:blipFill>
        <p:spPr>
          <a:xfrm>
            <a:off x="2181780" y="3689085"/>
            <a:ext cx="1849312" cy="1599084"/>
          </a:xfrm>
          <a:prstGeom prst="rect">
            <a:avLst/>
          </a:prstGeom>
        </p:spPr>
      </p:pic>
      <p:grpSp>
        <p:nvGrpSpPr>
          <p:cNvPr id="10" name="Group 9">
            <a:extLst>
              <a:ext uri="{FF2B5EF4-FFF2-40B4-BE49-F238E27FC236}">
                <a16:creationId xmlns:a16="http://schemas.microsoft.com/office/drawing/2014/main" id="{17727C8D-9A4B-05AE-1DA9-24CEEE4EE29E}"/>
              </a:ext>
            </a:extLst>
          </p:cNvPr>
          <p:cNvGrpSpPr/>
          <p:nvPr/>
        </p:nvGrpSpPr>
        <p:grpSpPr>
          <a:xfrm>
            <a:off x="7633717" y="3419114"/>
            <a:ext cx="2412658" cy="2139027"/>
            <a:chOff x="7854799" y="2756250"/>
            <a:chExt cx="3698790" cy="3163709"/>
          </a:xfrm>
        </p:grpSpPr>
        <p:sp>
          <p:nvSpPr>
            <p:cNvPr id="11" name="Oval 10">
              <a:extLst>
                <a:ext uri="{FF2B5EF4-FFF2-40B4-BE49-F238E27FC236}">
                  <a16:creationId xmlns:a16="http://schemas.microsoft.com/office/drawing/2014/main" id="{05D26BA9-CF46-AF2E-6754-494E73C143F7}"/>
                </a:ext>
              </a:extLst>
            </p:cNvPr>
            <p:cNvSpPr/>
            <p:nvPr/>
          </p:nvSpPr>
          <p:spPr>
            <a:xfrm>
              <a:off x="9176410" y="3808295"/>
              <a:ext cx="1055569" cy="1182866"/>
            </a:xfrm>
            <a:prstGeom prst="ellipse">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B9A89E90-F1F9-02A6-A7A3-B114FB83E311}"/>
                </a:ext>
              </a:extLst>
            </p:cNvPr>
            <p:cNvCxnSpPr>
              <a:stCxn id="11" idx="1"/>
            </p:cNvCxnSpPr>
            <p:nvPr/>
          </p:nvCxnSpPr>
          <p:spPr>
            <a:xfrm>
              <a:off x="9330995" y="3981522"/>
              <a:ext cx="688712" cy="93579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D0D6B20C-27CC-BEFC-CD3B-5EBCD44F640B}"/>
                </a:ext>
              </a:extLst>
            </p:cNvPr>
            <p:cNvPicPr>
              <a:picLocks noChangeAspect="1"/>
            </p:cNvPicPr>
            <p:nvPr/>
          </p:nvPicPr>
          <p:blipFill rotWithShape="1">
            <a:blip r:embed="rId7"/>
            <a:srcRect b="14467"/>
            <a:stretch/>
          </p:blipFill>
          <p:spPr>
            <a:xfrm>
              <a:off x="7854799" y="2756250"/>
              <a:ext cx="3698790" cy="3163709"/>
            </a:xfrm>
            <a:prstGeom prst="rect">
              <a:avLst/>
            </a:prstGeom>
          </p:spPr>
        </p:pic>
        <p:pic>
          <p:nvPicPr>
            <p:cNvPr id="14" name="Picture 13">
              <a:extLst>
                <a:ext uri="{FF2B5EF4-FFF2-40B4-BE49-F238E27FC236}">
                  <a16:creationId xmlns:a16="http://schemas.microsoft.com/office/drawing/2014/main" id="{ADEFE69C-CCCC-32F5-639B-374DA0491EBB}"/>
                </a:ext>
              </a:extLst>
            </p:cNvPr>
            <p:cNvPicPr>
              <a:picLocks noChangeAspect="1"/>
            </p:cNvPicPr>
            <p:nvPr/>
          </p:nvPicPr>
          <p:blipFill rotWithShape="1">
            <a:blip r:embed="rId8"/>
            <a:srcRect b="19239"/>
            <a:stretch/>
          </p:blipFill>
          <p:spPr>
            <a:xfrm>
              <a:off x="9057508" y="3808295"/>
              <a:ext cx="1373204" cy="1109018"/>
            </a:xfrm>
            <a:prstGeom prst="rect">
              <a:avLst/>
            </a:prstGeom>
          </p:spPr>
        </p:pic>
      </p:grpSp>
    </p:spTree>
    <p:extLst>
      <p:ext uri="{BB962C8B-B14F-4D97-AF65-F5344CB8AC3E}">
        <p14:creationId xmlns:p14="http://schemas.microsoft.com/office/powerpoint/2010/main" val="1104357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2" grpId="0"/>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2657999" y="575534"/>
            <a:ext cx="6876002" cy="516984"/>
          </a:xfrm>
        </p:spPr>
        <p:txBody>
          <a:bodyPr>
            <a:noAutofit/>
          </a:bodyPr>
          <a:lstStyle/>
          <a:p>
            <a:pPr algn="ctr">
              <a:spcBef>
                <a:spcPts val="1200"/>
              </a:spcBef>
            </a:pPr>
            <a:r>
              <a:rPr lang="en-AU" altLang="en-US" sz="4000" b="1" dirty="0">
                <a:latin typeface="Segoe UI" panose="020B0502040204020203" pitchFamily="34" charset="0"/>
                <a:ea typeface="ＭＳ Ｐゴシック" pitchFamily="34" charset="-128"/>
                <a:cs typeface="Segoe UI" panose="020B0502040204020203" pitchFamily="34" charset="0"/>
              </a:rPr>
              <a:t>A </a:t>
            </a:r>
            <a:r>
              <a:rPr lang="en-AU" altLang="en-US" sz="4000" b="1" dirty="0">
                <a:solidFill>
                  <a:srgbClr val="00667D"/>
                </a:solidFill>
                <a:latin typeface="Segoe UI" panose="020B0502040204020203" pitchFamily="34" charset="0"/>
                <a:ea typeface="ＭＳ Ｐゴシック" pitchFamily="34" charset="-128"/>
                <a:cs typeface="Segoe UI" panose="020B0502040204020203" pitchFamily="34" charset="0"/>
              </a:rPr>
              <a:t>representative</a:t>
            </a:r>
            <a:r>
              <a:rPr lang="en-AU" altLang="en-US" sz="40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4000" b="1" dirty="0">
                <a:latin typeface="Segoe UI" panose="020B0502040204020203" pitchFamily="34" charset="0"/>
                <a:ea typeface="ＭＳ Ｐゴシック" pitchFamily="34" charset="-128"/>
                <a:cs typeface="Segoe UI" panose="020B0502040204020203" pitchFamily="34" charset="0"/>
              </a:rPr>
              <a:t>of PMA</a:t>
            </a:r>
            <a:endParaRPr lang="en-AU" altLang="en-US" sz="4000" b="1"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2" name="Content Placeholder 2"/>
          <p:cNvSpPr>
            <a:spLocks noGrp="1"/>
          </p:cNvSpPr>
          <p:nvPr>
            <p:ph idx="4294967295"/>
          </p:nvPr>
        </p:nvSpPr>
        <p:spPr>
          <a:xfrm>
            <a:off x="865092" y="1737008"/>
            <a:ext cx="10359168" cy="3097881"/>
          </a:xfrm>
        </p:spPr>
        <p:txBody>
          <a:bodyPr rtlCol="0">
            <a:noAutofit/>
          </a:bodyPr>
          <a:lstStyle/>
          <a:p>
            <a:pPr fontAlgn="ctr"/>
            <a:r>
              <a:rPr lang="en-AU" sz="2800" dirty="0">
                <a:solidFill>
                  <a:schemeClr val="tx1"/>
                </a:solidFill>
                <a:latin typeface="Segoe UI" panose="020B0502040204020203" pitchFamily="34" charset="0"/>
                <a:cs typeface="Segoe UI" panose="020B0502040204020203" pitchFamily="34" charset="0"/>
              </a:rPr>
              <a:t>Masters and correctly explains the objectives of the study</a:t>
            </a:r>
          </a:p>
          <a:p>
            <a:pPr fontAlgn="ctr"/>
            <a:r>
              <a:rPr lang="en-AU" sz="2800" dirty="0">
                <a:solidFill>
                  <a:schemeClr val="tx1"/>
                </a:solidFill>
                <a:latin typeface="Segoe UI" panose="020B0502040204020203" pitchFamily="34" charset="0"/>
                <a:cs typeface="Segoe UI" panose="020B0502040204020203" pitchFamily="34" charset="0"/>
              </a:rPr>
              <a:t>Masters and properly uses the Smartphone and the questionnaires</a:t>
            </a:r>
          </a:p>
          <a:p>
            <a:pPr fontAlgn="ctr"/>
            <a:r>
              <a:rPr lang="en-AU" sz="2800" dirty="0">
                <a:solidFill>
                  <a:schemeClr val="tx1"/>
                </a:solidFill>
                <a:latin typeface="Segoe UI" panose="020B0502040204020203" pitchFamily="34" charset="0"/>
                <a:cs typeface="Segoe UI" panose="020B0502040204020203" pitchFamily="34" charset="0"/>
              </a:rPr>
              <a:t>Talks with community leaders</a:t>
            </a:r>
          </a:p>
        </p:txBody>
      </p:sp>
      <p:sp>
        <p:nvSpPr>
          <p:cNvPr id="4" name="Rectangle 3"/>
          <p:cNvSpPr/>
          <p:nvPr/>
        </p:nvSpPr>
        <p:spPr>
          <a:xfrm>
            <a:off x="6095999" y="4984952"/>
            <a:ext cx="5364163" cy="1292662"/>
          </a:xfrm>
          <a:prstGeom prst="rect">
            <a:avLst/>
          </a:prstGeom>
        </p:spPr>
        <p:txBody>
          <a:bodyPr wrap="square">
            <a:spAutoFit/>
          </a:bodyPr>
          <a:lstStyle/>
          <a:p>
            <a:pPr fontAlgn="ctr"/>
            <a:r>
              <a:rPr lang="en-AU" sz="2400" b="1" dirty="0">
                <a:latin typeface="Segoe UI" panose="020B0502040204020203" pitchFamily="34" charset="0"/>
                <a:cs typeface="Segoe UI" panose="020B0502040204020203" pitchFamily="34" charset="0"/>
              </a:rPr>
              <a:t>Do not make it up!</a:t>
            </a:r>
          </a:p>
          <a:p>
            <a:pPr lvl="1" fontAlgn="ctr"/>
            <a:r>
              <a:rPr lang="en-AU" dirty="0">
                <a:latin typeface="Segoe UI" panose="020B0502040204020203" pitchFamily="34" charset="0"/>
                <a:cs typeface="Segoe UI" panose="020B0502040204020203" pitchFamily="34" charset="0"/>
              </a:rPr>
              <a:t>Call your supervisor. If needed, tell the respondent that you will get back to her later with an answer. </a:t>
            </a:r>
          </a:p>
        </p:txBody>
      </p:sp>
      <p:sp>
        <p:nvSpPr>
          <p:cNvPr id="5" name="Oval Callout 4"/>
          <p:cNvSpPr/>
          <p:nvPr/>
        </p:nvSpPr>
        <p:spPr>
          <a:xfrm>
            <a:off x="1109340" y="4291522"/>
            <a:ext cx="4663440" cy="1152145"/>
          </a:xfrm>
          <a:prstGeom prst="wedgeEllipseCallout">
            <a:avLst>
              <a:gd name="adj1" fmla="val -34053"/>
              <a:gd name="adj2" fmla="val 70648"/>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200" dirty="0">
                <a:solidFill>
                  <a:srgbClr val="00667D"/>
                </a:solidFill>
                <a:latin typeface="Segoe UI" panose="020B0502040204020203" pitchFamily="34" charset="0"/>
                <a:cs typeface="Segoe UI" panose="020B0502040204020203" pitchFamily="34" charset="0"/>
              </a:rPr>
              <a:t>What if I don’t know the answer to a question?</a:t>
            </a:r>
          </a:p>
        </p:txBody>
      </p:sp>
      <p:grpSp>
        <p:nvGrpSpPr>
          <p:cNvPr id="8" name="Group 7">
            <a:extLst>
              <a:ext uri="{FF2B5EF4-FFF2-40B4-BE49-F238E27FC236}">
                <a16:creationId xmlns:a16="http://schemas.microsoft.com/office/drawing/2014/main" id="{2869AF7D-F8F1-F343-2FDF-B444F8710852}"/>
              </a:ext>
            </a:extLst>
          </p:cNvPr>
          <p:cNvGrpSpPr/>
          <p:nvPr/>
        </p:nvGrpSpPr>
        <p:grpSpPr>
          <a:xfrm>
            <a:off x="10452380" y="148590"/>
            <a:ext cx="1734631" cy="2295738"/>
            <a:chOff x="10498100" y="0"/>
            <a:chExt cx="1734631" cy="2295738"/>
          </a:xfrm>
        </p:grpSpPr>
        <p:sp>
          <p:nvSpPr>
            <p:cNvPr id="6" name="Rectangle: Rounded Corners 5">
              <a:extLst>
                <a:ext uri="{FF2B5EF4-FFF2-40B4-BE49-F238E27FC236}">
                  <a16:creationId xmlns:a16="http://schemas.microsoft.com/office/drawing/2014/main" id="{5627D4AD-E5CD-CE16-969C-B610E876B4E7}"/>
                </a:ext>
              </a:extLst>
            </p:cNvPr>
            <p:cNvSpPr/>
            <p:nvPr/>
          </p:nvSpPr>
          <p:spPr>
            <a:xfrm>
              <a:off x="10498100" y="0"/>
              <a:ext cx="1734631" cy="2295738"/>
            </a:xfrm>
            <a:prstGeom prst="roundRect">
              <a:avLst/>
            </a:prstGeom>
            <a:solidFill>
              <a:schemeClr val="bg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11" name="Picture 10">
              <a:extLst>
                <a:ext uri="{FF2B5EF4-FFF2-40B4-BE49-F238E27FC236}">
                  <a16:creationId xmlns:a16="http://schemas.microsoft.com/office/drawing/2014/main" id="{19C71546-98A4-64B2-7E2F-D205C8540704}"/>
                </a:ext>
              </a:extLst>
            </p:cNvPr>
            <p:cNvPicPr>
              <a:picLocks noChangeAspect="1"/>
            </p:cNvPicPr>
            <p:nvPr/>
          </p:nvPicPr>
          <p:blipFill rotWithShape="1">
            <a:blip r:embed="rId3"/>
            <a:srcRect b="12786"/>
            <a:stretch/>
          </p:blipFill>
          <p:spPr>
            <a:xfrm>
              <a:off x="10583175" y="156618"/>
              <a:ext cx="1564481" cy="1364452"/>
            </a:xfrm>
            <a:prstGeom prst="rect">
              <a:avLst/>
            </a:prstGeom>
          </p:spPr>
        </p:pic>
        <p:sp>
          <p:nvSpPr>
            <p:cNvPr id="3" name="Title 1">
              <a:extLst>
                <a:ext uri="{FF2B5EF4-FFF2-40B4-BE49-F238E27FC236}">
                  <a16:creationId xmlns:a16="http://schemas.microsoft.com/office/drawing/2014/main" id="{F0107BB2-D3FC-D115-21AF-F775051EB183}"/>
                </a:ext>
              </a:extLst>
            </p:cNvPr>
            <p:cNvSpPr txBox="1">
              <a:spLocks/>
            </p:cNvSpPr>
            <p:nvPr/>
          </p:nvSpPr>
          <p:spPr>
            <a:xfrm>
              <a:off x="10665569" y="1450358"/>
              <a:ext cx="1399693" cy="845380"/>
            </a:xfrm>
            <a:prstGeom prst="rect">
              <a:avLst/>
            </a:prstGeom>
          </p:spPr>
          <p:txBody>
            <a:bodyPr vert="horz" lIns="91440" tIns="45720" rIns="91440" bIns="45720" rtlCol="0" anchor="b" anchorCtr="0">
              <a:normAutofit fontScale="67500" lnSpcReduction="20000"/>
            </a:bodyPr>
            <a:lstStyle>
              <a:lvl1pPr algn="l" defTabSz="914400" rtl="0" eaLnBrk="1" latinLnBrk="0" hangingPunct="1">
                <a:spcBef>
                  <a:spcPct val="0"/>
                </a:spcBef>
                <a:buNone/>
                <a:defRPr sz="2600" b="0" i="0" kern="1200">
                  <a:solidFill>
                    <a:schemeClr val="accent1"/>
                  </a:solidFill>
                  <a:latin typeface="Calibri" charset="0"/>
                  <a:ea typeface="Calibri" charset="0"/>
                  <a:cs typeface="Calibri" charset="0"/>
                </a:defRPr>
              </a:lvl1pPr>
            </a:lstStyle>
            <a:p>
              <a:pPr algn="ctr">
                <a:spcBef>
                  <a:spcPts val="1200"/>
                </a:spcBef>
              </a:pPr>
              <a:r>
                <a:rPr lang="en-AU" altLang="en-US" sz="3200" b="1" dirty="0">
                  <a:latin typeface="Segoe UI" panose="020B0502040204020203" pitchFamily="34" charset="0"/>
                  <a:ea typeface="ＭＳ Ｐゴシック" pitchFamily="34" charset="-128"/>
                  <a:cs typeface="Segoe UI" panose="020B0502040204020203" pitchFamily="34" charset="0"/>
                </a:rPr>
                <a:t>Roleplay Activity</a:t>
              </a:r>
              <a:endParaRPr lang="en-AU" altLang="en-US" sz="3200" b="1"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grpSp>
        <p:nvGrpSpPr>
          <p:cNvPr id="7" name="Group 6">
            <a:extLst>
              <a:ext uri="{FF2B5EF4-FFF2-40B4-BE49-F238E27FC236}">
                <a16:creationId xmlns:a16="http://schemas.microsoft.com/office/drawing/2014/main" id="{736C2E13-8B1E-D879-D6F9-1A39B2A2E694}"/>
              </a:ext>
            </a:extLst>
          </p:cNvPr>
          <p:cNvGrpSpPr/>
          <p:nvPr/>
        </p:nvGrpSpPr>
        <p:grpSpPr>
          <a:xfrm>
            <a:off x="69381" y="48475"/>
            <a:ext cx="2169965" cy="1859984"/>
            <a:chOff x="751441" y="2973127"/>
            <a:chExt cx="2623325" cy="2158052"/>
          </a:xfrm>
        </p:grpSpPr>
        <p:pic>
          <p:nvPicPr>
            <p:cNvPr id="12" name="Picture 11">
              <a:extLst>
                <a:ext uri="{FF2B5EF4-FFF2-40B4-BE49-F238E27FC236}">
                  <a16:creationId xmlns:a16="http://schemas.microsoft.com/office/drawing/2014/main" id="{6D0D1052-1B8B-F0D3-4494-20DE6820FE86}"/>
                </a:ext>
              </a:extLst>
            </p:cNvPr>
            <p:cNvPicPr>
              <a:picLocks noChangeAspect="1"/>
            </p:cNvPicPr>
            <p:nvPr/>
          </p:nvPicPr>
          <p:blipFill rotWithShape="1">
            <a:blip r:embed="rId4"/>
            <a:srcRect b="17736"/>
            <a:stretch/>
          </p:blipFill>
          <p:spPr>
            <a:xfrm>
              <a:off x="751441" y="2973127"/>
              <a:ext cx="2623325" cy="2158052"/>
            </a:xfrm>
            <a:prstGeom prst="rect">
              <a:avLst/>
            </a:prstGeom>
          </p:spPr>
        </p:pic>
        <p:pic>
          <p:nvPicPr>
            <p:cNvPr id="13" name="Picture 2">
              <a:extLst>
                <a:ext uri="{FF2B5EF4-FFF2-40B4-BE49-F238E27FC236}">
                  <a16:creationId xmlns:a16="http://schemas.microsoft.com/office/drawing/2014/main" id="{61792E4A-77A7-BAB0-6E4D-1471AD96E5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49270">
              <a:off x="1594208" y="3472588"/>
              <a:ext cx="1075728" cy="8335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5063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2374900" y="418417"/>
            <a:ext cx="7442200" cy="865188"/>
          </a:xfrm>
        </p:spPr>
        <p:txBody>
          <a:bodyPr>
            <a:normAutofit/>
          </a:bodyPr>
          <a:lstStyle/>
          <a:p>
            <a:pPr algn="ctr">
              <a:spcBef>
                <a:spcPts val="1200"/>
              </a:spcBef>
            </a:pPr>
            <a:r>
              <a:rPr lang="en-AU" altLang="en-US" sz="4000" dirty="0">
                <a:latin typeface="Segoe UI" panose="020B0502040204020203" pitchFamily="34" charset="0"/>
                <a:ea typeface="ＭＳ Ｐゴシック" pitchFamily="34" charset="-128"/>
                <a:cs typeface="Segoe UI" panose="020B0502040204020203" pitchFamily="34" charset="0"/>
              </a:rPr>
              <a:t>A </a:t>
            </a:r>
            <a:r>
              <a:rPr lang="en-AU" altLang="en-US" sz="4000" dirty="0">
                <a:solidFill>
                  <a:srgbClr val="00667D"/>
                </a:solidFill>
                <a:latin typeface="Segoe UI" panose="020B0502040204020203" pitchFamily="34" charset="0"/>
                <a:ea typeface="ＭＳ Ｐゴシック" pitchFamily="34" charset="-128"/>
                <a:cs typeface="Segoe UI" panose="020B0502040204020203" pitchFamily="34" charset="0"/>
              </a:rPr>
              <a:t>guest</a:t>
            </a:r>
            <a:r>
              <a:rPr lang="en-AU" altLang="en-US" sz="4000"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4000" dirty="0">
                <a:latin typeface="Segoe UI" panose="020B0502040204020203" pitchFamily="34" charset="0"/>
                <a:ea typeface="ＭＳ Ｐゴシック" pitchFamily="34" charset="-128"/>
                <a:cs typeface="Segoe UI" panose="020B0502040204020203" pitchFamily="34" charset="0"/>
              </a:rPr>
              <a:t>in the community</a:t>
            </a:r>
            <a:endParaRPr lang="en-AU" altLang="en-US" sz="40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2" name="Content Placeholder 2"/>
          <p:cNvSpPr>
            <a:spLocks noGrp="1"/>
          </p:cNvSpPr>
          <p:nvPr>
            <p:ph idx="4294967295"/>
          </p:nvPr>
        </p:nvSpPr>
        <p:spPr>
          <a:xfrm>
            <a:off x="1040130" y="2211864"/>
            <a:ext cx="7638733" cy="1382712"/>
          </a:xfrm>
        </p:spPr>
        <p:txBody>
          <a:bodyPr rtlCol="0">
            <a:noAutofit/>
          </a:bodyPr>
          <a:lstStyle/>
          <a:p>
            <a:pPr fontAlgn="ctr"/>
            <a:r>
              <a:rPr lang="en-AU" sz="3000" dirty="0">
                <a:solidFill>
                  <a:schemeClr val="tx1"/>
                </a:solidFill>
                <a:latin typeface="Segoe UI" panose="020B0502040204020203" pitchFamily="34" charset="0"/>
                <a:cs typeface="Segoe UI" panose="020B0502040204020203" pitchFamily="34" charset="0"/>
              </a:rPr>
              <a:t>Talks with community leaders</a:t>
            </a:r>
          </a:p>
          <a:p>
            <a:pPr fontAlgn="ctr"/>
            <a:r>
              <a:rPr lang="en-AU" sz="3000" dirty="0">
                <a:solidFill>
                  <a:schemeClr val="tx1"/>
                </a:solidFill>
                <a:latin typeface="Segoe UI" panose="020B0502040204020203" pitchFamily="34" charset="0"/>
                <a:cs typeface="Segoe UI" panose="020B0502040204020203" pitchFamily="34" charset="0"/>
              </a:rPr>
              <a:t>Wears appropriate clothes</a:t>
            </a:r>
          </a:p>
        </p:txBody>
      </p:sp>
      <p:pic>
        <p:nvPicPr>
          <p:cNvPr id="4" name="Picture 3">
            <a:extLst>
              <a:ext uri="{FF2B5EF4-FFF2-40B4-BE49-F238E27FC236}">
                <a16:creationId xmlns:a16="http://schemas.microsoft.com/office/drawing/2014/main" id="{C57FD073-A0D8-463A-1D6E-F5B74E2C8B7B}"/>
              </a:ext>
            </a:extLst>
          </p:cNvPr>
          <p:cNvPicPr>
            <a:picLocks noChangeAspect="1"/>
          </p:cNvPicPr>
          <p:nvPr/>
        </p:nvPicPr>
        <p:blipFill rotWithShape="1">
          <a:blip r:embed="rId3"/>
          <a:srcRect b="17538"/>
          <a:stretch/>
        </p:blipFill>
        <p:spPr>
          <a:xfrm>
            <a:off x="-105819" y="189578"/>
            <a:ext cx="2018439" cy="1664456"/>
          </a:xfrm>
          <a:prstGeom prst="rect">
            <a:avLst/>
          </a:prstGeom>
        </p:spPr>
      </p:pic>
      <p:grpSp>
        <p:nvGrpSpPr>
          <p:cNvPr id="3" name="Group 2">
            <a:extLst>
              <a:ext uri="{FF2B5EF4-FFF2-40B4-BE49-F238E27FC236}">
                <a16:creationId xmlns:a16="http://schemas.microsoft.com/office/drawing/2014/main" id="{E877F9B3-A4FA-5CE3-8876-C072AEA8E677}"/>
              </a:ext>
            </a:extLst>
          </p:cNvPr>
          <p:cNvGrpSpPr/>
          <p:nvPr/>
        </p:nvGrpSpPr>
        <p:grpSpPr>
          <a:xfrm>
            <a:off x="10452380" y="148590"/>
            <a:ext cx="1734631" cy="2295738"/>
            <a:chOff x="10498100" y="0"/>
            <a:chExt cx="1734631" cy="2295738"/>
          </a:xfrm>
        </p:grpSpPr>
        <p:sp>
          <p:nvSpPr>
            <p:cNvPr id="5" name="Rectangle: Rounded Corners 4">
              <a:extLst>
                <a:ext uri="{FF2B5EF4-FFF2-40B4-BE49-F238E27FC236}">
                  <a16:creationId xmlns:a16="http://schemas.microsoft.com/office/drawing/2014/main" id="{B9FF159D-87C6-6848-4CCB-B4F4D1DF543F}"/>
                </a:ext>
              </a:extLst>
            </p:cNvPr>
            <p:cNvSpPr/>
            <p:nvPr/>
          </p:nvSpPr>
          <p:spPr>
            <a:xfrm>
              <a:off x="10498100" y="0"/>
              <a:ext cx="1734631" cy="2295738"/>
            </a:xfrm>
            <a:prstGeom prst="roundRect">
              <a:avLst/>
            </a:prstGeom>
            <a:solidFill>
              <a:schemeClr val="bg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D3C4445D-6EE9-6C8C-6C5C-AFB06B2B727E}"/>
                </a:ext>
              </a:extLst>
            </p:cNvPr>
            <p:cNvPicPr>
              <a:picLocks noChangeAspect="1"/>
            </p:cNvPicPr>
            <p:nvPr/>
          </p:nvPicPr>
          <p:blipFill rotWithShape="1">
            <a:blip r:embed="rId4"/>
            <a:srcRect b="12786"/>
            <a:stretch/>
          </p:blipFill>
          <p:spPr>
            <a:xfrm>
              <a:off x="10583175" y="156618"/>
              <a:ext cx="1564481" cy="1364452"/>
            </a:xfrm>
            <a:prstGeom prst="rect">
              <a:avLst/>
            </a:prstGeom>
          </p:spPr>
        </p:pic>
        <p:sp>
          <p:nvSpPr>
            <p:cNvPr id="7" name="Title 1">
              <a:extLst>
                <a:ext uri="{FF2B5EF4-FFF2-40B4-BE49-F238E27FC236}">
                  <a16:creationId xmlns:a16="http://schemas.microsoft.com/office/drawing/2014/main" id="{07BE6934-74F0-2180-BAA8-891082BF9C56}"/>
                </a:ext>
              </a:extLst>
            </p:cNvPr>
            <p:cNvSpPr txBox="1">
              <a:spLocks/>
            </p:cNvSpPr>
            <p:nvPr/>
          </p:nvSpPr>
          <p:spPr>
            <a:xfrm>
              <a:off x="10665569" y="1450358"/>
              <a:ext cx="1399693" cy="845380"/>
            </a:xfrm>
            <a:prstGeom prst="rect">
              <a:avLst/>
            </a:prstGeom>
          </p:spPr>
          <p:txBody>
            <a:bodyPr vert="horz" lIns="91440" tIns="45720" rIns="91440" bIns="45720" rtlCol="0" anchor="b" anchorCtr="0">
              <a:normAutofit fontScale="67500" lnSpcReduction="20000"/>
            </a:bodyPr>
            <a:lstStyle>
              <a:lvl1pPr algn="l" defTabSz="914400" rtl="0" eaLnBrk="1" latinLnBrk="0" hangingPunct="1">
                <a:spcBef>
                  <a:spcPct val="0"/>
                </a:spcBef>
                <a:buNone/>
                <a:defRPr sz="2600" b="0" i="0" kern="1200">
                  <a:solidFill>
                    <a:schemeClr val="accent1"/>
                  </a:solidFill>
                  <a:latin typeface="Calibri" charset="0"/>
                  <a:ea typeface="Calibri" charset="0"/>
                  <a:cs typeface="Calibri" charset="0"/>
                </a:defRPr>
              </a:lvl1pPr>
            </a:lstStyle>
            <a:p>
              <a:pPr algn="ctr">
                <a:spcBef>
                  <a:spcPts val="1200"/>
                </a:spcBef>
              </a:pPr>
              <a:r>
                <a:rPr lang="en-AU" altLang="en-US" sz="3200" b="1" dirty="0">
                  <a:latin typeface="Segoe UI" panose="020B0502040204020203" pitchFamily="34" charset="0"/>
                  <a:ea typeface="ＭＳ Ｐゴシック" pitchFamily="34" charset="-128"/>
                  <a:cs typeface="Segoe UI" panose="020B0502040204020203" pitchFamily="34" charset="0"/>
                </a:rPr>
                <a:t>Roleplay Activity</a:t>
              </a:r>
              <a:endParaRPr lang="en-AU" altLang="en-US" sz="3200" b="1"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spTree>
    <p:extLst>
      <p:ext uri="{BB962C8B-B14F-4D97-AF65-F5344CB8AC3E}">
        <p14:creationId xmlns:p14="http://schemas.microsoft.com/office/powerpoint/2010/main" val="221559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2773363" y="490125"/>
            <a:ext cx="6645275" cy="866775"/>
          </a:xfrm>
        </p:spPr>
        <p:txBody>
          <a:bodyPr>
            <a:noAutofit/>
          </a:bodyPr>
          <a:lstStyle/>
          <a:p>
            <a:pPr algn="ctr">
              <a:spcBef>
                <a:spcPts val="1200"/>
              </a:spcBef>
            </a:pPr>
            <a:r>
              <a:rPr lang="en-AU" altLang="en-US" sz="4000" dirty="0">
                <a:latin typeface="Segoe UI" panose="020B0502040204020203" pitchFamily="34" charset="0"/>
                <a:ea typeface="ＭＳ Ｐゴシック" pitchFamily="34" charset="-128"/>
                <a:cs typeface="Segoe UI" panose="020B0502040204020203" pitchFamily="34" charset="0"/>
              </a:rPr>
              <a:t>A </a:t>
            </a:r>
            <a:r>
              <a:rPr lang="en-AU" altLang="en-US" sz="4000" dirty="0">
                <a:solidFill>
                  <a:srgbClr val="00667D"/>
                </a:solidFill>
                <a:latin typeface="Segoe UI" panose="020B0502040204020203" pitchFamily="34" charset="0"/>
                <a:ea typeface="ＭＳ Ｐゴシック" pitchFamily="34" charset="-128"/>
                <a:cs typeface="Segoe UI" panose="020B0502040204020203" pitchFamily="34" charset="0"/>
              </a:rPr>
              <a:t>confidante</a:t>
            </a:r>
            <a:r>
              <a:rPr lang="en-AU" altLang="en-US" sz="4000"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en-AU" altLang="en-US" sz="4000" dirty="0">
                <a:latin typeface="Segoe UI" panose="020B0502040204020203" pitchFamily="34" charset="0"/>
                <a:ea typeface="ＭＳ Ｐゴシック" pitchFamily="34" charset="-128"/>
                <a:cs typeface="Segoe UI" panose="020B0502040204020203" pitchFamily="34" charset="0"/>
              </a:rPr>
              <a:t>for her respondents</a:t>
            </a:r>
            <a:endParaRPr lang="en-AU" altLang="en-US" sz="40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2" name="Content Placeholder 2"/>
          <p:cNvSpPr>
            <a:spLocks noGrp="1"/>
          </p:cNvSpPr>
          <p:nvPr>
            <p:ph idx="4294967295"/>
          </p:nvPr>
        </p:nvSpPr>
        <p:spPr>
          <a:xfrm>
            <a:off x="868998" y="1482313"/>
            <a:ext cx="10492422" cy="4718462"/>
          </a:xfrm>
        </p:spPr>
        <p:txBody>
          <a:bodyPr rtlCol="0">
            <a:noAutofit/>
          </a:bodyPr>
          <a:lstStyle/>
          <a:p>
            <a:pPr marL="0" indent="0" fontAlgn="ctr">
              <a:buNone/>
            </a:pPr>
            <a:r>
              <a:rPr lang="en-AU" sz="2800" u="sng" dirty="0">
                <a:solidFill>
                  <a:schemeClr val="tx1"/>
                </a:solidFill>
                <a:latin typeface="Segoe UI" panose="020B0502040204020203" pitchFamily="34" charset="0"/>
                <a:cs typeface="Segoe UI" panose="020B0502040204020203" pitchFamily="34" charset="0"/>
              </a:rPr>
              <a:t>Dialogue</a:t>
            </a:r>
          </a:p>
          <a:p>
            <a:pPr fontAlgn="ctr"/>
            <a:r>
              <a:rPr lang="en-AU" sz="2800" dirty="0">
                <a:solidFill>
                  <a:schemeClr val="tx1"/>
                </a:solidFill>
                <a:latin typeface="Segoe UI" panose="020B0502040204020203" pitchFamily="34" charset="0"/>
                <a:cs typeface="Segoe UI" panose="020B0502040204020203" pitchFamily="34" charset="0"/>
              </a:rPr>
              <a:t>Builds good relationships</a:t>
            </a:r>
          </a:p>
          <a:p>
            <a:pPr fontAlgn="ctr"/>
            <a:r>
              <a:rPr lang="en-AU" sz="2800" dirty="0">
                <a:solidFill>
                  <a:schemeClr val="tx1"/>
                </a:solidFill>
                <a:latin typeface="Segoe UI" panose="020B0502040204020203" pitchFamily="34" charset="0"/>
                <a:cs typeface="Segoe UI" panose="020B0502040204020203" pitchFamily="34" charset="0"/>
              </a:rPr>
              <a:t>Answers all questions</a:t>
            </a:r>
          </a:p>
          <a:p>
            <a:pPr fontAlgn="ctr"/>
            <a:r>
              <a:rPr lang="en-AU" sz="2800" dirty="0">
                <a:solidFill>
                  <a:schemeClr val="tx1"/>
                </a:solidFill>
                <a:latin typeface="Segoe UI" panose="020B0502040204020203" pitchFamily="34" charset="0"/>
                <a:cs typeface="Segoe UI" panose="020B0502040204020203" pitchFamily="34" charset="0"/>
              </a:rPr>
              <a:t>Is attentive and patient</a:t>
            </a:r>
          </a:p>
          <a:p>
            <a:pPr marL="0" indent="0" fontAlgn="ctr">
              <a:buNone/>
            </a:pPr>
            <a:r>
              <a:rPr lang="en-AU" sz="2800" u="sng" dirty="0">
                <a:solidFill>
                  <a:schemeClr val="tx1"/>
                </a:solidFill>
                <a:latin typeface="Segoe UI" panose="020B0502040204020203" pitchFamily="34" charset="0"/>
                <a:cs typeface="Segoe UI" panose="020B0502040204020203" pitchFamily="34" charset="0"/>
              </a:rPr>
              <a:t>Trust</a:t>
            </a:r>
          </a:p>
          <a:p>
            <a:pPr fontAlgn="ctr"/>
            <a:r>
              <a:rPr lang="en-AU" sz="2800" dirty="0">
                <a:solidFill>
                  <a:schemeClr val="tx1"/>
                </a:solidFill>
                <a:latin typeface="Segoe UI" panose="020B0502040204020203" pitchFamily="34" charset="0"/>
                <a:cs typeface="Segoe UI" panose="020B0502040204020203" pitchFamily="34" charset="0"/>
              </a:rPr>
              <a:t>Is honest and straightforward</a:t>
            </a:r>
          </a:p>
          <a:p>
            <a:pPr fontAlgn="ctr"/>
            <a:r>
              <a:rPr lang="en-AU" sz="2800" dirty="0">
                <a:solidFill>
                  <a:schemeClr val="tx1"/>
                </a:solidFill>
                <a:latin typeface="Segoe UI" panose="020B0502040204020203" pitchFamily="34" charset="0"/>
                <a:cs typeface="Segoe UI" panose="020B0502040204020203" pitchFamily="34" charset="0"/>
              </a:rPr>
              <a:t>Practices asking for consent and reminding of it at key moments</a:t>
            </a:r>
          </a:p>
        </p:txBody>
      </p:sp>
      <p:pic>
        <p:nvPicPr>
          <p:cNvPr id="4" name="Picture 3">
            <a:extLst>
              <a:ext uri="{FF2B5EF4-FFF2-40B4-BE49-F238E27FC236}">
                <a16:creationId xmlns:a16="http://schemas.microsoft.com/office/drawing/2014/main" id="{1BF0D424-D071-5D67-6FD5-CC2AF30AEC14}"/>
              </a:ext>
            </a:extLst>
          </p:cNvPr>
          <p:cNvPicPr>
            <a:picLocks noChangeAspect="1"/>
          </p:cNvPicPr>
          <p:nvPr/>
        </p:nvPicPr>
        <p:blipFill rotWithShape="1">
          <a:blip r:embed="rId3"/>
          <a:srcRect b="13531"/>
          <a:stretch/>
        </p:blipFill>
        <p:spPr>
          <a:xfrm>
            <a:off x="116967" y="283382"/>
            <a:ext cx="1426283" cy="1233295"/>
          </a:xfrm>
          <a:prstGeom prst="rect">
            <a:avLst/>
          </a:prstGeom>
        </p:spPr>
      </p:pic>
      <p:grpSp>
        <p:nvGrpSpPr>
          <p:cNvPr id="3" name="Group 2">
            <a:extLst>
              <a:ext uri="{FF2B5EF4-FFF2-40B4-BE49-F238E27FC236}">
                <a16:creationId xmlns:a16="http://schemas.microsoft.com/office/drawing/2014/main" id="{A131474E-3EFA-7F2D-9CA6-DF5EF3E5C9CF}"/>
              </a:ext>
            </a:extLst>
          </p:cNvPr>
          <p:cNvGrpSpPr/>
          <p:nvPr/>
        </p:nvGrpSpPr>
        <p:grpSpPr>
          <a:xfrm>
            <a:off x="10452380" y="148590"/>
            <a:ext cx="1734631" cy="2295738"/>
            <a:chOff x="10498100" y="0"/>
            <a:chExt cx="1734631" cy="2295738"/>
          </a:xfrm>
        </p:grpSpPr>
        <p:sp>
          <p:nvSpPr>
            <p:cNvPr id="5" name="Rectangle: Rounded Corners 4">
              <a:extLst>
                <a:ext uri="{FF2B5EF4-FFF2-40B4-BE49-F238E27FC236}">
                  <a16:creationId xmlns:a16="http://schemas.microsoft.com/office/drawing/2014/main" id="{90B119C9-11C2-45DA-E51A-2B31EB15B4AF}"/>
                </a:ext>
              </a:extLst>
            </p:cNvPr>
            <p:cNvSpPr/>
            <p:nvPr/>
          </p:nvSpPr>
          <p:spPr>
            <a:xfrm>
              <a:off x="10498100" y="0"/>
              <a:ext cx="1734631" cy="2295738"/>
            </a:xfrm>
            <a:prstGeom prst="roundRect">
              <a:avLst/>
            </a:prstGeom>
            <a:solidFill>
              <a:schemeClr val="bg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72D006BA-5E65-8C72-CD72-931873054627}"/>
                </a:ext>
              </a:extLst>
            </p:cNvPr>
            <p:cNvPicPr>
              <a:picLocks noChangeAspect="1"/>
            </p:cNvPicPr>
            <p:nvPr/>
          </p:nvPicPr>
          <p:blipFill rotWithShape="1">
            <a:blip r:embed="rId4"/>
            <a:srcRect b="12786"/>
            <a:stretch/>
          </p:blipFill>
          <p:spPr>
            <a:xfrm>
              <a:off x="10583175" y="156618"/>
              <a:ext cx="1564481" cy="1364452"/>
            </a:xfrm>
            <a:prstGeom prst="rect">
              <a:avLst/>
            </a:prstGeom>
          </p:spPr>
        </p:pic>
        <p:sp>
          <p:nvSpPr>
            <p:cNvPr id="11" name="Title 1">
              <a:extLst>
                <a:ext uri="{FF2B5EF4-FFF2-40B4-BE49-F238E27FC236}">
                  <a16:creationId xmlns:a16="http://schemas.microsoft.com/office/drawing/2014/main" id="{C147503A-62BE-9022-D09E-23B7E7ED3C78}"/>
                </a:ext>
              </a:extLst>
            </p:cNvPr>
            <p:cNvSpPr txBox="1">
              <a:spLocks/>
            </p:cNvSpPr>
            <p:nvPr/>
          </p:nvSpPr>
          <p:spPr>
            <a:xfrm>
              <a:off x="10665569" y="1450358"/>
              <a:ext cx="1399693" cy="845380"/>
            </a:xfrm>
            <a:prstGeom prst="rect">
              <a:avLst/>
            </a:prstGeom>
          </p:spPr>
          <p:txBody>
            <a:bodyPr vert="horz" lIns="91440" tIns="45720" rIns="91440" bIns="45720" rtlCol="0" anchor="b" anchorCtr="0">
              <a:normAutofit fontScale="67500" lnSpcReduction="20000"/>
            </a:bodyPr>
            <a:lstStyle>
              <a:lvl1pPr algn="l" defTabSz="914400" rtl="0" eaLnBrk="1" latinLnBrk="0" hangingPunct="1">
                <a:spcBef>
                  <a:spcPct val="0"/>
                </a:spcBef>
                <a:buNone/>
                <a:defRPr sz="2600" b="0" i="0" kern="1200">
                  <a:solidFill>
                    <a:schemeClr val="accent1"/>
                  </a:solidFill>
                  <a:latin typeface="Calibri" charset="0"/>
                  <a:ea typeface="Calibri" charset="0"/>
                  <a:cs typeface="Calibri" charset="0"/>
                </a:defRPr>
              </a:lvl1pPr>
            </a:lstStyle>
            <a:p>
              <a:pPr algn="ctr">
                <a:spcBef>
                  <a:spcPts val="1200"/>
                </a:spcBef>
              </a:pPr>
              <a:r>
                <a:rPr lang="en-AU" altLang="en-US" sz="3200" b="1" dirty="0">
                  <a:latin typeface="Segoe UI" panose="020B0502040204020203" pitchFamily="34" charset="0"/>
                  <a:ea typeface="ＭＳ Ｐゴシック" pitchFamily="34" charset="-128"/>
                  <a:cs typeface="Segoe UI" panose="020B0502040204020203" pitchFamily="34" charset="0"/>
                </a:rPr>
                <a:t>Roleplay Activity</a:t>
              </a:r>
              <a:endParaRPr lang="en-AU" altLang="en-US" sz="3200" b="1"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spTree>
    <p:extLst>
      <p:ext uri="{BB962C8B-B14F-4D97-AF65-F5344CB8AC3E}">
        <p14:creationId xmlns:p14="http://schemas.microsoft.com/office/powerpoint/2010/main" val="48179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3"/>
                                        </p:tgtEl>
                                        <p:attrNameLst>
                                          <p:attrName>ppt_x</p:attrName>
                                        </p:attrNameLst>
                                      </p:cBhvr>
                                      <p:tavLst>
                                        <p:tav tm="0">
                                          <p:val>
                                            <p:strVal val="ppt_x"/>
                                          </p:val>
                                        </p:tav>
                                        <p:tav tm="100000">
                                          <p:val>
                                            <p:strVal val="ppt_x"/>
                                          </p:val>
                                        </p:tav>
                                      </p:tavLst>
                                    </p:anim>
                                    <p:anim calcmode="lin" valueType="num">
                                      <p:cBhvr additive="base">
                                        <p:cTn id="39" dur="500"/>
                                        <p:tgtEl>
                                          <p:spTgt spid="3"/>
                                        </p:tgtEl>
                                        <p:attrNameLst>
                                          <p:attrName>ppt_y</p:attrName>
                                        </p:attrNameLst>
                                      </p:cBhvr>
                                      <p:tavLst>
                                        <p:tav tm="0">
                                          <p:val>
                                            <p:strVal val="ppt_y"/>
                                          </p:val>
                                        </p:tav>
                                        <p:tav tm="100000">
                                          <p:val>
                                            <p:strVal val="1+ppt_h/2"/>
                                          </p:val>
                                        </p:tav>
                                      </p:tavLst>
                                    </p:anim>
                                    <p:set>
                                      <p:cBhvr>
                                        <p:cTn id="4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8a42b4a7-20e7-4429-9340-3ef19fd6bd1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6F557393FC1C4DA1F803E132C8F63D" ma:contentTypeVersion="14" ma:contentTypeDescription="Create a new document." ma:contentTypeScope="" ma:versionID="b992ceff9bd142ff430391564563c614">
  <xsd:schema xmlns:xsd="http://www.w3.org/2001/XMLSchema" xmlns:xs="http://www.w3.org/2001/XMLSchema" xmlns:p="http://schemas.microsoft.com/office/2006/metadata/properties" xmlns:ns2="8a42b4a7-20e7-4429-9340-3ef19fd6bd11" xmlns:ns3="c9cc8627-0657-4421-aed4-503c9f416a0e" targetNamespace="http://schemas.microsoft.com/office/2006/metadata/properties" ma:root="true" ma:fieldsID="59bb344abd8763decfba6a864f4ec867" ns2:_="" ns3:_="">
    <xsd:import namespace="8a42b4a7-20e7-4429-9340-3ef19fd6bd11"/>
    <xsd:import namespace="c9cc8627-0657-4421-aed4-503c9f416a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2b4a7-20e7-4429-9340-3ef19fd6bd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cc8627-0657-4421-aed4-503c9f416a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A87145-56B7-4C1B-86A8-3DF6CF3E02EE}">
  <ds:schemaRefs>
    <ds:schemaRef ds:uri="http://schemas.microsoft.com/office/2006/metadata/properties"/>
    <ds:schemaRef ds:uri="http://schemas.microsoft.com/office/infopath/2007/PartnerControls"/>
    <ds:schemaRef ds:uri="8a42b4a7-20e7-4429-9340-3ef19fd6bd11"/>
  </ds:schemaRefs>
</ds:datastoreItem>
</file>

<file path=customXml/itemProps2.xml><?xml version="1.0" encoding="utf-8"?>
<ds:datastoreItem xmlns:ds="http://schemas.openxmlformats.org/officeDocument/2006/customXml" ds:itemID="{74528FB0-5BD5-48FB-8F80-9FABE770B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2b4a7-20e7-4429-9340-3ef19fd6bd11"/>
    <ds:schemaRef ds:uri="c9cc8627-0657-4421-aed4-503c9f416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9C8ED4-71A8-4D10-AA19-587DAC8E35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24031</TotalTime>
  <Words>3229</Words>
  <Application>Microsoft Office PowerPoint</Application>
  <PresentationFormat>Widescreen</PresentationFormat>
  <Paragraphs>337</Paragraphs>
  <Slides>35</Slides>
  <Notes>23</Notes>
  <HiddenSlides>2</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Arial</vt:lpstr>
      <vt:lpstr>Calibri</vt:lpstr>
      <vt:lpstr>Calibri Light</vt:lpstr>
      <vt:lpstr>Courier New</vt:lpstr>
      <vt:lpstr>Garamond</vt:lpstr>
      <vt:lpstr>Open Sans</vt:lpstr>
      <vt:lpstr>Segoe UI</vt:lpstr>
      <vt:lpstr>Symbol</vt:lpstr>
      <vt:lpstr>Wingdings</vt:lpstr>
      <vt:lpstr>PMA2020_Template v3</vt:lpstr>
      <vt:lpstr>1_PMA2020_Template v3</vt:lpstr>
      <vt:lpstr>1_Office Theme</vt:lpstr>
      <vt:lpstr>PowerPoint Presentation</vt:lpstr>
      <vt:lpstr>PowerPoint Presentation</vt:lpstr>
      <vt:lpstr>PowerPoint Presentation</vt:lpstr>
      <vt:lpstr>The Art of Positive Representation and Relationships</vt:lpstr>
      <vt:lpstr>ACTIVITY: 4 volunteers, please!</vt:lpstr>
      <vt:lpstr>A GOOD RE PLAYS 4 MAIN ROLES…</vt:lpstr>
      <vt:lpstr>A representative of PMA</vt:lpstr>
      <vt:lpstr>A guest in the community</vt:lpstr>
      <vt:lpstr>A confidante for her respondents</vt:lpstr>
      <vt:lpstr>An interviewer, not a health worker</vt:lpstr>
      <vt:lpstr>The Art of Questionnaire Communication</vt:lpstr>
      <vt:lpstr>PowerPoint Presentation</vt:lpstr>
      <vt:lpstr>A GOOD RE SHOWS ON A DAILY BASIS 5 QUALITIES AS SHE ADMINISTERS THE QUESTIONNAIRE… </vt:lpstr>
      <vt:lpstr>ACTIVITY: Let’s create an acronym!  A – C – F – N – C</vt:lpstr>
      <vt:lpstr>A GOOD RE SHOWS ON A DAILY BASIS 5 QUALITIES AS SHE ADMINISTERS THE QUESTIONNAIRE… </vt:lpstr>
      <vt:lpstr>A GOOD RE SHOWS ON A DAILY BASIS 5 QUALITIES AS SHE ADMINISTERS THE QUESTIONNAIRE...</vt:lpstr>
      <vt:lpstr>A GOOD RE SHOWS ON A DAILY BASIS 5 QUALITIES AS SHE ADMINISTERS THE QUESTIONNAIRE… </vt:lpstr>
      <vt:lpstr>A GOOD RE SHOWS ON A DAILY BASIS 5 QUALITIES AS SHE ADMINISTERS THE QUESTIONNAIRE...</vt:lpstr>
      <vt:lpstr>A GOOD RE SHOWS ON A DAILY BASIS 5 QUALITIES AS SHE ADMINISTERS THE QUESTIONNAIRE...</vt:lpstr>
      <vt:lpstr>A GOOD RE SHOWS ON A DAILY BASIS 5 QUALITIES AS SHE ADMINISTERS THE QUESTIONNAIRE… </vt:lpstr>
      <vt:lpstr>A GOOD RE SHOWS ON A DAILY BASIS 5 QUALITIES AS SHE ADMINISTERS THE QUESTIONNAIRE...</vt:lpstr>
      <vt:lpstr>The Art of Arriving at the Clear and Complete Answer</vt:lpstr>
      <vt:lpstr>“What if there is an answer that is missing?”</vt:lpstr>
      <vt:lpstr>THREE TIPS TO COLLECT BETTER ANSWERS</vt:lpstr>
      <vt:lpstr>Ask for clarification</vt:lpstr>
      <vt:lpstr>Probe</vt:lpstr>
      <vt:lpstr>An unexpected answer: “Other”</vt:lpstr>
      <vt:lpstr>An unexpected answer: “Does Not Know”</vt:lpstr>
      <vt:lpstr>An unexpected answer: “No response”</vt:lpstr>
      <vt:lpstr>PowerPoint Presentation</vt:lpstr>
      <vt:lpstr>What about refusals and sensitive questions?</vt:lpstr>
      <vt:lpstr>Avoiding Refusals</vt:lpstr>
      <vt:lpstr>Asking Sensitive and Emotional Questions</vt:lpstr>
      <vt:lpstr>What questions do you have? </vt:lpstr>
      <vt:lpstr>Image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Meagan Byrne</cp:lastModifiedBy>
  <cp:revision>63</cp:revision>
  <dcterms:created xsi:type="dcterms:W3CDTF">2016-05-11T14:31:01Z</dcterms:created>
  <dcterms:modified xsi:type="dcterms:W3CDTF">2024-06-24T17:11:26Z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0x0101004F6F557393FC1C4DA1F803E132C8F63D</vt:lpwstr>
  </property>
</Properties>
</file>