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7.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1.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2.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3.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59.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60.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70.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71.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74.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75.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76.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82.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83.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89.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90.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91.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notesSlides/notesSlide92.xml" ContentType="application/vnd.openxmlformats-officedocument.presentationml.notesSl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93.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drawings/drawing2.xml" ContentType="application/vnd.openxmlformats-officedocument.drawingml.chartshapes+xml"/>
  <Override PartName="/ppt/notesSlides/notesSlide94.xml" ContentType="application/vnd.openxmlformats-officedocument.presentationml.notesSlid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drawings/drawing3.xml" ContentType="application/vnd.openxmlformats-officedocument.drawingml.chartshapes+xml"/>
  <Override PartName="/ppt/notesSlides/notesSlide95.xml" ContentType="application/vnd.openxmlformats-officedocument.presentationml.notesSlide+xml"/>
  <Override PartName="/ppt/charts/chart57.xml" ContentType="application/vnd.openxmlformats-officedocument.drawingml.chart+xml"/>
  <Override PartName="/ppt/drawings/drawing4.xml" ContentType="application/vnd.openxmlformats-officedocument.drawingml.chartshapes+xml"/>
  <Override PartName="/ppt/charts/chart58.xml" ContentType="application/vnd.openxmlformats-officedocument.drawingml.chart+xml"/>
  <Override PartName="/ppt/drawings/drawing5.xml" ContentType="application/vnd.openxmlformats-officedocument.drawingml.chartshapes+xml"/>
  <Override PartName="/ppt/notesSlides/notesSlide96.xml" ContentType="application/vnd.openxmlformats-officedocument.presentationml.notesSlide+xml"/>
  <Override PartName="/ppt/charts/chart59.xml" ContentType="application/vnd.openxmlformats-officedocument.drawingml.chart+xml"/>
  <Override PartName="/ppt/drawings/drawing6.xml" ContentType="application/vnd.openxmlformats-officedocument.drawingml.chartshapes+xml"/>
  <Override PartName="/ppt/charts/chart60.xml" ContentType="application/vnd.openxmlformats-officedocument.drawingml.chart+xml"/>
  <Override PartName="/ppt/drawings/drawing7.xml" ContentType="application/vnd.openxmlformats-officedocument.drawingml.chartshapes+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charts/chart61.xml" ContentType="application/vnd.openxmlformats-officedocument.drawingml.chart+xml"/>
  <Override PartName="/ppt/charts/style57.xml" ContentType="application/vnd.ms-office.chartstyle+xml"/>
  <Override PartName="/ppt/charts/colors57.xml" ContentType="application/vnd.ms-office.chartcolorstyle+xml"/>
  <Override PartName="/ppt/notesSlides/notesSlide100.xml" ContentType="application/vnd.openxmlformats-officedocument.presentationml.notesSlide+xml"/>
  <Override PartName="/ppt/charts/chart62.xml" ContentType="application/vnd.openxmlformats-officedocument.drawingml.chart+xml"/>
  <Override PartName="/ppt/charts/style58.xml" ContentType="application/vnd.ms-office.chartstyle+xml"/>
  <Override PartName="/ppt/charts/colors58.xml" ContentType="application/vnd.ms-office.chartcolorstyle+xml"/>
  <Override PartName="/ppt/notesSlides/notesSlide101.xml" ContentType="application/vnd.openxmlformats-officedocument.presentationml.notesSlide+xml"/>
  <Override PartName="/ppt/charts/chart63.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4.xml" ContentType="application/vnd.openxmlformats-officedocument.drawingml.chart+xml"/>
  <Override PartName="/ppt/charts/style60.xml" ContentType="application/vnd.ms-office.chartstyle+xml"/>
  <Override PartName="/ppt/charts/colors60.xml" ContentType="application/vnd.ms-office.chartcolorstyle+xml"/>
  <Override PartName="/ppt/notesSlides/notesSlide102.xml" ContentType="application/vnd.openxmlformats-officedocument.presentationml.notesSlide+xml"/>
  <Override PartName="/ppt/charts/chart65.xml" ContentType="application/vnd.openxmlformats-officedocument.drawingml.chart+xml"/>
  <Override PartName="/ppt/charts/style61.xml" ContentType="application/vnd.ms-office.chartstyle+xml"/>
  <Override PartName="/ppt/charts/colors61.xml" ContentType="application/vnd.ms-office.chartcolorstyle+xml"/>
  <Override PartName="/ppt/drawings/drawing8.xml" ContentType="application/vnd.openxmlformats-officedocument.drawingml.chartshapes+xml"/>
  <Override PartName="/ppt/charts/chart66.xml" ContentType="application/vnd.openxmlformats-officedocument.drawingml.chart+xml"/>
  <Override PartName="/ppt/charts/style62.xml" ContentType="application/vnd.ms-office.chartstyle+xml"/>
  <Override PartName="/ppt/charts/colors62.xml" ContentType="application/vnd.ms-office.chartcolorstyle+xml"/>
  <Override PartName="/ppt/drawings/drawing9.xml" ContentType="application/vnd.openxmlformats-officedocument.drawingml.chartshapes+xml"/>
  <Override PartName="/ppt/notesSlides/notesSlide103.xml" ContentType="application/vnd.openxmlformats-officedocument.presentationml.notesSlide+xml"/>
  <Override PartName="/ppt/charts/chartEx1.xml" ContentType="application/vnd.ms-office.chartex+xml"/>
  <Override PartName="/ppt/charts/style63.xml" ContentType="application/vnd.ms-office.chartstyle+xml"/>
  <Override PartName="/ppt/charts/colors63.xml" ContentType="application/vnd.ms-office.chartcolorstyl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902" r:id="rId5"/>
    <p:sldMasterId id="2147483889" r:id="rId6"/>
    <p:sldMasterId id="2147483917" r:id="rId7"/>
    <p:sldMasterId id="2147483942" r:id="rId8"/>
    <p:sldMasterId id="2147483957" r:id="rId9"/>
    <p:sldMasterId id="2147483970" r:id="rId10"/>
    <p:sldMasterId id="2147483979" r:id="rId11"/>
  </p:sldMasterIdLst>
  <p:notesMasterIdLst>
    <p:notesMasterId r:id="rId130"/>
  </p:notesMasterIdLst>
  <p:sldIdLst>
    <p:sldId id="258" r:id="rId12"/>
    <p:sldId id="1037" r:id="rId13"/>
    <p:sldId id="1053" r:id="rId14"/>
    <p:sldId id="849" r:id="rId15"/>
    <p:sldId id="858" r:id="rId16"/>
    <p:sldId id="859" r:id="rId17"/>
    <p:sldId id="280" r:id="rId18"/>
    <p:sldId id="1065" r:id="rId19"/>
    <p:sldId id="1052" r:id="rId20"/>
    <p:sldId id="1041" r:id="rId21"/>
    <p:sldId id="1050" r:id="rId22"/>
    <p:sldId id="1040" r:id="rId23"/>
    <p:sldId id="1039" r:id="rId24"/>
    <p:sldId id="1060" r:id="rId25"/>
    <p:sldId id="734" r:id="rId26"/>
    <p:sldId id="1033" r:id="rId27"/>
    <p:sldId id="735" r:id="rId28"/>
    <p:sldId id="657" r:id="rId29"/>
    <p:sldId id="658" r:id="rId30"/>
    <p:sldId id="724" r:id="rId31"/>
    <p:sldId id="726" r:id="rId32"/>
    <p:sldId id="727" r:id="rId33"/>
    <p:sldId id="769" r:id="rId34"/>
    <p:sldId id="728" r:id="rId35"/>
    <p:sldId id="779" r:id="rId36"/>
    <p:sldId id="762" r:id="rId37"/>
    <p:sldId id="765" r:id="rId38"/>
    <p:sldId id="637" r:id="rId39"/>
    <p:sldId id="737" r:id="rId40"/>
    <p:sldId id="865" r:id="rId41"/>
    <p:sldId id="1034" r:id="rId42"/>
    <p:sldId id="819" r:id="rId43"/>
    <p:sldId id="363" r:id="rId44"/>
    <p:sldId id="847" r:id="rId45"/>
    <p:sldId id="400" r:id="rId46"/>
    <p:sldId id="564" r:id="rId47"/>
    <p:sldId id="864" r:id="rId48"/>
    <p:sldId id="687" r:id="rId49"/>
    <p:sldId id="1035" r:id="rId50"/>
    <p:sldId id="786" r:id="rId51"/>
    <p:sldId id="1054" r:id="rId52"/>
    <p:sldId id="940" r:id="rId53"/>
    <p:sldId id="941" r:id="rId54"/>
    <p:sldId id="1061" r:id="rId55"/>
    <p:sldId id="428" r:id="rId56"/>
    <p:sldId id="1017" r:id="rId57"/>
    <p:sldId id="1016" r:id="rId58"/>
    <p:sldId id="1009" r:id="rId59"/>
    <p:sldId id="945" r:id="rId60"/>
    <p:sldId id="938" r:id="rId61"/>
    <p:sldId id="272" r:id="rId62"/>
    <p:sldId id="1055" r:id="rId63"/>
    <p:sldId id="1057" r:id="rId64"/>
    <p:sldId id="1058" r:id="rId65"/>
    <p:sldId id="1043" r:id="rId66"/>
    <p:sldId id="1044" r:id="rId67"/>
    <p:sldId id="1056" r:id="rId68"/>
    <p:sldId id="1045" r:id="rId69"/>
    <p:sldId id="1046" r:id="rId70"/>
    <p:sldId id="1059" r:id="rId71"/>
    <p:sldId id="1062" r:id="rId72"/>
    <p:sldId id="1010" r:id="rId73"/>
    <p:sldId id="1011" r:id="rId74"/>
    <p:sldId id="1013" r:id="rId75"/>
    <p:sldId id="1014" r:id="rId76"/>
    <p:sldId id="908" r:id="rId77"/>
    <p:sldId id="1015" r:id="rId78"/>
    <p:sldId id="910" r:id="rId79"/>
    <p:sldId id="911" r:id="rId80"/>
    <p:sldId id="499" r:id="rId81"/>
    <p:sldId id="912" r:id="rId82"/>
    <p:sldId id="913" r:id="rId83"/>
    <p:sldId id="986" r:id="rId84"/>
    <p:sldId id="1063" r:id="rId85"/>
    <p:sldId id="952" r:id="rId86"/>
    <p:sldId id="953" r:id="rId87"/>
    <p:sldId id="954" r:id="rId88"/>
    <p:sldId id="955" r:id="rId89"/>
    <p:sldId id="958" r:id="rId90"/>
    <p:sldId id="956" r:id="rId91"/>
    <p:sldId id="957" r:id="rId92"/>
    <p:sldId id="1031" r:id="rId93"/>
    <p:sldId id="962" r:id="rId94"/>
    <p:sldId id="1003" r:id="rId95"/>
    <p:sldId id="964" r:id="rId96"/>
    <p:sldId id="968" r:id="rId97"/>
    <p:sldId id="1064" r:id="rId98"/>
    <p:sldId id="1019" r:id="rId99"/>
    <p:sldId id="1020" r:id="rId100"/>
    <p:sldId id="1021" r:id="rId101"/>
    <p:sldId id="853" r:id="rId102"/>
    <p:sldId id="950" r:id="rId103"/>
    <p:sldId id="854" r:id="rId104"/>
    <p:sldId id="1022" r:id="rId105"/>
    <p:sldId id="857" r:id="rId106"/>
    <p:sldId id="633" r:id="rId107"/>
    <p:sldId id="1018" r:id="rId108"/>
    <p:sldId id="949" r:id="rId109"/>
    <p:sldId id="992" r:id="rId110"/>
    <p:sldId id="580" r:id="rId111"/>
    <p:sldId id="987" r:id="rId112"/>
    <p:sldId id="988" r:id="rId113"/>
    <p:sldId id="989" r:id="rId114"/>
    <p:sldId id="1024" r:id="rId115"/>
    <p:sldId id="1025" r:id="rId116"/>
    <p:sldId id="1004" r:id="rId117"/>
    <p:sldId id="332" r:id="rId118"/>
    <p:sldId id="1026" r:id="rId119"/>
    <p:sldId id="466" r:id="rId120"/>
    <p:sldId id="618" r:id="rId121"/>
    <p:sldId id="597" r:id="rId122"/>
    <p:sldId id="823" r:id="rId123"/>
    <p:sldId id="1028" r:id="rId124"/>
    <p:sldId id="924" r:id="rId125"/>
    <p:sldId id="937" r:id="rId126"/>
    <p:sldId id="928" r:id="rId127"/>
    <p:sldId id="302" r:id="rId128"/>
    <p:sldId id="419" r:id="rId1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FF9810-E6C6-ABF8-447E-F285DC88858A}" name="Tesfamichael Awoke Sisay" initials="TAS" userId="a2c0a48fe77ca13e" providerId="Windows Live"/>
  <p188:author id="{94622962-EDD8-DF18-E7D5-EC44A0826C60}" name="Ann Rogers" initials="AR" userId="Ann Rogers" providerId="None"/>
  <p188:author id="{46D1FB6A-EE4F-CD21-0165-68E15D6FAF50}" name="Linnea Zimmerman" initials="LZ" userId="S::lzimme12@jh.edu::197f1b30-ed53-4e36-8f76-356fca2a1392" providerId="AD"/>
  <p188:author id="{BFD3DE83-E8BA-7567-D440-71F5520FAD2C}" name="Ellie Qian" initials="EQ" userId="S::jqian22@jh.edu::21ff8608-cba2-43d5-84e7-fed4a7f5a0bd" providerId="AD"/>
  <p188:author id="{F07C3E86-5F56-97E4-CCB2-232815CF97F6}" name="Addisalem Zebene" initials="AZ" userId="5ebe56d3bc51476c" providerId="Windows Live"/>
  <p188:author id="{4CBB239B-DE45-0D1E-C839-6D314CD2C4AE}" name="Selamawit Desta" initials="SD" userId="S::sdesta1@jh.edu::cb9901e8-503f-42e0-84e3-8beb06cf49ca" providerId="AD"/>
  <p188:author id="{0CEBB1A9-651F-A410-073E-E1A959AF4F81}" name="zemen yohannes" initials="zy" userId="40fe40590aeef32c"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elamawit Desta" initials="SD" lastIdx="216" clrIdx="0">
    <p:extLst>
      <p:ext uri="{19B8F6BF-5375-455C-9EA6-DF929625EA0E}">
        <p15:presenceInfo xmlns:p15="http://schemas.microsoft.com/office/powerpoint/2012/main" userId="S::sdesta1@jh.edu::cb9901e8-503f-42e0-84e3-8beb06cf49ca" providerId="AD"/>
      </p:ext>
    </p:extLst>
  </p:cmAuthor>
  <p:cmAuthor id="2" name="Linnea Zimmerman" initials="LZ" lastIdx="89" clrIdx="1">
    <p:extLst>
      <p:ext uri="{19B8F6BF-5375-455C-9EA6-DF929625EA0E}">
        <p15:presenceInfo xmlns:p15="http://schemas.microsoft.com/office/powerpoint/2012/main" userId="d1ea0551afeeed40" providerId="Windows Live"/>
      </p:ext>
    </p:extLst>
  </p:cmAuthor>
  <p:cmAuthor id="3" name="Ann Rogers" initials="AR" lastIdx="257" clrIdx="2">
    <p:extLst>
      <p:ext uri="{19B8F6BF-5375-455C-9EA6-DF929625EA0E}">
        <p15:presenceInfo xmlns:p15="http://schemas.microsoft.com/office/powerpoint/2012/main" userId="Ann Rogers" providerId="None"/>
      </p:ext>
    </p:extLst>
  </p:cmAuthor>
  <p:cmAuthor id="4" name="Laura Wells" initials="LW" lastIdx="1" clrIdx="3">
    <p:extLst>
      <p:ext uri="{19B8F6BF-5375-455C-9EA6-DF929625EA0E}">
        <p15:presenceInfo xmlns:p15="http://schemas.microsoft.com/office/powerpoint/2012/main" userId="S-1-5-21-200220283-296057445-522006248-109133" providerId="AD"/>
      </p:ext>
    </p:extLst>
  </p:cmAuthor>
  <p:cmAuthor id="5" name="Solomon Shiferaw" initials="SS" lastIdx="29" clrIdx="4">
    <p:extLst>
      <p:ext uri="{19B8F6BF-5375-455C-9EA6-DF929625EA0E}">
        <p15:presenceInfo xmlns:p15="http://schemas.microsoft.com/office/powerpoint/2012/main" userId="0497048776c38c2b" providerId="Windows Live"/>
      </p:ext>
    </p:extLst>
  </p:cmAuthor>
  <p:cmAuthor id="6" name="Assefa SEME" initials="AS" lastIdx="66" clrIdx="5">
    <p:extLst>
      <p:ext uri="{19B8F6BF-5375-455C-9EA6-DF929625EA0E}">
        <p15:presenceInfo xmlns:p15="http://schemas.microsoft.com/office/powerpoint/2012/main" userId="4832bdbbba4e0933" providerId="Windows Live"/>
      </p:ext>
    </p:extLst>
  </p:cmAuthor>
  <p:cmAuthor id="7" name="Tewodros Wuletaw" initials="TW" lastIdx="10" clrIdx="6">
    <p:extLst>
      <p:ext uri="{19B8F6BF-5375-455C-9EA6-DF929625EA0E}">
        <p15:presenceInfo xmlns:p15="http://schemas.microsoft.com/office/powerpoint/2012/main" userId="S-1-5-21-1001526489-3608466117-923624027-2068" providerId="AD"/>
      </p:ext>
    </p:extLst>
  </p:cmAuthor>
  <p:cmAuthor id="8" name="Selamawit Desta" initials="SD [2]" lastIdx="17" clrIdx="7">
    <p:extLst>
      <p:ext uri="{19B8F6BF-5375-455C-9EA6-DF929625EA0E}">
        <p15:presenceInfo xmlns:p15="http://schemas.microsoft.com/office/powerpoint/2012/main" userId="S::sdesta@pmateam.onmicrosoft.com::3b2137dc-62b9-4f2d-a9a8-cdbcb246ab38" providerId="AD"/>
      </p:ext>
    </p:extLst>
  </p:cmAuthor>
  <p:cmAuthor id="9" name="Katherine Lilly" initials="KL" lastIdx="18" clrIdx="8">
    <p:extLst>
      <p:ext uri="{19B8F6BF-5375-455C-9EA6-DF929625EA0E}">
        <p15:presenceInfo xmlns:p15="http://schemas.microsoft.com/office/powerpoint/2012/main" userId="S-1-5-21-200220283-296057445-522006248-27134" providerId="AD"/>
      </p:ext>
    </p:extLst>
  </p:cmAuthor>
  <p:cmAuthor id="10" name="Solomon Emyu FEREDE" initials="SEF" lastIdx="58" clrIdx="9">
    <p:extLst>
      <p:ext uri="{19B8F6BF-5375-455C-9EA6-DF929625EA0E}">
        <p15:presenceInfo xmlns:p15="http://schemas.microsoft.com/office/powerpoint/2012/main" userId="73b5ed939dfa0db7" providerId="Windows Live"/>
      </p:ext>
    </p:extLst>
  </p:cmAuthor>
  <p:cmAuthor id="11" name="Addisalem Zebene" initials="AZ" lastIdx="195" clrIdx="10">
    <p:extLst>
      <p:ext uri="{19B8F6BF-5375-455C-9EA6-DF929625EA0E}">
        <p15:presenceInfo xmlns:p15="http://schemas.microsoft.com/office/powerpoint/2012/main" userId="5ebe56d3bc51476c" providerId="Windows Live"/>
      </p:ext>
    </p:extLst>
  </p:cmAuthor>
  <p:cmAuthor id="12" name="Mahari Yihdego" initials="MY" lastIdx="22" clrIdx="11">
    <p:extLst>
      <p:ext uri="{19B8F6BF-5375-455C-9EA6-DF929625EA0E}">
        <p15:presenceInfo xmlns:p15="http://schemas.microsoft.com/office/powerpoint/2012/main" userId="a4475b30e7f8d408" providerId="Windows Live"/>
      </p:ext>
    </p:extLst>
  </p:cmAuthor>
  <p:cmAuthor id="13" name="Mahari Yihdego Gidey" initials="MYG" lastIdx="5" clrIdx="12">
    <p:extLst>
      <p:ext uri="{19B8F6BF-5375-455C-9EA6-DF929625EA0E}">
        <p15:presenceInfo xmlns:p15="http://schemas.microsoft.com/office/powerpoint/2012/main" userId="Mahari Yihdego Gidey" providerId="None"/>
      </p:ext>
    </p:extLst>
  </p:cmAuthor>
  <p:cmAuthor id="14" name="Ellie Qian" initials="EQ" lastIdx="43" clrIdx="13">
    <p:extLst>
      <p:ext uri="{19B8F6BF-5375-455C-9EA6-DF929625EA0E}">
        <p15:presenceInfo xmlns:p15="http://schemas.microsoft.com/office/powerpoint/2012/main" userId="S::jqian22@jh.edu::21ff8608-cba2-43d5-84e7-fed4a7f5a0bd" providerId="AD"/>
      </p:ext>
    </p:extLst>
  </p:cmAuthor>
  <p:cmAuthor id="15" name="Linnea Zimmerman" initials="LZ [2]" lastIdx="124" clrIdx="14">
    <p:extLst>
      <p:ext uri="{19B8F6BF-5375-455C-9EA6-DF929625EA0E}">
        <p15:presenceInfo xmlns:p15="http://schemas.microsoft.com/office/powerpoint/2012/main" userId="S::lzimme12@jh.edu::197f1b30-ed53-4e36-8f76-356fca2a1392" providerId="AD"/>
      </p:ext>
    </p:extLst>
  </p:cmAuthor>
  <p:cmAuthor id="16" name="zemen yohannes" initials="zy" lastIdx="34" clrIdx="15">
    <p:extLst>
      <p:ext uri="{19B8F6BF-5375-455C-9EA6-DF929625EA0E}">
        <p15:presenceInfo xmlns:p15="http://schemas.microsoft.com/office/powerpoint/2012/main" userId="40fe40590aeef32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015B"/>
    <a:srgbClr val="59595B"/>
    <a:srgbClr val="CD2959"/>
    <a:srgbClr val="EDC950"/>
    <a:srgbClr val="99C6CC"/>
    <a:srgbClr val="330137"/>
    <a:srgbClr val="B87599"/>
    <a:srgbClr val="00667D"/>
    <a:srgbClr val="A8A8A9"/>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77079" autoAdjust="0"/>
  </p:normalViewPr>
  <p:slideViewPr>
    <p:cSldViewPr snapToGrid="0">
      <p:cViewPr varScale="1">
        <p:scale>
          <a:sx n="88" d="100"/>
          <a:sy n="88" d="100"/>
        </p:scale>
        <p:origin x="1428" y="6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6.xml"/><Relationship Id="rId21" Type="http://schemas.openxmlformats.org/officeDocument/2006/relationships/slide" Target="slides/slide10.xml"/><Relationship Id="rId42" Type="http://schemas.openxmlformats.org/officeDocument/2006/relationships/slide" Target="slides/slide31.xml"/><Relationship Id="rId63" Type="http://schemas.openxmlformats.org/officeDocument/2006/relationships/slide" Target="slides/slide52.xml"/><Relationship Id="rId84" Type="http://schemas.openxmlformats.org/officeDocument/2006/relationships/slide" Target="slides/slide73.xml"/><Relationship Id="rId16" Type="http://schemas.openxmlformats.org/officeDocument/2006/relationships/slide" Target="slides/slide5.xml"/><Relationship Id="rId107" Type="http://schemas.openxmlformats.org/officeDocument/2006/relationships/slide" Target="slides/slide96.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102" Type="http://schemas.openxmlformats.org/officeDocument/2006/relationships/slide" Target="slides/slide91.xml"/><Relationship Id="rId123" Type="http://schemas.openxmlformats.org/officeDocument/2006/relationships/slide" Target="slides/slide112.xml"/><Relationship Id="rId128" Type="http://schemas.openxmlformats.org/officeDocument/2006/relationships/slide" Target="slides/slide117.xml"/><Relationship Id="rId5" Type="http://schemas.openxmlformats.org/officeDocument/2006/relationships/slideMaster" Target="slideMasters/slideMaster2.xml"/><Relationship Id="rId90" Type="http://schemas.openxmlformats.org/officeDocument/2006/relationships/slide" Target="slides/slide79.xml"/><Relationship Id="rId95" Type="http://schemas.openxmlformats.org/officeDocument/2006/relationships/slide" Target="slides/slide84.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113" Type="http://schemas.openxmlformats.org/officeDocument/2006/relationships/slide" Target="slides/slide102.xml"/><Relationship Id="rId118" Type="http://schemas.openxmlformats.org/officeDocument/2006/relationships/slide" Target="slides/slide107.xml"/><Relationship Id="rId134" Type="http://schemas.openxmlformats.org/officeDocument/2006/relationships/theme" Target="theme/theme1.xml"/><Relationship Id="rId80" Type="http://schemas.openxmlformats.org/officeDocument/2006/relationships/slide" Target="slides/slide69.xml"/><Relationship Id="rId85" Type="http://schemas.openxmlformats.org/officeDocument/2006/relationships/slide" Target="slides/slide74.xml"/><Relationship Id="rId12" Type="http://schemas.openxmlformats.org/officeDocument/2006/relationships/slide" Target="slides/slide1.xml"/><Relationship Id="rId17" Type="http://schemas.openxmlformats.org/officeDocument/2006/relationships/slide" Target="slides/slide6.xml"/><Relationship Id="rId33" Type="http://schemas.openxmlformats.org/officeDocument/2006/relationships/slide" Target="slides/slide22.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08" Type="http://schemas.openxmlformats.org/officeDocument/2006/relationships/slide" Target="slides/slide97.xml"/><Relationship Id="rId124" Type="http://schemas.openxmlformats.org/officeDocument/2006/relationships/slide" Target="slides/slide113.xml"/><Relationship Id="rId129" Type="http://schemas.openxmlformats.org/officeDocument/2006/relationships/slide" Target="slides/slide118.xml"/><Relationship Id="rId54" Type="http://schemas.openxmlformats.org/officeDocument/2006/relationships/slide" Target="slides/slide43.xml"/><Relationship Id="rId70" Type="http://schemas.openxmlformats.org/officeDocument/2006/relationships/slide" Target="slides/slide59.xml"/><Relationship Id="rId75" Type="http://schemas.openxmlformats.org/officeDocument/2006/relationships/slide" Target="slides/slide64.xml"/><Relationship Id="rId91" Type="http://schemas.openxmlformats.org/officeDocument/2006/relationships/slide" Target="slides/slide80.xml"/><Relationship Id="rId96" Type="http://schemas.openxmlformats.org/officeDocument/2006/relationships/slide" Target="slides/slide85.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2.xml"/><Relationship Id="rId28" Type="http://schemas.openxmlformats.org/officeDocument/2006/relationships/slide" Target="slides/slide17.xml"/><Relationship Id="rId49" Type="http://schemas.openxmlformats.org/officeDocument/2006/relationships/slide" Target="slides/slide38.xml"/><Relationship Id="rId114" Type="http://schemas.openxmlformats.org/officeDocument/2006/relationships/slide" Target="slides/slide103.xml"/><Relationship Id="rId119" Type="http://schemas.openxmlformats.org/officeDocument/2006/relationships/slide" Target="slides/slide108.xml"/><Relationship Id="rId44" Type="http://schemas.openxmlformats.org/officeDocument/2006/relationships/slide" Target="slides/slide33.xml"/><Relationship Id="rId60" Type="http://schemas.openxmlformats.org/officeDocument/2006/relationships/slide" Target="slides/slide49.xml"/><Relationship Id="rId65" Type="http://schemas.openxmlformats.org/officeDocument/2006/relationships/slide" Target="slides/slide54.xml"/><Relationship Id="rId81" Type="http://schemas.openxmlformats.org/officeDocument/2006/relationships/slide" Target="slides/slide70.xml"/><Relationship Id="rId86" Type="http://schemas.openxmlformats.org/officeDocument/2006/relationships/slide" Target="slides/slide75.xml"/><Relationship Id="rId130" Type="http://schemas.openxmlformats.org/officeDocument/2006/relationships/notesMaster" Target="notesMasters/notesMaster1.xml"/><Relationship Id="rId135" Type="http://schemas.openxmlformats.org/officeDocument/2006/relationships/tableStyles" Target="tableStyles.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slide" Target="slides/slide9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120" Type="http://schemas.openxmlformats.org/officeDocument/2006/relationships/slide" Target="slides/slide109.xml"/><Relationship Id="rId125" Type="http://schemas.openxmlformats.org/officeDocument/2006/relationships/slide" Target="slides/slide114.xml"/><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slide" Target="slides/slide99.xml"/><Relationship Id="rId115" Type="http://schemas.openxmlformats.org/officeDocument/2006/relationships/slide" Target="slides/slide104.xml"/><Relationship Id="rId131" Type="http://schemas.openxmlformats.org/officeDocument/2006/relationships/commentAuthors" Target="commentAuthors.xml"/><Relationship Id="rId136" Type="http://schemas.microsoft.com/office/2018/10/relationships/authors" Target="authors.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slide" Target="slides/slide94.xml"/><Relationship Id="rId126" Type="http://schemas.openxmlformats.org/officeDocument/2006/relationships/slide" Target="slides/slide115.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121" Type="http://schemas.openxmlformats.org/officeDocument/2006/relationships/slide" Target="slides/slide110.xml"/><Relationship Id="rId3" Type="http://schemas.openxmlformats.org/officeDocument/2006/relationships/customXml" Target="../customXml/item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116" Type="http://schemas.openxmlformats.org/officeDocument/2006/relationships/slide" Target="slides/slide105.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 Id="rId111" Type="http://schemas.openxmlformats.org/officeDocument/2006/relationships/slide" Target="slides/slide100.xml"/><Relationship Id="rId132" Type="http://schemas.openxmlformats.org/officeDocument/2006/relationships/presProps" Target="presProps.xml"/><Relationship Id="rId15" Type="http://schemas.openxmlformats.org/officeDocument/2006/relationships/slide" Target="slides/slide4.xml"/><Relationship Id="rId36" Type="http://schemas.openxmlformats.org/officeDocument/2006/relationships/slide" Target="slides/slide25.xml"/><Relationship Id="rId57" Type="http://schemas.openxmlformats.org/officeDocument/2006/relationships/slide" Target="slides/slide46.xml"/><Relationship Id="rId106" Type="http://schemas.openxmlformats.org/officeDocument/2006/relationships/slide" Target="slides/slide95.xml"/><Relationship Id="rId127" Type="http://schemas.openxmlformats.org/officeDocument/2006/relationships/slide" Target="slides/slide116.xml"/><Relationship Id="rId10" Type="http://schemas.openxmlformats.org/officeDocument/2006/relationships/slideMaster" Target="slideMasters/slideMaster7.xml"/><Relationship Id="rId31" Type="http://schemas.openxmlformats.org/officeDocument/2006/relationships/slide" Target="slides/slide20.xml"/><Relationship Id="rId52" Type="http://schemas.openxmlformats.org/officeDocument/2006/relationships/slide" Target="slides/slide41.xml"/><Relationship Id="rId73" Type="http://schemas.openxmlformats.org/officeDocument/2006/relationships/slide" Target="slides/slide62.xml"/><Relationship Id="rId78" Type="http://schemas.openxmlformats.org/officeDocument/2006/relationships/slide" Target="slides/slide67.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122" Type="http://schemas.openxmlformats.org/officeDocument/2006/relationships/slide" Target="slides/slide111.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5.xml"/><Relationship Id="rId47" Type="http://schemas.openxmlformats.org/officeDocument/2006/relationships/slide" Target="slides/slide36.xml"/><Relationship Id="rId68" Type="http://schemas.openxmlformats.org/officeDocument/2006/relationships/slide" Target="slides/slide57.xml"/><Relationship Id="rId89" Type="http://schemas.openxmlformats.org/officeDocument/2006/relationships/slide" Target="slides/slide78.xml"/><Relationship Id="rId112" Type="http://schemas.openxmlformats.org/officeDocument/2006/relationships/slide" Target="slides/slide101.xml"/><Relationship Id="rId13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C:\Users\solom\OneDrive\Desktop\PMA2.0\Dissemination\Cohort2\2021_CS_slides\Tables%20for%20slides%20on%20counseling.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solom\OneDrive\Desktop\PMA2.0\Dissemination\Cohort2\2021_CS_slides\Tables%20for%20slides%20on%20counseling.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solom\OneDrive\Desktop\PMA2.0\Dissemination\Cohort2\2021_CS_slides\Tables%20for%20slides%20on%20counseling.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solom\OneDrive\Desktop\PMA2.0\Dissemination\Cohort2\2021_CS_slides\Tables%20for%20slides%20on%20counseling.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solom\OneDrive\Desktop\PMA2.0\Dissemination\Cohort2\2021_CS_slides\Tables%20for%20slides%20on%20counseling.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55.xml"/><Relationship Id="rId1" Type="http://schemas.microsoft.com/office/2011/relationships/chartStyle" Target="style55.xml"/><Relationship Id="rId4" Type="http://schemas.openxmlformats.org/officeDocument/2006/relationships/chartUserShapes" Target="../drawings/drawing2.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6.xml"/><Relationship Id="rId1" Type="http://schemas.microsoft.com/office/2011/relationships/chartStyle" Target="style56.xml"/><Relationship Id="rId4" Type="http://schemas.openxmlformats.org/officeDocument/2006/relationships/chartUserShapes" Target="../drawings/drawing3.xml"/></Relationships>
</file>

<file path=ppt/charts/_rels/chart57.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50.xlsx"/></Relationships>
</file>

<file path=ppt/charts/_rels/chart58.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51.xlsx"/></Relationships>
</file>

<file path=ppt/charts/_rels/chart59.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52.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53.xlsx"/></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7.xml"/><Relationship Id="rId1" Type="http://schemas.microsoft.com/office/2011/relationships/chartStyle" Target="style57.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8.xml"/><Relationship Id="rId1" Type="http://schemas.microsoft.com/office/2011/relationships/chartStyle" Target="style58.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9.xml"/><Relationship Id="rId1" Type="http://schemas.microsoft.com/office/2011/relationships/chartStyle" Target="style59.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60.xml"/><Relationship Id="rId1" Type="http://schemas.microsoft.com/office/2011/relationships/chartStyle" Target="style60.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61.xml"/><Relationship Id="rId1" Type="http://schemas.microsoft.com/office/2011/relationships/chartStyle" Target="style61.xml"/><Relationship Id="rId4" Type="http://schemas.openxmlformats.org/officeDocument/2006/relationships/chartUserShapes" Target="../drawings/drawing8.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2.xml"/><Relationship Id="rId1" Type="http://schemas.microsoft.com/office/2011/relationships/chartStyle" Target="style62.xml"/><Relationship Id="rId4" Type="http://schemas.openxmlformats.org/officeDocument/2006/relationships/chartUserShapes" Target="../drawings/drawing9.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63.xml"/><Relationship Id="rId2" Type="http://schemas.microsoft.com/office/2011/relationships/chartStyle" Target="style63.xml"/><Relationship Id="rId1" Type="http://schemas.openxmlformats.org/officeDocument/2006/relationships/package" Target="../embeddings/Microsoft_Excel_Worksheet60.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323317784692539E-2"/>
          <c:y val="7.1918056599529004E-2"/>
          <c:w val="0.9302237968975573"/>
          <c:h val="0.72564377918037781"/>
        </c:manualLayout>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4+ ANC visits during pregnancy (n=2,567)</c:v>
                </c:pt>
                <c:pt idx="1">
                  <c:v>Facility delivery (n=2,567)</c:v>
                </c:pt>
                <c:pt idx="2">
                  <c:v>PNC within 24 hours  (n=2,537)</c:v>
                </c:pt>
                <c:pt idx="3">
                  <c:v>PNC within 6-weeks (n=2,541)</c:v>
                </c:pt>
                <c:pt idx="4">
                  <c:v>Fully immunized at one year (n=2,055)</c:v>
                </c:pt>
              </c:strCache>
            </c:strRef>
          </c:cat>
          <c:val>
            <c:numRef>
              <c:f>Sheet1!$B$2:$B$6</c:f>
              <c:numCache>
                <c:formatCode>0</c:formatCode>
                <c:ptCount val="5"/>
                <c:pt idx="0">
                  <c:v>42.4</c:v>
                </c:pt>
                <c:pt idx="1">
                  <c:v>54.4</c:v>
                </c:pt>
                <c:pt idx="2">
                  <c:v>37.700000000000003</c:v>
                </c:pt>
                <c:pt idx="3">
                  <c:v>52.8</c:v>
                </c:pt>
                <c:pt idx="4">
                  <c:v>35.700000000000003</c:v>
                </c:pt>
              </c:numCache>
            </c:numRef>
          </c:val>
          <c:extLst>
            <c:ext xmlns:c16="http://schemas.microsoft.com/office/drawing/2014/chart" uri="{C3380CC4-5D6E-409C-BE32-E72D297353CC}">
              <c16:uniqueId val="{00000000-7799-4F6C-B7F5-D851053B93E5}"/>
            </c:ext>
          </c:extLst>
        </c:ser>
        <c:dLbls>
          <c:dLblPos val="inEnd"/>
          <c:showLegendKey val="0"/>
          <c:showVal val="1"/>
          <c:showCatName val="0"/>
          <c:showSerName val="0"/>
          <c:showPercent val="0"/>
          <c:showBubbleSize val="0"/>
        </c:dLbls>
        <c:gapWidth val="150"/>
        <c:overlap val="100"/>
        <c:axId val="911243968"/>
        <c:axId val="911249792"/>
      </c:barChart>
      <c:catAx>
        <c:axId val="91124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911249792"/>
        <c:crosses val="autoZero"/>
        <c:auto val="1"/>
        <c:lblAlgn val="ctr"/>
        <c:lblOffset val="100"/>
        <c:noMultiLvlLbl val="0"/>
      </c:catAx>
      <c:valAx>
        <c:axId val="91124979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crossAx val="9112439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400" b="0" i="1" u="none" strike="noStrike" kern="1200" spc="0" baseline="0">
                <a:solidFill>
                  <a:schemeClr val="tx1">
                    <a:lumMod val="50000"/>
                  </a:schemeClr>
                </a:solidFill>
                <a:latin typeface="Segoe UI" panose="020B0502040204020203" pitchFamily="34" charset="0"/>
                <a:ea typeface="+mn-ea"/>
                <a:cs typeface="Segoe UI" panose="020B0502040204020203" pitchFamily="34" charset="0"/>
              </a:defRPr>
            </a:pPr>
            <a:r>
              <a:rPr lang="en-US" dirty="0"/>
              <a:t>Fully vaccinated 13 vaccine doses (n=2,055)</a:t>
            </a:r>
          </a:p>
        </c:rich>
      </c:tx>
      <c:overlay val="0"/>
      <c:spPr>
        <a:noFill/>
        <a:ln>
          <a:noFill/>
        </a:ln>
        <a:effectLst/>
      </c:spPr>
      <c:txPr>
        <a:bodyPr rot="0" spcFirstLastPara="1" vertOverflow="ellipsis" vert="horz" wrap="square" anchor="ctr" anchorCtr="1"/>
        <a:lstStyle/>
        <a:p>
          <a:pPr algn="ctr" rtl="0">
            <a:defRPr lang="en-US" sz="1400" b="0" i="1" u="none" strike="noStrike" kern="1200" spc="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9.7924768784628191E-2"/>
          <c:y val="0.12211777853755078"/>
          <c:w val="0.87614300865237793"/>
          <c:h val="0.74445194176390173"/>
        </c:manualLayout>
      </c:layout>
      <c:barChart>
        <c:barDir val="col"/>
        <c:grouping val="stacked"/>
        <c:varyColors val="0"/>
        <c:ser>
          <c:idx val="0"/>
          <c:order val="0"/>
          <c:tx>
            <c:strRef>
              <c:f>Sheet1!$B$1</c:f>
              <c:strCache>
                <c:ptCount val="1"/>
                <c:pt idx="0">
                  <c:v>Fully vaccinated 13 vaccines shots (n=2,055)</c:v>
                </c:pt>
              </c:strCache>
            </c:strRef>
          </c:tx>
          <c:spPr>
            <a:solidFill>
              <a:srgbClr val="265C9B"/>
            </a:solidFill>
            <a:ln w="19050">
              <a:noFill/>
            </a:ln>
            <a:effectLst/>
          </c:spPr>
          <c:invertIfNegative val="0"/>
          <c:dPt>
            <c:idx val="0"/>
            <c:invertIfNegative val="0"/>
            <c:bubble3D val="0"/>
            <c:extLst>
              <c:ext xmlns:c16="http://schemas.microsoft.com/office/drawing/2014/chart" uri="{C3380CC4-5D6E-409C-BE32-E72D297353CC}">
                <c16:uniqueId val="{00000001-1872-4AC9-882F-03B8DF696B8E}"/>
              </c:ext>
            </c:extLst>
          </c:dPt>
          <c:dPt>
            <c:idx val="1"/>
            <c:invertIfNegative val="0"/>
            <c:bubble3D val="0"/>
            <c:spPr>
              <a:solidFill>
                <a:srgbClr val="C3B9D9"/>
              </a:solidFill>
              <a:ln w="19050">
                <a:noFill/>
              </a:ln>
              <a:effectLst/>
            </c:spPr>
            <c:extLst>
              <c:ext xmlns:c16="http://schemas.microsoft.com/office/drawing/2014/chart" uri="{C3380CC4-5D6E-409C-BE32-E72D297353CC}">
                <c16:uniqueId val="{00000003-1872-4AC9-882F-03B8DF696B8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By card </c:v>
                </c:pt>
                <c:pt idx="1">
                  <c:v>By card or self reported by the mother</c:v>
                </c:pt>
              </c:strCache>
            </c:strRef>
          </c:cat>
          <c:val>
            <c:numRef>
              <c:f>Sheet1!$B$2:$B$3</c:f>
              <c:numCache>
                <c:formatCode>0</c:formatCode>
                <c:ptCount val="2"/>
                <c:pt idx="0">
                  <c:v>24</c:v>
                </c:pt>
                <c:pt idx="1">
                  <c:v>29</c:v>
                </c:pt>
              </c:numCache>
            </c:numRef>
          </c:val>
          <c:extLst>
            <c:ext xmlns:c16="http://schemas.microsoft.com/office/drawing/2014/chart" uri="{C3380CC4-5D6E-409C-BE32-E72D297353CC}">
              <c16:uniqueId val="{00000004-1872-4AC9-882F-03B8DF696B8E}"/>
            </c:ext>
          </c:extLst>
        </c:ser>
        <c:dLbls>
          <c:showLegendKey val="0"/>
          <c:showVal val="0"/>
          <c:showCatName val="0"/>
          <c:showSerName val="0"/>
          <c:showPercent val="0"/>
          <c:showBubbleSize val="0"/>
        </c:dLbls>
        <c:gapWidth val="100"/>
        <c:overlap val="100"/>
        <c:axId val="1240946528"/>
        <c:axId val="1240944864"/>
      </c:barChart>
      <c:catAx>
        <c:axId val="12409465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240944864"/>
        <c:crosses val="autoZero"/>
        <c:auto val="1"/>
        <c:lblAlgn val="ctr"/>
        <c:lblOffset val="100"/>
        <c:noMultiLvlLbl val="0"/>
      </c:catAx>
      <c:valAx>
        <c:axId val="124094486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65000"/>
                    <a:lumOff val="35000"/>
                  </a:schemeClr>
                </a:solidFill>
                <a:latin typeface="+mn-lt"/>
                <a:ea typeface="+mn-ea"/>
                <a:cs typeface="+mn-cs"/>
              </a:defRPr>
            </a:pPr>
            <a:endParaRPr lang="en-US"/>
          </a:p>
        </c:txPr>
        <c:crossAx val="1240946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lgn="ctr" rtl="0">
            <a:defRPr lang="en-US" sz="1400"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0.11648363506285282"/>
          <c:y val="0.30258072413531006"/>
          <c:w val="0.88351636493714714"/>
          <c:h val="0.59930743491072491"/>
        </c:manualLayout>
      </c:layout>
      <c:barChart>
        <c:barDir val="col"/>
        <c:grouping val="stacked"/>
        <c:varyColors val="0"/>
        <c:ser>
          <c:idx val="0"/>
          <c:order val="0"/>
          <c:tx>
            <c:strRef>
              <c:f>Sheet1!$B$1</c:f>
              <c:strCache>
                <c:ptCount val="1"/>
                <c:pt idx="0">
                  <c:v>Fully vaccinated infants coverage (by card or self reported by the mother)-8 vaccines, by region</c:v>
                </c:pt>
              </c:strCache>
            </c:strRef>
          </c:tx>
          <c:spPr>
            <a:solidFill>
              <a:srgbClr val="C3B9D9"/>
            </a:solidFill>
            <a:ln w="19050">
              <a:noFill/>
            </a:ln>
            <a:effectLst/>
          </c:spPr>
          <c:invertIfNegative val="0"/>
          <c:dPt>
            <c:idx val="0"/>
            <c:invertIfNegative val="0"/>
            <c:bubble3D val="0"/>
            <c:extLst>
              <c:ext xmlns:c16="http://schemas.microsoft.com/office/drawing/2014/chart" uri="{C3380CC4-5D6E-409C-BE32-E72D297353CC}">
                <c16:uniqueId val="{00000001-4558-484B-83AF-23918CB04F89}"/>
              </c:ext>
            </c:extLst>
          </c:dPt>
          <c:dPt>
            <c:idx val="2"/>
            <c:invertIfNegative val="0"/>
            <c:bubble3D val="0"/>
            <c:spPr>
              <a:solidFill>
                <a:srgbClr val="265C9B"/>
              </a:solidFill>
              <a:ln w="19050">
                <a:noFill/>
              </a:ln>
              <a:effectLst/>
            </c:spPr>
            <c:extLst>
              <c:ext xmlns:c16="http://schemas.microsoft.com/office/drawing/2014/chart" uri="{C3380CC4-5D6E-409C-BE32-E72D297353CC}">
                <c16:uniqueId val="{00000003-20B2-44BF-BA65-A5A8CBB0602C}"/>
              </c:ext>
            </c:extLst>
          </c:dPt>
          <c:dPt>
            <c:idx val="4"/>
            <c:invertIfNegative val="0"/>
            <c:bubble3D val="0"/>
            <c:extLst>
              <c:ext xmlns:c16="http://schemas.microsoft.com/office/drawing/2014/chart" uri="{C3380CC4-5D6E-409C-BE32-E72D297353CC}">
                <c16:uniqueId val="{00000005-20B2-44BF-BA65-A5A8CBB0602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Addis (n=81)</c:v>
                </c:pt>
                <c:pt idx="1">
                  <c:v>Amhara (n=425)</c:v>
                </c:pt>
                <c:pt idx="2">
                  <c:v>Total (n=2,054)</c:v>
                </c:pt>
                <c:pt idx="3">
                  <c:v>Oromia (n=895)</c:v>
                </c:pt>
                <c:pt idx="4">
                  <c:v>SNNP (n=478)</c:v>
                </c:pt>
                <c:pt idx="5">
                  <c:v>Afar (n=40)</c:v>
                </c:pt>
              </c:strCache>
            </c:strRef>
          </c:cat>
          <c:val>
            <c:numRef>
              <c:f>Sheet1!$B$2:$B$7</c:f>
              <c:numCache>
                <c:formatCode>0</c:formatCode>
                <c:ptCount val="6"/>
                <c:pt idx="0">
                  <c:v>89.5</c:v>
                </c:pt>
                <c:pt idx="1">
                  <c:v>48.9</c:v>
                </c:pt>
                <c:pt idx="2">
                  <c:v>35.700000000000003</c:v>
                </c:pt>
                <c:pt idx="3">
                  <c:v>27.8</c:v>
                </c:pt>
                <c:pt idx="4">
                  <c:v>23.4</c:v>
                </c:pt>
                <c:pt idx="5">
                  <c:v>13.1</c:v>
                </c:pt>
              </c:numCache>
            </c:numRef>
          </c:val>
          <c:extLst>
            <c:ext xmlns:c16="http://schemas.microsoft.com/office/drawing/2014/chart" uri="{C3380CC4-5D6E-409C-BE32-E72D297353CC}">
              <c16:uniqueId val="{00000008-4558-484B-83AF-23918CB04F89}"/>
            </c:ext>
          </c:extLst>
        </c:ser>
        <c:dLbls>
          <c:dLblPos val="inEnd"/>
          <c:showLegendKey val="0"/>
          <c:showVal val="1"/>
          <c:showCatName val="0"/>
          <c:showSerName val="0"/>
          <c:showPercent val="0"/>
          <c:showBubbleSize val="0"/>
        </c:dLbls>
        <c:gapWidth val="100"/>
        <c:overlap val="100"/>
        <c:axId val="1557918335"/>
        <c:axId val="1557901279"/>
      </c:barChart>
      <c:catAx>
        <c:axId val="1557918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557901279"/>
        <c:crosses val="autoZero"/>
        <c:auto val="1"/>
        <c:lblAlgn val="ctr"/>
        <c:lblOffset val="100"/>
        <c:noMultiLvlLbl val="0"/>
      </c:catAx>
      <c:valAx>
        <c:axId val="1557901279"/>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crossAx val="15579183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i="1" dirty="0">
                <a:solidFill>
                  <a:schemeClr val="tx1"/>
                </a:solidFill>
                <a:latin typeface="Segoe UI" panose="020B0502040204020203" pitchFamily="34" charset="0"/>
                <a:cs typeface="Segoe UI" panose="020B0502040204020203" pitchFamily="34" charset="0"/>
              </a:rPr>
              <a:t>Percentage of infants with fast or difficult breathing whose mothers </a:t>
            </a:r>
            <a:r>
              <a:rPr lang="en-US" sz="1600" b="1" i="1" dirty="0">
                <a:solidFill>
                  <a:schemeClr val="tx1"/>
                </a:solidFill>
                <a:latin typeface="Segoe UI" panose="020B0502040204020203" pitchFamily="34" charset="0"/>
                <a:cs typeface="Segoe UI" panose="020B0502040204020203" pitchFamily="34" charset="0"/>
              </a:rPr>
              <a:t>sought/received care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Sheet1!$A$2</c:f>
              <c:strCache>
                <c:ptCount val="1"/>
                <c:pt idx="0">
                  <c:v>6-months (n=51)</c:v>
                </c:pt>
              </c:strCache>
            </c:strRef>
          </c:tx>
          <c:spPr>
            <a:solidFill>
              <a:srgbClr val="265C9B"/>
            </a:solidFill>
            <a:ln w="19050">
              <a:noFill/>
            </a:ln>
            <a:effectLst/>
          </c:spPr>
          <c:invertIfNegative val="0"/>
          <c:dPt>
            <c:idx val="0"/>
            <c:invertIfNegative val="0"/>
            <c:bubble3D val="0"/>
            <c:extLst>
              <c:ext xmlns:c16="http://schemas.microsoft.com/office/drawing/2014/chart" uri="{C3380CC4-5D6E-409C-BE32-E72D297353CC}">
                <c16:uniqueId val="{00000001-2ED0-423D-8570-9BCCC37C885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6-months (n=51)</c:v>
                </c:pt>
                <c:pt idx="1">
                  <c:v>1-year (n=58)</c:v>
                </c:pt>
              </c:strCache>
            </c:strRef>
          </c:cat>
          <c:val>
            <c:numRef>
              <c:f>Sheet1!$B$2:$B$3</c:f>
              <c:numCache>
                <c:formatCode>0</c:formatCode>
                <c:ptCount val="2"/>
                <c:pt idx="0">
                  <c:v>47</c:v>
                </c:pt>
                <c:pt idx="1">
                  <c:v>55</c:v>
                </c:pt>
              </c:numCache>
            </c:numRef>
          </c:val>
          <c:extLst>
            <c:ext xmlns:c16="http://schemas.microsoft.com/office/drawing/2014/chart" uri="{C3380CC4-5D6E-409C-BE32-E72D297353CC}">
              <c16:uniqueId val="{00000004-2ED0-423D-8570-9BCCC37C8855}"/>
            </c:ext>
          </c:extLst>
        </c:ser>
        <c:ser>
          <c:idx val="1"/>
          <c:order val="1"/>
          <c:tx>
            <c:strRef>
              <c:f>Sheet1!$A$3</c:f>
              <c:strCache>
                <c:ptCount val="1"/>
                <c:pt idx="0">
                  <c:v>1-year (n=58)</c:v>
                </c:pt>
              </c:strCache>
            </c:strRef>
          </c:tx>
          <c:spPr>
            <a:solidFill>
              <a:schemeClr val="accent2"/>
            </a:solidFill>
            <a:ln w="19050">
              <a:solidFill>
                <a:schemeClr val="lt1"/>
              </a:solidFill>
            </a:ln>
            <a:effectLst/>
          </c:spPr>
          <c:invertIfNegative val="0"/>
          <c:cat>
            <c:strRef>
              <c:f>Sheet1!$A$2:$A$3</c:f>
              <c:strCache>
                <c:ptCount val="2"/>
                <c:pt idx="0">
                  <c:v>6-months (n=51)</c:v>
                </c:pt>
                <c:pt idx="1">
                  <c:v>1-year (n=58)</c:v>
                </c:pt>
              </c:strCache>
            </c:strRef>
          </c:cat>
          <c:val>
            <c:numRef>
              <c:f>Sheet1!$C$2:$C$3</c:f>
              <c:numCache>
                <c:formatCode>General</c:formatCode>
                <c:ptCount val="2"/>
              </c:numCache>
            </c:numRef>
          </c:val>
          <c:extLst>
            <c:ext xmlns:c16="http://schemas.microsoft.com/office/drawing/2014/chart" uri="{C3380CC4-5D6E-409C-BE32-E72D297353CC}">
              <c16:uniqueId val="{00000006-B77E-4A59-90B4-31ECA3A4F29D}"/>
            </c:ext>
          </c:extLst>
        </c:ser>
        <c:dLbls>
          <c:showLegendKey val="0"/>
          <c:showVal val="0"/>
          <c:showCatName val="0"/>
          <c:showSerName val="0"/>
          <c:showPercent val="0"/>
          <c:showBubbleSize val="0"/>
        </c:dLbls>
        <c:gapWidth val="100"/>
        <c:axId val="172573280"/>
        <c:axId val="172573696"/>
      </c:barChart>
      <c:catAx>
        <c:axId val="1725732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172573696"/>
        <c:crosses val="autoZero"/>
        <c:auto val="1"/>
        <c:lblAlgn val="ctr"/>
        <c:lblOffset val="100"/>
        <c:noMultiLvlLbl val="0"/>
      </c:catAx>
      <c:valAx>
        <c:axId val="172573696"/>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crossAx val="172573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600" b="0" i="1" u="none" strike="noStrike" kern="1200" spc="0" baseline="0" dirty="0" smtClean="0">
                <a:solidFill>
                  <a:schemeClr val="tx1"/>
                </a:solidFill>
                <a:latin typeface="Segoe UI" panose="020B0502040204020203" pitchFamily="34" charset="0"/>
                <a:ea typeface="+mn-ea"/>
                <a:cs typeface="Segoe UI" panose="020B0502040204020203" pitchFamily="34" charset="0"/>
              </a:defRPr>
            </a:pPr>
            <a:r>
              <a:rPr lang="en-US" sz="1600" b="0" i="1" u="none" strike="noStrike" kern="1200" spc="0" baseline="0" dirty="0">
                <a:solidFill>
                  <a:schemeClr val="tx1"/>
                </a:solidFill>
                <a:latin typeface="Segoe UI" panose="020B0502040204020203" pitchFamily="34" charset="0"/>
                <a:ea typeface="+mn-ea"/>
                <a:cs typeface="Segoe UI" panose="020B0502040204020203" pitchFamily="34" charset="0"/>
              </a:rPr>
              <a:t>Percentage of infants with fast or difficult breathing </a:t>
            </a:r>
            <a:r>
              <a:rPr lang="en-US" sz="1600" b="0" i="1" u="none" strike="noStrike" baseline="0" dirty="0">
                <a:effectLst/>
              </a:rPr>
              <a:t>who </a:t>
            </a:r>
            <a:r>
              <a:rPr lang="en-US" sz="1600" b="1" i="1" u="none" strike="noStrike" baseline="0" dirty="0">
                <a:effectLst/>
              </a:rPr>
              <a:t>received oral or injectable medication</a:t>
            </a:r>
            <a:endParaRPr lang="en-US" sz="1600" b="1" i="1" u="none" strike="noStrike" kern="1200" spc="0" baseline="0" dirty="0">
              <a:solidFill>
                <a:schemeClr val="tx1"/>
              </a:solidFill>
              <a:latin typeface="Segoe UI" panose="020B0502040204020203" pitchFamily="34" charset="0"/>
              <a:ea typeface="+mn-ea"/>
              <a:cs typeface="Segoe UI" panose="020B0502040204020203" pitchFamily="34" charset="0"/>
            </a:endParaRPr>
          </a:p>
        </c:rich>
      </c:tx>
      <c:overlay val="0"/>
      <c:spPr>
        <a:noFill/>
        <a:ln>
          <a:noFill/>
        </a:ln>
        <a:effectLst/>
      </c:spPr>
      <c:txPr>
        <a:bodyPr rot="0" spcFirstLastPara="1" vertOverflow="ellipsis" vert="horz" wrap="square" anchor="ctr" anchorCtr="1"/>
        <a:lstStyle/>
        <a:p>
          <a:pPr algn="ctr" rtl="0">
            <a:defRPr lang="en-US" sz="1600" b="0" i="1" u="none" strike="noStrike" kern="1200" spc="0" baseline="0" dirty="0" smtClean="0">
              <a:solidFill>
                <a:schemeClr val="tx1"/>
              </a:solidFill>
              <a:latin typeface="Segoe UI" panose="020B0502040204020203" pitchFamily="34" charset="0"/>
              <a:ea typeface="+mn-ea"/>
              <a:cs typeface="Segoe UI" panose="020B0502040204020203" pitchFamily="34" charset="0"/>
            </a:defRPr>
          </a:pPr>
          <a:endParaRPr lang="en-US"/>
        </a:p>
      </c:txPr>
    </c:title>
    <c:autoTitleDeleted val="0"/>
    <c:plotArea>
      <c:layout/>
      <c:barChart>
        <c:barDir val="col"/>
        <c:grouping val="clustered"/>
        <c:varyColors val="0"/>
        <c:ser>
          <c:idx val="0"/>
          <c:order val="0"/>
          <c:tx>
            <c:strRef>
              <c:f>Sheet1!$A$2</c:f>
              <c:strCache>
                <c:ptCount val="1"/>
                <c:pt idx="0">
                  <c:v>6-months (n=51)</c:v>
                </c:pt>
              </c:strCache>
            </c:strRef>
          </c:tx>
          <c:spPr>
            <a:solidFill>
              <a:srgbClr val="265C9B"/>
            </a:solidFill>
            <a:ln w="19050">
              <a:noFill/>
            </a:ln>
            <a:effectLst/>
          </c:spPr>
          <c:invertIfNegative val="0"/>
          <c:dPt>
            <c:idx val="0"/>
            <c:invertIfNegative val="0"/>
            <c:bubble3D val="0"/>
            <c:extLst>
              <c:ext xmlns:c16="http://schemas.microsoft.com/office/drawing/2014/chart" uri="{C3380CC4-5D6E-409C-BE32-E72D297353CC}">
                <c16:uniqueId val="{00000001-D93D-4FCD-BDF0-349838A31A7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6-months (n=51)</c:v>
                </c:pt>
                <c:pt idx="1">
                  <c:v>1-year (n=58)</c:v>
                </c:pt>
              </c:strCache>
            </c:strRef>
          </c:cat>
          <c:val>
            <c:numRef>
              <c:f>Sheet1!$B$2:$B$3</c:f>
              <c:numCache>
                <c:formatCode>0</c:formatCode>
                <c:ptCount val="2"/>
                <c:pt idx="0">
                  <c:v>46</c:v>
                </c:pt>
                <c:pt idx="1">
                  <c:v>52</c:v>
                </c:pt>
              </c:numCache>
            </c:numRef>
          </c:val>
          <c:extLst>
            <c:ext xmlns:c16="http://schemas.microsoft.com/office/drawing/2014/chart" uri="{C3380CC4-5D6E-409C-BE32-E72D297353CC}">
              <c16:uniqueId val="{00000002-D93D-4FCD-BDF0-349838A31A78}"/>
            </c:ext>
          </c:extLst>
        </c:ser>
        <c:ser>
          <c:idx val="1"/>
          <c:order val="1"/>
          <c:tx>
            <c:strRef>
              <c:f>Sheet1!$A$3</c:f>
              <c:strCache>
                <c:ptCount val="1"/>
                <c:pt idx="0">
                  <c:v>1-year (n=58)</c:v>
                </c:pt>
              </c:strCache>
            </c:strRef>
          </c:tx>
          <c:spPr>
            <a:solidFill>
              <a:schemeClr val="accent2"/>
            </a:solidFill>
            <a:ln w="19050">
              <a:solidFill>
                <a:schemeClr val="lt1"/>
              </a:solidFill>
            </a:ln>
            <a:effectLst/>
          </c:spPr>
          <c:invertIfNegative val="0"/>
          <c:cat>
            <c:strRef>
              <c:f>Sheet1!$A$2:$A$3</c:f>
              <c:strCache>
                <c:ptCount val="2"/>
                <c:pt idx="0">
                  <c:v>6-months (n=51)</c:v>
                </c:pt>
                <c:pt idx="1">
                  <c:v>1-year (n=58)</c:v>
                </c:pt>
              </c:strCache>
            </c:strRef>
          </c:cat>
          <c:val>
            <c:numRef>
              <c:f>Sheet1!$C$2:$C$3</c:f>
              <c:numCache>
                <c:formatCode>General</c:formatCode>
                <c:ptCount val="2"/>
              </c:numCache>
            </c:numRef>
          </c:val>
          <c:extLst>
            <c:ext xmlns:c16="http://schemas.microsoft.com/office/drawing/2014/chart" uri="{C3380CC4-5D6E-409C-BE32-E72D297353CC}">
              <c16:uniqueId val="{00000003-D93D-4FCD-BDF0-349838A31A78}"/>
            </c:ext>
          </c:extLst>
        </c:ser>
        <c:dLbls>
          <c:showLegendKey val="0"/>
          <c:showVal val="0"/>
          <c:showCatName val="0"/>
          <c:showSerName val="0"/>
          <c:showPercent val="0"/>
          <c:showBubbleSize val="0"/>
        </c:dLbls>
        <c:gapWidth val="100"/>
        <c:axId val="172573280"/>
        <c:axId val="172573696"/>
      </c:barChart>
      <c:catAx>
        <c:axId val="1725732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172573696"/>
        <c:crosses val="autoZero"/>
        <c:auto val="1"/>
        <c:lblAlgn val="ctr"/>
        <c:lblOffset val="100"/>
        <c:noMultiLvlLbl val="0"/>
      </c:catAx>
      <c:valAx>
        <c:axId val="172573696"/>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crossAx val="172573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1" u="none" strike="noStrike" kern="1200" spc="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barChart>
        <c:barDir val="col"/>
        <c:grouping val="clustered"/>
        <c:varyColors val="0"/>
        <c:ser>
          <c:idx val="0"/>
          <c:order val="0"/>
          <c:tx>
            <c:strRef>
              <c:f>Sheet1!$B$1</c:f>
              <c:strCache>
                <c:ptCount val="1"/>
                <c:pt idx="0">
                  <c:v>Percentage of infants whose mothers sought or received care for diarrhea (n=332)</c:v>
                </c:pt>
              </c:strCache>
            </c:strRef>
          </c:tx>
          <c:spPr>
            <a:solidFill>
              <a:srgbClr val="265C9B"/>
            </a:solidFill>
            <a:ln w="19050">
              <a:noFill/>
            </a:ln>
            <a:effectLst/>
          </c:spPr>
          <c:invertIfNegative val="0"/>
          <c:dPt>
            <c:idx val="1"/>
            <c:invertIfNegative val="0"/>
            <c:bubble3D val="0"/>
            <c:extLst>
              <c:ext xmlns:c16="http://schemas.microsoft.com/office/drawing/2014/chart" uri="{C3380CC4-5D6E-409C-BE32-E72D297353CC}">
                <c16:uniqueId val="{00000003-ADC3-473B-BB99-01E5CF7EB9A3}"/>
              </c:ext>
            </c:extLst>
          </c:dPt>
          <c:dPt>
            <c:idx val="2"/>
            <c:invertIfNegative val="0"/>
            <c:bubble3D val="0"/>
            <c:extLst>
              <c:ext xmlns:c16="http://schemas.microsoft.com/office/drawing/2014/chart" uri="{C3380CC4-5D6E-409C-BE32-E72D297353CC}">
                <c16:uniqueId val="{00000003-16E2-4F16-A552-CAEE85FA1FB8}"/>
              </c:ext>
            </c:extLst>
          </c:dPt>
          <c:dLbls>
            <c:dLbl>
              <c:idx val="2"/>
              <c:layout>
                <c:manualLayout>
                  <c:x val="0"/>
                  <c:y val="5.286211306887612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6E2-4F16-A552-CAEE85FA1FB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Received health care for diarrhea</c:v>
                </c:pt>
                <c:pt idx="1">
                  <c:v>Received ORS for the diarrhea</c:v>
                </c:pt>
                <c:pt idx="2">
                  <c:v>Received ORS and Zinc for diarrhea</c:v>
                </c:pt>
              </c:strCache>
            </c:strRef>
          </c:cat>
          <c:val>
            <c:numRef>
              <c:f>Sheet1!$B$2:$B$4</c:f>
              <c:numCache>
                <c:formatCode>0</c:formatCode>
                <c:ptCount val="3"/>
                <c:pt idx="0">
                  <c:v>32.4</c:v>
                </c:pt>
                <c:pt idx="1">
                  <c:v>21.3</c:v>
                </c:pt>
                <c:pt idx="2">
                  <c:v>6.2</c:v>
                </c:pt>
              </c:numCache>
            </c:numRef>
          </c:val>
          <c:extLst>
            <c:ext xmlns:c16="http://schemas.microsoft.com/office/drawing/2014/chart" uri="{C3380CC4-5D6E-409C-BE32-E72D297353CC}">
              <c16:uniqueId val="{00000004-ADC3-473B-BB99-01E5CF7EB9A3}"/>
            </c:ext>
          </c:extLst>
        </c:ser>
        <c:dLbls>
          <c:showLegendKey val="0"/>
          <c:showVal val="0"/>
          <c:showCatName val="0"/>
          <c:showSerName val="0"/>
          <c:showPercent val="0"/>
          <c:showBubbleSize val="0"/>
        </c:dLbls>
        <c:gapWidth val="100"/>
        <c:axId val="1987278064"/>
        <c:axId val="1987285968"/>
      </c:barChart>
      <c:catAx>
        <c:axId val="19872780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1987285968"/>
        <c:crosses val="autoZero"/>
        <c:auto val="1"/>
        <c:lblAlgn val="ctr"/>
        <c:lblOffset val="100"/>
        <c:noMultiLvlLbl val="0"/>
      </c:catAx>
      <c:valAx>
        <c:axId val="198728596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987278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lgn="ctr" rtl="0">
            <a:defRPr lang="en-US" sz="1400"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barChart>
        <c:barDir val="col"/>
        <c:grouping val="clustered"/>
        <c:varyColors val="0"/>
        <c:ser>
          <c:idx val="0"/>
          <c:order val="0"/>
          <c:tx>
            <c:strRef>
              <c:f>Sheet1!$B$1</c:f>
              <c:strCache>
                <c:ptCount val="1"/>
                <c:pt idx="0">
                  <c:v>Percentage of infants whose mothers sought or received care for diarrhea (n=330)</c:v>
                </c:pt>
              </c:strCache>
            </c:strRef>
          </c:tx>
          <c:spPr>
            <a:solidFill>
              <a:srgbClr val="265C9B"/>
            </a:solidFill>
            <a:ln w="19050">
              <a:noFill/>
            </a:ln>
            <a:effectLst/>
          </c:spPr>
          <c:invertIfNegative val="0"/>
          <c:dPt>
            <c:idx val="0"/>
            <c:invertIfNegative val="0"/>
            <c:bubble3D val="0"/>
            <c:extLst>
              <c:ext xmlns:c16="http://schemas.microsoft.com/office/drawing/2014/chart" uri="{C3380CC4-5D6E-409C-BE32-E72D297353CC}">
                <c16:uniqueId val="{00000001-140D-426D-85A5-64739EA610B7}"/>
              </c:ext>
            </c:extLst>
          </c:dPt>
          <c:dPt>
            <c:idx val="1"/>
            <c:invertIfNegative val="0"/>
            <c:bubble3D val="0"/>
            <c:extLst>
              <c:ext xmlns:c16="http://schemas.microsoft.com/office/drawing/2014/chart" uri="{C3380CC4-5D6E-409C-BE32-E72D297353CC}">
                <c16:uniqueId val="{00000003-140D-426D-85A5-64739EA610B7}"/>
              </c:ext>
            </c:extLst>
          </c:dPt>
          <c:dLbls>
            <c:dLbl>
              <c:idx val="2"/>
              <c:layout>
                <c:manualLayout>
                  <c:x val="-1.0620065114775325E-16"/>
                  <c:y val="7.495553984799494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7B0-4CC7-8B1E-F2A7EDE665E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Received health care for diarrhea</c:v>
                </c:pt>
                <c:pt idx="1">
                  <c:v>Received ORS for the diarrhea</c:v>
                </c:pt>
                <c:pt idx="2">
                  <c:v>Received ORS and Zinc for diarrhea</c:v>
                </c:pt>
              </c:strCache>
            </c:strRef>
          </c:cat>
          <c:val>
            <c:numRef>
              <c:f>Sheet1!$B$2:$B$4</c:f>
              <c:numCache>
                <c:formatCode>0</c:formatCode>
                <c:ptCount val="3"/>
                <c:pt idx="0">
                  <c:v>43.2</c:v>
                </c:pt>
                <c:pt idx="1">
                  <c:v>24.9</c:v>
                </c:pt>
                <c:pt idx="2">
                  <c:v>6</c:v>
                </c:pt>
              </c:numCache>
            </c:numRef>
          </c:val>
          <c:extLst>
            <c:ext xmlns:c16="http://schemas.microsoft.com/office/drawing/2014/chart" uri="{C3380CC4-5D6E-409C-BE32-E72D297353CC}">
              <c16:uniqueId val="{00000004-140D-426D-85A5-64739EA610B7}"/>
            </c:ext>
          </c:extLst>
        </c:ser>
        <c:dLbls>
          <c:showLegendKey val="0"/>
          <c:showVal val="0"/>
          <c:showCatName val="0"/>
          <c:showSerName val="0"/>
          <c:showPercent val="0"/>
          <c:showBubbleSize val="0"/>
        </c:dLbls>
        <c:gapWidth val="100"/>
        <c:axId val="1987278064"/>
        <c:axId val="1987285968"/>
      </c:barChart>
      <c:catAx>
        <c:axId val="19872780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1987285968"/>
        <c:crosses val="autoZero"/>
        <c:auto val="1"/>
        <c:lblAlgn val="ctr"/>
        <c:lblOffset val="100"/>
        <c:noMultiLvlLbl val="0"/>
      </c:catAx>
      <c:valAx>
        <c:axId val="198728596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987278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600" b="0" i="1" u="none" strike="noStrike" kern="1200" spc="0" baseline="0" dirty="0" smtClean="0">
                <a:solidFill>
                  <a:srgbClr val="59595B">
                    <a:lumMod val="50000"/>
                  </a:srgbClr>
                </a:solidFill>
                <a:latin typeface="Segoe UI" panose="020B0502040204020203" pitchFamily="34" charset="0"/>
                <a:ea typeface="+mn-ea"/>
                <a:cs typeface="Segoe UI" panose="020B0502040204020203" pitchFamily="34" charset="0"/>
              </a:defRPr>
            </a:pPr>
            <a:r>
              <a:rPr lang="en-US" sz="1600" b="0" i="1" u="none" strike="noStrike" kern="1200" spc="0" baseline="0" dirty="0">
                <a:solidFill>
                  <a:srgbClr val="59595B">
                    <a:lumMod val="50000"/>
                  </a:srgbClr>
                </a:solidFill>
                <a:latin typeface="Segoe UI" panose="020B0502040204020203" pitchFamily="34" charset="0"/>
                <a:ea typeface="+mn-ea"/>
                <a:cs typeface="Segoe UI" panose="020B0502040204020203" pitchFamily="34" charset="0"/>
              </a:rPr>
              <a:t>Percentage of women who went to maternity waiting home before going to labor by residence (n=2,563)</a:t>
            </a:r>
          </a:p>
        </c:rich>
      </c:tx>
      <c:overlay val="0"/>
      <c:spPr>
        <a:noFill/>
        <a:ln>
          <a:noFill/>
        </a:ln>
        <a:effectLst/>
      </c:spPr>
      <c:txPr>
        <a:bodyPr rot="0" spcFirstLastPara="1" vertOverflow="ellipsis" vert="horz" wrap="square" anchor="ctr" anchorCtr="1"/>
        <a:lstStyle/>
        <a:p>
          <a:pPr algn="ctr" rtl="0">
            <a:defRPr lang="en-US" sz="1600" b="0" i="1" u="none" strike="noStrike" kern="1200" spc="0" baseline="0" dirty="0" smtClean="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7.9776578641648138E-2"/>
          <c:y val="0.2383309246727229"/>
          <c:w val="0.8734624381140661"/>
          <c:h val="0.66355712958321056"/>
        </c:manualLayout>
      </c:layout>
      <c:barChart>
        <c:barDir val="col"/>
        <c:grouping val="clustered"/>
        <c:varyColors val="0"/>
        <c:ser>
          <c:idx val="0"/>
          <c:order val="0"/>
          <c:tx>
            <c:strRef>
              <c:f>Sheet1!$B$1</c:f>
              <c:strCache>
                <c:ptCount val="1"/>
                <c:pt idx="0">
                  <c:v>Rural (n=1977)</c:v>
                </c:pt>
              </c:strCache>
            </c:strRef>
          </c:tx>
          <c:spPr>
            <a:solidFill>
              <a:srgbClr val="0F1B4B"/>
            </a:solidFill>
            <a:ln w="19050">
              <a:noFill/>
            </a:ln>
            <a:effectLst/>
          </c:spPr>
          <c:invertIfNegative val="0"/>
          <c:dPt>
            <c:idx val="0"/>
            <c:invertIfNegative val="0"/>
            <c:bubble3D val="0"/>
            <c:extLst>
              <c:ext xmlns:c16="http://schemas.microsoft.com/office/drawing/2014/chart" uri="{C3380CC4-5D6E-409C-BE32-E72D297353CC}">
                <c16:uniqueId val="{00000001-E516-4E2A-8E26-8390DF89ABD7}"/>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Yes</c:v>
                </c:pt>
              </c:strCache>
            </c:strRef>
          </c:cat>
          <c:val>
            <c:numRef>
              <c:f>Sheet1!$B$2</c:f>
              <c:numCache>
                <c:formatCode>0.0</c:formatCode>
                <c:ptCount val="1"/>
                <c:pt idx="0">
                  <c:v>12</c:v>
                </c:pt>
              </c:numCache>
            </c:numRef>
          </c:val>
          <c:extLst>
            <c:ext xmlns:c16="http://schemas.microsoft.com/office/drawing/2014/chart" uri="{C3380CC4-5D6E-409C-BE32-E72D297353CC}">
              <c16:uniqueId val="{00000004-E516-4E2A-8E26-8390DF89ABD7}"/>
            </c:ext>
          </c:extLst>
        </c:ser>
        <c:ser>
          <c:idx val="1"/>
          <c:order val="1"/>
          <c:tx>
            <c:strRef>
              <c:f>Sheet1!$C$1</c:f>
              <c:strCache>
                <c:ptCount val="1"/>
                <c:pt idx="0">
                  <c:v>Urban (n=583)</c:v>
                </c:pt>
              </c:strCache>
            </c:strRef>
          </c:tx>
          <c:spPr>
            <a:solidFill>
              <a:srgbClr val="55015B"/>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Yes</c:v>
                </c:pt>
              </c:strCache>
            </c:strRef>
          </c:cat>
          <c:val>
            <c:numRef>
              <c:f>Sheet1!$C$2</c:f>
              <c:numCache>
                <c:formatCode>0.0</c:formatCode>
                <c:ptCount val="1"/>
                <c:pt idx="0">
                  <c:v>24.2</c:v>
                </c:pt>
              </c:numCache>
            </c:numRef>
          </c:val>
          <c:extLst>
            <c:ext xmlns:c16="http://schemas.microsoft.com/office/drawing/2014/chart" uri="{C3380CC4-5D6E-409C-BE32-E72D297353CC}">
              <c16:uniqueId val="{00000005-E516-4E2A-8E26-8390DF89ABD7}"/>
            </c:ext>
          </c:extLst>
        </c:ser>
        <c:dLbls>
          <c:dLblPos val="inEnd"/>
          <c:showLegendKey val="0"/>
          <c:showVal val="1"/>
          <c:showCatName val="0"/>
          <c:showSerName val="0"/>
          <c:showPercent val="0"/>
          <c:showBubbleSize val="0"/>
        </c:dLbls>
        <c:gapWidth val="170"/>
        <c:overlap val="-60"/>
        <c:axId val="1557918335"/>
        <c:axId val="1557901279"/>
      </c:barChart>
      <c:catAx>
        <c:axId val="1557918335"/>
        <c:scaling>
          <c:orientation val="minMax"/>
        </c:scaling>
        <c:delete val="1"/>
        <c:axPos val="b"/>
        <c:numFmt formatCode="General" sourceLinked="1"/>
        <c:majorTickMark val="out"/>
        <c:minorTickMark val="none"/>
        <c:tickLblPos val="nextTo"/>
        <c:crossAx val="1557901279"/>
        <c:crosses val="autoZero"/>
        <c:auto val="1"/>
        <c:lblAlgn val="ctr"/>
        <c:lblOffset val="100"/>
        <c:noMultiLvlLbl val="0"/>
      </c:catAx>
      <c:valAx>
        <c:axId val="1557901279"/>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crossAx val="15579183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1" u="none" strike="noStrike" kern="1200" baseline="0">
              <a:solidFill>
                <a:schemeClr val="tx1">
                  <a:lumMod val="75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962888654503812"/>
          <c:y val="0.27363709892204441"/>
          <c:w val="0.58686261426236863"/>
          <c:h val="0.72679047172592992"/>
        </c:manualLayout>
      </c:layout>
      <c:doughnutChart>
        <c:varyColors val="1"/>
        <c:ser>
          <c:idx val="0"/>
          <c:order val="0"/>
          <c:tx>
            <c:strRef>
              <c:f>Sheet1!$B$1</c:f>
              <c:strCache>
                <c:ptCount val="1"/>
                <c:pt idx="0">
                  <c:v>Percentage of women who went to maternity waiting home in the health facility after delivery (n=1,468)</c:v>
                </c:pt>
              </c:strCache>
            </c:strRef>
          </c:tx>
          <c:spPr>
            <a:ln>
              <a:noFill/>
            </a:ln>
          </c:spPr>
          <c:dPt>
            <c:idx val="0"/>
            <c:bubble3D val="0"/>
            <c:spPr>
              <a:solidFill>
                <a:srgbClr val="0F1B4B"/>
              </a:solidFill>
              <a:ln w="19050">
                <a:noFill/>
              </a:ln>
              <a:effectLst/>
            </c:spPr>
            <c:extLst>
              <c:ext xmlns:c16="http://schemas.microsoft.com/office/drawing/2014/chart" uri="{C3380CC4-5D6E-409C-BE32-E72D297353CC}">
                <c16:uniqueId val="{00000001-8FAA-4162-9E0C-820B0C488A5D}"/>
              </c:ext>
            </c:extLst>
          </c:dPt>
          <c:dPt>
            <c:idx val="1"/>
            <c:bubble3D val="0"/>
            <c:spPr>
              <a:solidFill>
                <a:srgbClr val="CCCCCD"/>
              </a:solidFill>
              <a:ln w="19050">
                <a:noFill/>
              </a:ln>
              <a:effectLst/>
            </c:spPr>
            <c:extLst>
              <c:ext xmlns:c16="http://schemas.microsoft.com/office/drawing/2014/chart" uri="{C3380CC4-5D6E-409C-BE32-E72D297353CC}">
                <c16:uniqueId val="{00000003-8FAA-4162-9E0C-820B0C488A5D}"/>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0.0%</c:formatCode>
                <c:ptCount val="2"/>
                <c:pt idx="0">
                  <c:v>0.14699999999999999</c:v>
                </c:pt>
                <c:pt idx="1">
                  <c:v>0.85299999999999998</c:v>
                </c:pt>
              </c:numCache>
            </c:numRef>
          </c:val>
          <c:extLst>
            <c:ext xmlns:c16="http://schemas.microsoft.com/office/drawing/2014/chart" uri="{C3380CC4-5D6E-409C-BE32-E72D297353CC}">
              <c16:uniqueId val="{00000004-8FAA-4162-9E0C-820B0C488A5D}"/>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2.0461803571750616E-2"/>
          <c:y val="1.2069888455698164E-2"/>
        </c:manualLayout>
      </c:layout>
      <c:overlay val="0"/>
      <c:spPr>
        <a:noFill/>
        <a:ln>
          <a:noFill/>
        </a:ln>
        <a:effectLst/>
      </c:spPr>
      <c:txPr>
        <a:bodyPr rot="0" spcFirstLastPara="1" vertOverflow="ellipsis" vert="horz" wrap="square" anchor="ctr" anchorCtr="1"/>
        <a:lstStyle/>
        <a:p>
          <a:pPr>
            <a:defRPr lang="en-US" sz="1600" b="0" i="1" u="none" strike="noStrike" kern="1200" spc="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0.11685985542786301"/>
          <c:y val="0.25236093433291651"/>
          <c:w val="0.58686261426236863"/>
          <c:h val="0.72679047172592992"/>
        </c:manualLayout>
      </c:layout>
      <c:doughnutChart>
        <c:varyColors val="1"/>
        <c:ser>
          <c:idx val="0"/>
          <c:order val="0"/>
          <c:tx>
            <c:strRef>
              <c:f>Sheet1!$B$1</c:f>
              <c:strCache>
                <c:ptCount val="1"/>
                <c:pt idx="0">
                  <c:v>Percentage of women who went to maternity waiting home in the health facility after delivery (n=1,468)</c:v>
                </c:pt>
              </c:strCache>
            </c:strRef>
          </c:tx>
          <c:spPr>
            <a:ln>
              <a:noFill/>
            </a:ln>
          </c:spPr>
          <c:dPt>
            <c:idx val="0"/>
            <c:bubble3D val="0"/>
            <c:spPr>
              <a:solidFill>
                <a:srgbClr val="0F1B4B"/>
              </a:solidFill>
              <a:ln w="19050">
                <a:noFill/>
              </a:ln>
              <a:effectLst/>
            </c:spPr>
            <c:extLst>
              <c:ext xmlns:c16="http://schemas.microsoft.com/office/drawing/2014/chart" uri="{C3380CC4-5D6E-409C-BE32-E72D297353CC}">
                <c16:uniqueId val="{00000001-9953-4BF1-BC1C-1F8ADA969251}"/>
              </c:ext>
            </c:extLst>
          </c:dPt>
          <c:dPt>
            <c:idx val="1"/>
            <c:bubble3D val="0"/>
            <c:spPr>
              <a:solidFill>
                <a:srgbClr val="CCCCCD"/>
              </a:solidFill>
              <a:ln w="19050">
                <a:noFill/>
              </a:ln>
              <a:effectLst/>
            </c:spPr>
            <c:extLst>
              <c:ext xmlns:c16="http://schemas.microsoft.com/office/drawing/2014/chart" uri="{C3380CC4-5D6E-409C-BE32-E72D297353CC}">
                <c16:uniqueId val="{00000001-C8D9-4F9F-88B5-CD85B4BCDC0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c:formatCode>
                <c:ptCount val="2"/>
                <c:pt idx="0">
                  <c:v>0.36099999999999999</c:v>
                </c:pt>
                <c:pt idx="1">
                  <c:v>0.64</c:v>
                </c:pt>
              </c:numCache>
            </c:numRef>
          </c:val>
          <c:extLst>
            <c:ext xmlns:c16="http://schemas.microsoft.com/office/drawing/2014/chart" uri="{C3380CC4-5D6E-409C-BE32-E72D297353CC}">
              <c16:uniqueId val="{00000000-7AC1-46AA-992F-D0F99F341063}"/>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600" b="0" i="1" u="none" strike="noStrike" kern="1200" spc="0" baseline="0" dirty="0" smtClean="0">
                <a:solidFill>
                  <a:srgbClr val="59595B">
                    <a:lumMod val="50000"/>
                  </a:srgbClr>
                </a:solidFill>
                <a:latin typeface="Segoe UI" panose="020B0502040204020203" pitchFamily="34" charset="0"/>
                <a:ea typeface="+mn-ea"/>
                <a:cs typeface="Segoe UI" panose="020B0502040204020203" pitchFamily="34" charset="0"/>
              </a:defRPr>
            </a:pPr>
            <a:r>
              <a:rPr lang="en-US" sz="1600" b="0" i="1" u="none" strike="noStrike" kern="1200" spc="0" baseline="0" dirty="0">
                <a:solidFill>
                  <a:srgbClr val="59595B">
                    <a:lumMod val="50000"/>
                  </a:srgbClr>
                </a:solidFill>
                <a:latin typeface="Segoe UI" panose="020B0502040204020203" pitchFamily="34" charset="0"/>
                <a:ea typeface="+mn-ea"/>
                <a:cs typeface="Segoe UI" panose="020B0502040204020203" pitchFamily="34" charset="0"/>
              </a:rPr>
              <a:t>Percentage of women who went to maternity waiting home in the health facility after delivery by residence (n=1,468)</a:t>
            </a:r>
          </a:p>
        </c:rich>
      </c:tx>
      <c:overlay val="0"/>
      <c:spPr>
        <a:noFill/>
        <a:ln>
          <a:noFill/>
        </a:ln>
        <a:effectLst/>
      </c:spPr>
      <c:txPr>
        <a:bodyPr rot="0" spcFirstLastPara="1" vertOverflow="ellipsis" vert="horz" wrap="square" anchor="ctr" anchorCtr="1"/>
        <a:lstStyle/>
        <a:p>
          <a:pPr algn="ctr" rtl="0">
            <a:defRPr lang="en-US" sz="1600" b="0" i="1" u="none" strike="noStrike" kern="1200" spc="0" baseline="0" dirty="0" smtClean="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7.9776578641648138E-2"/>
          <c:y val="0.2383309246727229"/>
          <c:w val="0.8734624381140661"/>
          <c:h val="0.66355712958321056"/>
        </c:manualLayout>
      </c:layout>
      <c:barChart>
        <c:barDir val="col"/>
        <c:grouping val="clustered"/>
        <c:varyColors val="0"/>
        <c:ser>
          <c:idx val="0"/>
          <c:order val="0"/>
          <c:tx>
            <c:strRef>
              <c:f>Sheet1!$B$1</c:f>
              <c:strCache>
                <c:ptCount val="1"/>
                <c:pt idx="0">
                  <c:v>Rural (n=906)</c:v>
                </c:pt>
              </c:strCache>
            </c:strRef>
          </c:tx>
          <c:spPr>
            <a:solidFill>
              <a:srgbClr val="0F1B4B"/>
            </a:solidFill>
            <a:ln w="19050">
              <a:noFill/>
            </a:ln>
            <a:effectLst/>
          </c:spPr>
          <c:invertIfNegative val="0"/>
          <c:dPt>
            <c:idx val="0"/>
            <c:invertIfNegative val="0"/>
            <c:bubble3D val="0"/>
            <c:extLst>
              <c:ext xmlns:c16="http://schemas.microsoft.com/office/drawing/2014/chart" uri="{C3380CC4-5D6E-409C-BE32-E72D297353CC}">
                <c16:uniqueId val="{00000001-E516-4E2A-8E26-8390DF89ABD7}"/>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Yes</c:v>
                </c:pt>
              </c:strCache>
            </c:strRef>
          </c:cat>
          <c:val>
            <c:numRef>
              <c:f>Sheet1!$B$2</c:f>
              <c:numCache>
                <c:formatCode>0</c:formatCode>
                <c:ptCount val="1"/>
                <c:pt idx="0">
                  <c:v>34.200000000000003</c:v>
                </c:pt>
              </c:numCache>
            </c:numRef>
          </c:val>
          <c:extLst>
            <c:ext xmlns:c16="http://schemas.microsoft.com/office/drawing/2014/chart" uri="{C3380CC4-5D6E-409C-BE32-E72D297353CC}">
              <c16:uniqueId val="{00000004-E516-4E2A-8E26-8390DF89ABD7}"/>
            </c:ext>
          </c:extLst>
        </c:ser>
        <c:ser>
          <c:idx val="1"/>
          <c:order val="1"/>
          <c:tx>
            <c:strRef>
              <c:f>Sheet1!$C$1</c:f>
              <c:strCache>
                <c:ptCount val="1"/>
                <c:pt idx="0">
                  <c:v>Urban (n=562)</c:v>
                </c:pt>
              </c:strCache>
            </c:strRef>
          </c:tx>
          <c:spPr>
            <a:solidFill>
              <a:srgbClr val="55015B"/>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Yes</c:v>
                </c:pt>
              </c:strCache>
            </c:strRef>
          </c:cat>
          <c:val>
            <c:numRef>
              <c:f>Sheet1!$C$2</c:f>
              <c:numCache>
                <c:formatCode>0</c:formatCode>
                <c:ptCount val="1"/>
                <c:pt idx="0">
                  <c:v>39.200000000000003</c:v>
                </c:pt>
              </c:numCache>
            </c:numRef>
          </c:val>
          <c:extLst>
            <c:ext xmlns:c16="http://schemas.microsoft.com/office/drawing/2014/chart" uri="{C3380CC4-5D6E-409C-BE32-E72D297353CC}">
              <c16:uniqueId val="{00000005-E516-4E2A-8E26-8390DF89ABD7}"/>
            </c:ext>
          </c:extLst>
        </c:ser>
        <c:dLbls>
          <c:dLblPos val="inEnd"/>
          <c:showLegendKey val="0"/>
          <c:showVal val="1"/>
          <c:showCatName val="0"/>
          <c:showSerName val="0"/>
          <c:showPercent val="0"/>
          <c:showBubbleSize val="0"/>
        </c:dLbls>
        <c:gapWidth val="170"/>
        <c:overlap val="-60"/>
        <c:axId val="1557918335"/>
        <c:axId val="1557901279"/>
      </c:barChart>
      <c:catAx>
        <c:axId val="1557918335"/>
        <c:scaling>
          <c:orientation val="minMax"/>
        </c:scaling>
        <c:delete val="1"/>
        <c:axPos val="b"/>
        <c:numFmt formatCode="General" sourceLinked="1"/>
        <c:majorTickMark val="out"/>
        <c:minorTickMark val="none"/>
        <c:tickLblPos val="nextTo"/>
        <c:crossAx val="1557901279"/>
        <c:crosses val="autoZero"/>
        <c:auto val="1"/>
        <c:lblAlgn val="ctr"/>
        <c:lblOffset val="100"/>
        <c:noMultiLvlLbl val="0"/>
      </c:catAx>
      <c:valAx>
        <c:axId val="1557901279"/>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crossAx val="15579183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1" u="none" strike="noStrike" kern="1200" baseline="0">
              <a:solidFill>
                <a:schemeClr val="tx1">
                  <a:lumMod val="75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lgn="ctr" rtl="0">
            <a:defRPr lang="en-US" sz="1400"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0.16395509629620372"/>
          <c:y val="0.12601505576518304"/>
          <c:w val="0.59585683888696084"/>
          <c:h val="0.71112133052306903"/>
        </c:manualLayout>
      </c:layout>
      <c:barChart>
        <c:barDir val="col"/>
        <c:grouping val="stacked"/>
        <c:varyColors val="0"/>
        <c:ser>
          <c:idx val="0"/>
          <c:order val="0"/>
          <c:tx>
            <c:strRef>
              <c:f>Sheet1!$B$1</c:f>
              <c:strCache>
                <c:ptCount val="1"/>
                <c:pt idx="0">
                  <c:v> BCG Vaccination coverage (n=2,055)</c:v>
                </c:pt>
              </c:strCache>
            </c:strRef>
          </c:tx>
          <c:spPr>
            <a:solidFill>
              <a:srgbClr val="C3B9D9"/>
            </a:solidFill>
            <a:ln w="19050">
              <a:noFill/>
            </a:ln>
            <a:effectLst/>
          </c:spPr>
          <c:invertIfNegative val="0"/>
          <c:dPt>
            <c:idx val="0"/>
            <c:invertIfNegative val="0"/>
            <c:bubble3D val="0"/>
            <c:spPr>
              <a:solidFill>
                <a:srgbClr val="265C9B"/>
              </a:solidFill>
              <a:ln w="19050">
                <a:noFill/>
              </a:ln>
              <a:effectLst/>
            </c:spPr>
            <c:extLst>
              <c:ext xmlns:c16="http://schemas.microsoft.com/office/drawing/2014/chart" uri="{C3380CC4-5D6E-409C-BE32-E72D297353CC}">
                <c16:uniqueId val="{00000001-5522-4E1F-8C33-F9995910636F}"/>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5522-4E1F-8C33-F9995910636F}"/>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BCG Vaccination coverage (by card)</c:v>
                </c:pt>
                <c:pt idx="1">
                  <c:v>BCG Vaccination coverage (by card or self reported by the mother)</c:v>
                </c:pt>
              </c:strCache>
            </c:strRef>
          </c:cat>
          <c:val>
            <c:numRef>
              <c:f>Sheet1!$B$2:$B$3</c:f>
              <c:numCache>
                <c:formatCode>0</c:formatCode>
                <c:ptCount val="2"/>
                <c:pt idx="0">
                  <c:v>38</c:v>
                </c:pt>
                <c:pt idx="1">
                  <c:v>74</c:v>
                </c:pt>
              </c:numCache>
            </c:numRef>
          </c:val>
          <c:extLst>
            <c:ext xmlns:c16="http://schemas.microsoft.com/office/drawing/2014/chart" uri="{C3380CC4-5D6E-409C-BE32-E72D297353CC}">
              <c16:uniqueId val="{00000004-5522-4E1F-8C33-F9995910636F}"/>
            </c:ext>
          </c:extLst>
        </c:ser>
        <c:dLbls>
          <c:dLblPos val="inEnd"/>
          <c:showLegendKey val="0"/>
          <c:showVal val="1"/>
          <c:showCatName val="0"/>
          <c:showSerName val="0"/>
          <c:showPercent val="0"/>
          <c:showBubbleSize val="0"/>
        </c:dLbls>
        <c:gapWidth val="100"/>
        <c:overlap val="100"/>
        <c:axId val="1739599664"/>
        <c:axId val="1739619216"/>
      </c:barChart>
      <c:catAx>
        <c:axId val="1739599664"/>
        <c:scaling>
          <c:orientation val="minMax"/>
        </c:scaling>
        <c:delete val="1"/>
        <c:axPos val="b"/>
        <c:numFmt formatCode="General" sourceLinked="1"/>
        <c:majorTickMark val="out"/>
        <c:minorTickMark val="none"/>
        <c:tickLblPos val="nextTo"/>
        <c:crossAx val="1739619216"/>
        <c:crosses val="autoZero"/>
        <c:auto val="1"/>
        <c:lblAlgn val="ctr"/>
        <c:lblOffset val="100"/>
        <c:noMultiLvlLbl val="0"/>
      </c:catAx>
      <c:valAx>
        <c:axId val="173961921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9599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1" u="none" strike="noStrike" kern="1200" spc="0" baseline="0" dirty="0">
                <a:solidFill>
                  <a:schemeClr val="tx1">
                    <a:lumMod val="50000"/>
                  </a:schemeClr>
                </a:solidFill>
                <a:effectLst/>
                <a:latin typeface="+mn-lt"/>
                <a:ea typeface="+mn-ea"/>
                <a:cs typeface="+mn-cs"/>
              </a:rPr>
              <a:t>Percentage of infants whose mothers experienced difficulties in accessing routine immunization services for their infant(s) after COVID-19 restrictions began </a:t>
            </a:r>
            <a:r>
              <a:rPr lang="en-US" sz="1400" b="0" i="1" baseline="0" dirty="0">
                <a:solidFill>
                  <a:schemeClr val="tx1">
                    <a:lumMod val="50000"/>
                  </a:schemeClr>
                </a:solidFill>
                <a:effectLst/>
              </a:rPr>
              <a:t>(n=2,179)</a:t>
            </a:r>
            <a:endParaRPr lang="en-US" sz="1400" dirty="0">
              <a:solidFill>
                <a:schemeClr val="tx1">
                  <a:lumMod val="50000"/>
                </a:schemeClr>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0343700387861614E-2"/>
          <c:y val="8.7964860180102258E-2"/>
          <c:w val="0.95965629961213839"/>
          <c:h val="0.65934118369730843"/>
        </c:manualLayout>
      </c:layout>
      <c:lineChart>
        <c:grouping val="standard"/>
        <c:varyColors val="0"/>
        <c:ser>
          <c:idx val="0"/>
          <c:order val="0"/>
          <c:tx>
            <c:strRef>
              <c:f>Sheet1!$B$1</c:f>
              <c:strCache>
                <c:ptCount val="1"/>
                <c:pt idx="0">
                  <c:v>Sought care but had no difficulties</c:v>
                </c:pt>
              </c:strCache>
            </c:strRef>
          </c:tx>
          <c:spPr>
            <a:ln w="28575" cap="rnd">
              <a:solidFill>
                <a:srgbClr val="CD2959"/>
              </a:solidFill>
              <a:round/>
            </a:ln>
            <a:effectLst/>
          </c:spPr>
          <c:marker>
            <c:symbol val="circle"/>
            <c:size val="5"/>
            <c:spPr>
              <a:solidFill>
                <a:schemeClr val="bg1"/>
              </a:solidFill>
              <a:ln w="28575">
                <a:solidFill>
                  <a:srgbClr val="CD2959"/>
                </a:solidFill>
                <a:beve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2020-Jul</c:v>
                </c:pt>
                <c:pt idx="1">
                  <c:v>2020-Aug</c:v>
                </c:pt>
                <c:pt idx="2">
                  <c:v>2020-Sep</c:v>
                </c:pt>
                <c:pt idx="3">
                  <c:v>2020-Oct</c:v>
                </c:pt>
                <c:pt idx="4">
                  <c:v>2020-Nov</c:v>
                </c:pt>
                <c:pt idx="5">
                  <c:v>2020-Dec</c:v>
                </c:pt>
                <c:pt idx="6">
                  <c:v>2021-Jan</c:v>
                </c:pt>
                <c:pt idx="7">
                  <c:v>2021-Feb</c:v>
                </c:pt>
                <c:pt idx="8">
                  <c:v>2021-Mar</c:v>
                </c:pt>
                <c:pt idx="9">
                  <c:v>2021-Apr</c:v>
                </c:pt>
                <c:pt idx="10">
                  <c:v>2021-May</c:v>
                </c:pt>
                <c:pt idx="11">
                  <c:v>2021-Jun</c:v>
                </c:pt>
              </c:strCache>
            </c:strRef>
          </c:cat>
          <c:val>
            <c:numRef>
              <c:f>Sheet1!$B$2:$B$13</c:f>
              <c:numCache>
                <c:formatCode>0</c:formatCode>
                <c:ptCount val="12"/>
                <c:pt idx="0">
                  <c:v>63.1</c:v>
                </c:pt>
                <c:pt idx="1">
                  <c:v>64.599999999999994</c:v>
                </c:pt>
                <c:pt idx="2">
                  <c:v>70.900000000000006</c:v>
                </c:pt>
                <c:pt idx="3">
                  <c:v>73.599999999999994</c:v>
                </c:pt>
                <c:pt idx="4">
                  <c:v>67.900000000000006</c:v>
                </c:pt>
                <c:pt idx="5">
                  <c:v>58.4</c:v>
                </c:pt>
                <c:pt idx="6">
                  <c:v>79.8</c:v>
                </c:pt>
                <c:pt idx="7">
                  <c:v>67.8</c:v>
                </c:pt>
                <c:pt idx="8">
                  <c:v>70.599999999999994</c:v>
                </c:pt>
                <c:pt idx="9">
                  <c:v>82.9</c:v>
                </c:pt>
                <c:pt idx="10">
                  <c:v>77.7</c:v>
                </c:pt>
                <c:pt idx="11">
                  <c:v>89.1</c:v>
                </c:pt>
              </c:numCache>
            </c:numRef>
          </c:val>
          <c:smooth val="0"/>
          <c:extLst>
            <c:ext xmlns:c16="http://schemas.microsoft.com/office/drawing/2014/chart" uri="{C3380CC4-5D6E-409C-BE32-E72D297353CC}">
              <c16:uniqueId val="{00000000-71C1-4989-A7ED-6D8506921FCF}"/>
            </c:ext>
          </c:extLst>
        </c:ser>
        <c:ser>
          <c:idx val="1"/>
          <c:order val="1"/>
          <c:tx>
            <c:strRef>
              <c:f>Sheet1!$C$1</c:f>
              <c:strCache>
                <c:ptCount val="1"/>
                <c:pt idx="0">
                  <c:v>Did not seek vaccination</c:v>
                </c:pt>
              </c:strCache>
            </c:strRef>
          </c:tx>
          <c:spPr>
            <a:ln w="28575" cap="rnd">
              <a:solidFill>
                <a:srgbClr val="00667D"/>
              </a:solidFill>
              <a:round/>
            </a:ln>
            <a:effectLst/>
          </c:spPr>
          <c:marker>
            <c:symbol val="circle"/>
            <c:size val="5"/>
            <c:spPr>
              <a:solidFill>
                <a:schemeClr val="bg1"/>
              </a:solidFill>
              <a:ln w="28575">
                <a:solidFill>
                  <a:srgbClr val="00667D"/>
                </a:solidFill>
              </a:ln>
              <a:effectLst/>
            </c:spPr>
          </c:marker>
          <c:dPt>
            <c:idx val="1"/>
            <c:marker>
              <c:symbol val="circle"/>
              <c:size val="5"/>
              <c:spPr>
                <a:solidFill>
                  <a:schemeClr val="bg1"/>
                </a:solidFill>
                <a:ln w="28575">
                  <a:solidFill>
                    <a:srgbClr val="00667D"/>
                  </a:solidFill>
                </a:ln>
                <a:effectLst/>
              </c:spPr>
            </c:marker>
            <c:bubble3D val="0"/>
            <c:spPr>
              <a:ln w="28575" cap="rnd">
                <a:solidFill>
                  <a:srgbClr val="265C9B"/>
                </a:solidFill>
                <a:round/>
              </a:ln>
              <a:effectLst/>
            </c:spPr>
            <c:extLst>
              <c:ext xmlns:c16="http://schemas.microsoft.com/office/drawing/2014/chart" uri="{C3380CC4-5D6E-409C-BE32-E72D297353CC}">
                <c16:uniqueId val="{00000001-5F07-4B2A-B17E-F58B598B199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2020-Jul</c:v>
                </c:pt>
                <c:pt idx="1">
                  <c:v>2020-Aug</c:v>
                </c:pt>
                <c:pt idx="2">
                  <c:v>2020-Sep</c:v>
                </c:pt>
                <c:pt idx="3">
                  <c:v>2020-Oct</c:v>
                </c:pt>
                <c:pt idx="4">
                  <c:v>2020-Nov</c:v>
                </c:pt>
                <c:pt idx="5">
                  <c:v>2020-Dec</c:v>
                </c:pt>
                <c:pt idx="6">
                  <c:v>2021-Jan</c:v>
                </c:pt>
                <c:pt idx="7">
                  <c:v>2021-Feb</c:v>
                </c:pt>
                <c:pt idx="8">
                  <c:v>2021-Mar</c:v>
                </c:pt>
                <c:pt idx="9">
                  <c:v>2021-Apr</c:v>
                </c:pt>
                <c:pt idx="10">
                  <c:v>2021-May</c:v>
                </c:pt>
                <c:pt idx="11">
                  <c:v>2021-Jun</c:v>
                </c:pt>
              </c:strCache>
            </c:strRef>
          </c:cat>
          <c:val>
            <c:numRef>
              <c:f>Sheet1!$C$2:$C$13</c:f>
              <c:numCache>
                <c:formatCode>0</c:formatCode>
                <c:ptCount val="12"/>
                <c:pt idx="0">
                  <c:v>24.9</c:v>
                </c:pt>
                <c:pt idx="1">
                  <c:v>19.2</c:v>
                </c:pt>
                <c:pt idx="2">
                  <c:v>22.1</c:v>
                </c:pt>
                <c:pt idx="3">
                  <c:v>14.8</c:v>
                </c:pt>
                <c:pt idx="4">
                  <c:v>19.600000000000001</c:v>
                </c:pt>
                <c:pt idx="5">
                  <c:v>23.2</c:v>
                </c:pt>
                <c:pt idx="6">
                  <c:v>14.5</c:v>
                </c:pt>
                <c:pt idx="7">
                  <c:v>18.899999999999999</c:v>
                </c:pt>
                <c:pt idx="8">
                  <c:v>18.7</c:v>
                </c:pt>
                <c:pt idx="9">
                  <c:v>10.6</c:v>
                </c:pt>
                <c:pt idx="10">
                  <c:v>16.899999999999999</c:v>
                </c:pt>
                <c:pt idx="11">
                  <c:v>10.9</c:v>
                </c:pt>
              </c:numCache>
            </c:numRef>
          </c:val>
          <c:smooth val="0"/>
          <c:extLst>
            <c:ext xmlns:c16="http://schemas.microsoft.com/office/drawing/2014/chart" uri="{C3380CC4-5D6E-409C-BE32-E72D297353CC}">
              <c16:uniqueId val="{00000001-71C1-4989-A7ED-6D8506921FCF}"/>
            </c:ext>
          </c:extLst>
        </c:ser>
        <c:ser>
          <c:idx val="2"/>
          <c:order val="2"/>
          <c:tx>
            <c:strRef>
              <c:f>Sheet1!$D$1</c:f>
              <c:strCache>
                <c:ptCount val="1"/>
                <c:pt idx="0">
                  <c:v>Attempted to seek care and had difficulties</c:v>
                </c:pt>
              </c:strCache>
            </c:strRef>
          </c:tx>
          <c:spPr>
            <a:ln w="28575" cap="flat">
              <a:solidFill>
                <a:srgbClr val="55015B"/>
              </a:solidFill>
              <a:round/>
            </a:ln>
            <a:effectLst/>
          </c:spPr>
          <c:marker>
            <c:symbol val="circle"/>
            <c:size val="5"/>
            <c:spPr>
              <a:solidFill>
                <a:schemeClr val="bg1"/>
              </a:solidFill>
              <a:ln w="28575">
                <a:solidFill>
                  <a:srgbClr val="55015B"/>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F1B4B"/>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2020-Jul</c:v>
                </c:pt>
                <c:pt idx="1">
                  <c:v>2020-Aug</c:v>
                </c:pt>
                <c:pt idx="2">
                  <c:v>2020-Sep</c:v>
                </c:pt>
                <c:pt idx="3">
                  <c:v>2020-Oct</c:v>
                </c:pt>
                <c:pt idx="4">
                  <c:v>2020-Nov</c:v>
                </c:pt>
                <c:pt idx="5">
                  <c:v>2020-Dec</c:v>
                </c:pt>
                <c:pt idx="6">
                  <c:v>2021-Jan</c:v>
                </c:pt>
                <c:pt idx="7">
                  <c:v>2021-Feb</c:v>
                </c:pt>
                <c:pt idx="8">
                  <c:v>2021-Mar</c:v>
                </c:pt>
                <c:pt idx="9">
                  <c:v>2021-Apr</c:v>
                </c:pt>
                <c:pt idx="10">
                  <c:v>2021-May</c:v>
                </c:pt>
                <c:pt idx="11">
                  <c:v>2021-Jun</c:v>
                </c:pt>
              </c:strCache>
            </c:strRef>
          </c:cat>
          <c:val>
            <c:numRef>
              <c:f>Sheet1!$D$2:$D$13</c:f>
              <c:numCache>
                <c:formatCode>0</c:formatCode>
                <c:ptCount val="12"/>
                <c:pt idx="0">
                  <c:v>12.1</c:v>
                </c:pt>
                <c:pt idx="1">
                  <c:v>16.2</c:v>
                </c:pt>
                <c:pt idx="2">
                  <c:v>7.1</c:v>
                </c:pt>
                <c:pt idx="3">
                  <c:v>11.5</c:v>
                </c:pt>
                <c:pt idx="4">
                  <c:v>12.5</c:v>
                </c:pt>
                <c:pt idx="5">
                  <c:v>18.3</c:v>
                </c:pt>
                <c:pt idx="6">
                  <c:v>5.7</c:v>
                </c:pt>
                <c:pt idx="7">
                  <c:v>13.3</c:v>
                </c:pt>
                <c:pt idx="8">
                  <c:v>10.7</c:v>
                </c:pt>
                <c:pt idx="9">
                  <c:v>6.5</c:v>
                </c:pt>
                <c:pt idx="10">
                  <c:v>5.3</c:v>
                </c:pt>
                <c:pt idx="11">
                  <c:v>0</c:v>
                </c:pt>
              </c:numCache>
            </c:numRef>
          </c:val>
          <c:smooth val="0"/>
          <c:extLst>
            <c:ext xmlns:c16="http://schemas.microsoft.com/office/drawing/2014/chart" uri="{C3380CC4-5D6E-409C-BE32-E72D297353CC}">
              <c16:uniqueId val="{00000002-71C1-4989-A7ED-6D8506921FCF}"/>
            </c:ext>
          </c:extLst>
        </c:ser>
        <c:dLbls>
          <c:dLblPos val="t"/>
          <c:showLegendKey val="0"/>
          <c:showVal val="1"/>
          <c:showCatName val="0"/>
          <c:showSerName val="0"/>
          <c:showPercent val="0"/>
          <c:showBubbleSize val="0"/>
        </c:dLbls>
        <c:marker val="1"/>
        <c:smooth val="0"/>
        <c:axId val="733310400"/>
        <c:axId val="733309984"/>
      </c:lineChart>
      <c:catAx>
        <c:axId val="7333104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defRPr>
            </a:pPr>
            <a:endParaRPr lang="en-US"/>
          </a:p>
        </c:txPr>
        <c:crossAx val="733309984"/>
        <c:crosses val="autoZero"/>
        <c:auto val="1"/>
        <c:lblAlgn val="ctr"/>
        <c:lblOffset val="100"/>
        <c:noMultiLvlLbl val="0"/>
      </c:catAx>
      <c:valAx>
        <c:axId val="733309984"/>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75000"/>
                  </a:schemeClr>
                </a:solidFill>
                <a:latin typeface="Segoe UI" panose="020B0502040204020203" pitchFamily="34" charset="0"/>
                <a:ea typeface="Segoe UI" panose="020B0502040204020203" pitchFamily="34" charset="0"/>
                <a:cs typeface="Segoe UI" panose="020B0502040204020203" pitchFamily="34" charset="0"/>
              </a:defRPr>
            </a:pPr>
            <a:endParaRPr lang="en-US"/>
          </a:p>
        </c:txPr>
        <c:crossAx val="733310400"/>
        <c:crosses val="autoZero"/>
        <c:crossBetween val="between"/>
      </c:valAx>
      <c:spPr>
        <a:noFill/>
        <a:ln>
          <a:noFill/>
        </a:ln>
        <a:effectLst/>
      </c:spPr>
    </c:plotArea>
    <c:legend>
      <c:legendPos val="b"/>
      <c:layout>
        <c:manualLayout>
          <c:xMode val="edge"/>
          <c:yMode val="edge"/>
          <c:x val="2.8805182649444112E-2"/>
          <c:y val="0.86837869603733187"/>
          <c:w val="0.9"/>
          <c:h val="6.4658713785242197E-2"/>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0" i="0" u="none" strike="noStrike" baseline="0" dirty="0">
                <a:solidFill>
                  <a:schemeClr val="tx1">
                    <a:lumMod val="50000"/>
                  </a:schemeClr>
                </a:solidFill>
                <a:effectLst/>
              </a:rPr>
              <a:t>Percentage of mothers with infant(s) who reported missing a routine vaccination for the infant after COVID-19 restrictions began </a:t>
            </a:r>
            <a:r>
              <a:rPr lang="en-US" sz="2000" b="0" i="1" u="none" strike="noStrike" kern="1200" spc="0" baseline="0" dirty="0">
                <a:solidFill>
                  <a:schemeClr val="tx1">
                    <a:lumMod val="50000"/>
                  </a:schemeClr>
                </a:solidFill>
                <a:effectLst/>
                <a:latin typeface="+mn-lt"/>
                <a:ea typeface="+mn-ea"/>
                <a:cs typeface="+mn-cs"/>
              </a:rPr>
              <a:t>by calendar-month</a:t>
            </a:r>
            <a:endParaRPr lang="en-US" sz="2000" dirty="0">
              <a:solidFill>
                <a:schemeClr val="tx1">
                  <a:lumMod val="50000"/>
                </a:schemeClr>
              </a:solidFill>
              <a:effectLst/>
            </a:endParaRPr>
          </a:p>
        </c:rich>
      </c:tx>
      <c:layout>
        <c:manualLayout>
          <c:xMode val="edge"/>
          <c:yMode val="edge"/>
          <c:x val="0.11192016115976861"/>
          <c:y val="0"/>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3416404764841222E-2"/>
          <c:y val="0.128926024285655"/>
          <c:w val="0.9665835952351588"/>
          <c:h val="0.61837982819467663"/>
        </c:manualLayout>
      </c:layout>
      <c:lineChart>
        <c:grouping val="standard"/>
        <c:varyColors val="0"/>
        <c:ser>
          <c:idx val="0"/>
          <c:order val="0"/>
          <c:tx>
            <c:strRef>
              <c:f>Sheet1!$B$1</c:f>
              <c:strCache>
                <c:ptCount val="1"/>
                <c:pt idx="0">
                  <c:v>No, did not miss routine vaccination appointment</c:v>
                </c:pt>
              </c:strCache>
            </c:strRef>
          </c:tx>
          <c:spPr>
            <a:ln w="28575" cap="rnd">
              <a:solidFill>
                <a:srgbClr val="CD2959"/>
              </a:solidFill>
              <a:round/>
            </a:ln>
            <a:effectLst/>
          </c:spPr>
          <c:marker>
            <c:symbol val="circle"/>
            <c:size val="5"/>
            <c:spPr>
              <a:solidFill>
                <a:schemeClr val="bg1"/>
              </a:solidFill>
              <a:ln w="28575">
                <a:solidFill>
                  <a:srgbClr val="CD2959"/>
                </a:solidFill>
                <a:beve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2020-Jul</c:v>
                </c:pt>
                <c:pt idx="1">
                  <c:v>2020-Aug</c:v>
                </c:pt>
                <c:pt idx="2">
                  <c:v>2020-Sep</c:v>
                </c:pt>
                <c:pt idx="3">
                  <c:v>2020-Oct</c:v>
                </c:pt>
                <c:pt idx="4">
                  <c:v>2020-Nov</c:v>
                </c:pt>
                <c:pt idx="5">
                  <c:v>2020-Dec</c:v>
                </c:pt>
                <c:pt idx="6">
                  <c:v>2021-Jan</c:v>
                </c:pt>
                <c:pt idx="7">
                  <c:v>2021-Feb</c:v>
                </c:pt>
                <c:pt idx="8">
                  <c:v>2021-Mar</c:v>
                </c:pt>
                <c:pt idx="9">
                  <c:v>2021-Apr</c:v>
                </c:pt>
                <c:pt idx="10">
                  <c:v>2021-May</c:v>
                </c:pt>
                <c:pt idx="11">
                  <c:v>2021-Jun</c:v>
                </c:pt>
              </c:strCache>
            </c:strRef>
          </c:cat>
          <c:val>
            <c:numRef>
              <c:f>Sheet1!$B$2:$B$13</c:f>
              <c:numCache>
                <c:formatCode>0</c:formatCode>
                <c:ptCount val="12"/>
                <c:pt idx="0">
                  <c:v>81.5</c:v>
                </c:pt>
                <c:pt idx="1">
                  <c:v>78.5</c:v>
                </c:pt>
                <c:pt idx="2">
                  <c:v>84</c:v>
                </c:pt>
                <c:pt idx="3">
                  <c:v>82.2</c:v>
                </c:pt>
                <c:pt idx="4">
                  <c:v>78.3</c:v>
                </c:pt>
                <c:pt idx="5">
                  <c:v>74.7</c:v>
                </c:pt>
                <c:pt idx="6">
                  <c:v>86.2</c:v>
                </c:pt>
                <c:pt idx="7">
                  <c:v>73</c:v>
                </c:pt>
                <c:pt idx="8">
                  <c:v>84.7</c:v>
                </c:pt>
                <c:pt idx="9">
                  <c:v>83.6</c:v>
                </c:pt>
                <c:pt idx="10">
                  <c:v>87.7</c:v>
                </c:pt>
                <c:pt idx="11">
                  <c:v>97.8</c:v>
                </c:pt>
              </c:numCache>
            </c:numRef>
          </c:val>
          <c:smooth val="0"/>
          <c:extLst>
            <c:ext xmlns:c16="http://schemas.microsoft.com/office/drawing/2014/chart" uri="{C3380CC4-5D6E-409C-BE32-E72D297353CC}">
              <c16:uniqueId val="{00000000-71C1-4989-A7ED-6D8506921FCF}"/>
            </c:ext>
          </c:extLst>
        </c:ser>
        <c:ser>
          <c:idx val="1"/>
          <c:order val="1"/>
          <c:tx>
            <c:strRef>
              <c:f>Sheet1!$C$1</c:f>
              <c:strCache>
                <c:ptCount val="1"/>
                <c:pt idx="0">
                  <c:v>Yes, missed routine vaccination appointment</c:v>
                </c:pt>
              </c:strCache>
            </c:strRef>
          </c:tx>
          <c:spPr>
            <a:ln w="28575" cap="flat">
              <a:solidFill>
                <a:schemeClr val="accent2"/>
              </a:solidFill>
              <a:round/>
            </a:ln>
            <a:effectLst/>
          </c:spPr>
          <c:marker>
            <c:symbol val="circle"/>
            <c:size val="5"/>
            <c:spPr>
              <a:solidFill>
                <a:schemeClr val="bg1"/>
              </a:solidFill>
              <a:ln w="28575">
                <a:solidFill>
                  <a:srgbClr val="55015B"/>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2020-Jul</c:v>
                </c:pt>
                <c:pt idx="1">
                  <c:v>2020-Aug</c:v>
                </c:pt>
                <c:pt idx="2">
                  <c:v>2020-Sep</c:v>
                </c:pt>
                <c:pt idx="3">
                  <c:v>2020-Oct</c:v>
                </c:pt>
                <c:pt idx="4">
                  <c:v>2020-Nov</c:v>
                </c:pt>
                <c:pt idx="5">
                  <c:v>2020-Dec</c:v>
                </c:pt>
                <c:pt idx="6">
                  <c:v>2021-Jan</c:v>
                </c:pt>
                <c:pt idx="7">
                  <c:v>2021-Feb</c:v>
                </c:pt>
                <c:pt idx="8">
                  <c:v>2021-Mar</c:v>
                </c:pt>
                <c:pt idx="9">
                  <c:v>2021-Apr</c:v>
                </c:pt>
                <c:pt idx="10">
                  <c:v>2021-May</c:v>
                </c:pt>
                <c:pt idx="11">
                  <c:v>2021-Jun</c:v>
                </c:pt>
              </c:strCache>
            </c:strRef>
          </c:cat>
          <c:val>
            <c:numRef>
              <c:f>Sheet1!$C$2:$C$13</c:f>
              <c:numCache>
                <c:formatCode>0</c:formatCode>
                <c:ptCount val="12"/>
                <c:pt idx="0">
                  <c:v>18.5</c:v>
                </c:pt>
                <c:pt idx="1">
                  <c:v>21.5</c:v>
                </c:pt>
                <c:pt idx="2">
                  <c:v>16</c:v>
                </c:pt>
                <c:pt idx="3">
                  <c:v>17.8</c:v>
                </c:pt>
                <c:pt idx="4">
                  <c:v>21.7</c:v>
                </c:pt>
                <c:pt idx="5">
                  <c:v>25.3</c:v>
                </c:pt>
                <c:pt idx="6">
                  <c:v>13.8</c:v>
                </c:pt>
                <c:pt idx="7">
                  <c:v>27</c:v>
                </c:pt>
                <c:pt idx="8">
                  <c:v>15.3</c:v>
                </c:pt>
                <c:pt idx="9">
                  <c:v>16.399999999999999</c:v>
                </c:pt>
                <c:pt idx="10">
                  <c:v>12.3</c:v>
                </c:pt>
                <c:pt idx="11">
                  <c:v>2.2000000000000002</c:v>
                </c:pt>
              </c:numCache>
            </c:numRef>
          </c:val>
          <c:smooth val="0"/>
          <c:extLst>
            <c:ext xmlns:c16="http://schemas.microsoft.com/office/drawing/2014/chart" uri="{C3380CC4-5D6E-409C-BE32-E72D297353CC}">
              <c16:uniqueId val="{00000002-5D78-4193-8F04-CC6C4D544B35}"/>
            </c:ext>
          </c:extLst>
        </c:ser>
        <c:dLbls>
          <c:dLblPos val="t"/>
          <c:showLegendKey val="0"/>
          <c:showVal val="1"/>
          <c:showCatName val="0"/>
          <c:showSerName val="0"/>
          <c:showPercent val="0"/>
          <c:showBubbleSize val="0"/>
        </c:dLbls>
        <c:marker val="1"/>
        <c:smooth val="0"/>
        <c:axId val="733310400"/>
        <c:axId val="733309984"/>
      </c:lineChart>
      <c:catAx>
        <c:axId val="7333104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defRPr>
            </a:pPr>
            <a:endParaRPr lang="en-US"/>
          </a:p>
        </c:txPr>
        <c:crossAx val="733309984"/>
        <c:crosses val="autoZero"/>
        <c:auto val="1"/>
        <c:lblAlgn val="ctr"/>
        <c:lblOffset val="100"/>
        <c:noMultiLvlLbl val="0"/>
      </c:catAx>
      <c:valAx>
        <c:axId val="733309984"/>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75000"/>
                  </a:schemeClr>
                </a:solidFill>
                <a:latin typeface="Segoe UI" panose="020B0502040204020203" pitchFamily="34" charset="0"/>
                <a:ea typeface="Segoe UI" panose="020B0502040204020203" pitchFamily="34" charset="0"/>
                <a:cs typeface="Segoe UI" panose="020B0502040204020203" pitchFamily="34" charset="0"/>
              </a:defRPr>
            </a:pPr>
            <a:endParaRPr lang="en-US"/>
          </a:p>
        </c:txPr>
        <c:crossAx val="733310400"/>
        <c:crosses val="autoZero"/>
        <c:crossBetween val="between"/>
      </c:valAx>
      <c:spPr>
        <a:noFill/>
        <a:ln>
          <a:noFill/>
        </a:ln>
        <a:effectLst/>
      </c:spPr>
    </c:plotArea>
    <c:legend>
      <c:legendPos val="b"/>
      <c:layout>
        <c:manualLayout>
          <c:xMode val="edge"/>
          <c:yMode val="edge"/>
          <c:x val="2.8805197641078171E-2"/>
          <c:y val="0.86284207124420964"/>
          <c:w val="0.89999993263811373"/>
          <c:h val="7.391400358954478E-2"/>
        </c:manualLayout>
      </c:layout>
      <c:overlay val="0"/>
      <c:spPr>
        <a:noFill/>
        <a:ln>
          <a:noFill/>
        </a:ln>
        <a:effectLst/>
      </c:spPr>
      <c:txPr>
        <a:bodyPr rot="0" spcFirstLastPara="1" vertOverflow="ellipsis" vert="horz" wrap="square" anchor="ctr" anchorCtr="1"/>
        <a:lstStyle/>
        <a:p>
          <a:pPr>
            <a:defRPr sz="1600" b="0" i="1" u="none" strike="noStrike" kern="1200" baseline="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3503316766915"/>
          <c:y val="0.22455885620505239"/>
          <c:w val="0.8084915920899185"/>
          <c:h val="0.59591960016030943"/>
        </c:manualLayout>
      </c:layout>
      <c:barChart>
        <c:barDir val="col"/>
        <c:grouping val="clustered"/>
        <c:varyColors val="0"/>
        <c:ser>
          <c:idx val="0"/>
          <c:order val="0"/>
          <c:tx>
            <c:strRef>
              <c:f>Sheet1!$B$1</c:f>
              <c:strCache>
                <c:ptCount val="1"/>
                <c:pt idx="0">
                  <c:v>Proportion of women who are using a method to delay pregnancy  at 6-month postpartum (n=2414)</c:v>
                </c:pt>
              </c:strCache>
            </c:strRef>
          </c:tx>
          <c:spPr>
            <a:solidFill>
              <a:srgbClr val="00667D"/>
            </a:solidFill>
            <a:ln w="19050">
              <a:noFill/>
            </a:ln>
            <a:effectLst/>
          </c:spPr>
          <c:invertIfNegative val="0"/>
          <c:dPt>
            <c:idx val="2"/>
            <c:invertIfNegative val="0"/>
            <c:bubble3D val="0"/>
            <c:extLst>
              <c:ext xmlns:c16="http://schemas.microsoft.com/office/drawing/2014/chart" uri="{C3380CC4-5D6E-409C-BE32-E72D297353CC}">
                <c16:uniqueId val="{00000005-5DEF-4CD7-9EA8-2753640DC2A0}"/>
              </c:ext>
            </c:extLst>
          </c:dPt>
          <c:dPt>
            <c:idx val="3"/>
            <c:invertIfNegative val="0"/>
            <c:bubble3D val="0"/>
            <c:extLst>
              <c:ext xmlns:c16="http://schemas.microsoft.com/office/drawing/2014/chart" uri="{C3380CC4-5D6E-409C-BE32-E72D297353CC}">
                <c16:uniqueId val="{00000003-8400-439F-B84E-3E48CAB33FF7}"/>
              </c:ext>
            </c:extLst>
          </c:dPt>
          <c:dLbls>
            <c:spPr>
              <a:noFill/>
              <a:ln>
                <a:noFill/>
              </a:ln>
              <a:effectLst/>
            </c:spPr>
            <c:txPr>
              <a:bodyPr rot="0" spcFirstLastPara="1" vertOverflow="ellipsis" vert="horz" wrap="square" anchor="ctr" anchorCtr="1"/>
              <a:lstStyle/>
              <a:p>
                <a:pPr>
                  <a:defRPr sz="1400" b="0" i="0" u="none" strike="noStrike" kern="1200" baseline="0">
                    <a:solidFill>
                      <a:srgbClr val="0F1B4B"/>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Immediate (with in 48hrs) from *6wk data (n=2680)</c:v>
                </c:pt>
                <c:pt idx="1">
                  <c:v>*6-weeks (n=2664)</c:v>
                </c:pt>
                <c:pt idx="2">
                  <c:v>6-months (n=2414)</c:v>
                </c:pt>
                <c:pt idx="3">
                  <c:v>1-year (n=2094)</c:v>
                </c:pt>
              </c:strCache>
            </c:strRef>
          </c:cat>
          <c:val>
            <c:numRef>
              <c:f>Sheet1!$B$2:$B$5</c:f>
              <c:numCache>
                <c:formatCode>0</c:formatCode>
                <c:ptCount val="4"/>
                <c:pt idx="0">
                  <c:v>1</c:v>
                </c:pt>
                <c:pt idx="1">
                  <c:v>15.7</c:v>
                </c:pt>
                <c:pt idx="2">
                  <c:v>38</c:v>
                </c:pt>
                <c:pt idx="3">
                  <c:v>43</c:v>
                </c:pt>
              </c:numCache>
            </c:numRef>
          </c:val>
          <c:extLst>
            <c:ext xmlns:c16="http://schemas.microsoft.com/office/drawing/2014/chart" uri="{C3380CC4-5D6E-409C-BE32-E72D297353CC}">
              <c16:uniqueId val="{00000004-BD9C-4B9A-8673-E1B71EA26A33}"/>
            </c:ext>
          </c:extLst>
        </c:ser>
        <c:dLbls>
          <c:showLegendKey val="0"/>
          <c:showVal val="0"/>
          <c:showCatName val="0"/>
          <c:showSerName val="0"/>
          <c:showPercent val="0"/>
          <c:showBubbleSize val="0"/>
        </c:dLbls>
        <c:gapWidth val="103"/>
        <c:overlap val="13"/>
        <c:axId val="2059403551"/>
        <c:axId val="2059419359"/>
      </c:barChart>
      <c:catAx>
        <c:axId val="20594035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2059419359"/>
        <c:crosses val="autoZero"/>
        <c:auto val="1"/>
        <c:lblAlgn val="ctr"/>
        <c:lblOffset val="100"/>
        <c:noMultiLvlLbl val="0"/>
      </c:catAx>
      <c:valAx>
        <c:axId val="2059419359"/>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059403551"/>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600" b="0" i="1" u="none" strike="noStrike" kern="1200" spc="0" baseline="0" dirty="0" smtClean="0">
                <a:solidFill>
                  <a:srgbClr val="59595B">
                    <a:lumMod val="50000"/>
                  </a:srgbClr>
                </a:solidFill>
                <a:latin typeface="Segoe UI" panose="020B0502040204020203" pitchFamily="34" charset="0"/>
                <a:ea typeface="+mn-ea"/>
                <a:cs typeface="Segoe UI" panose="020B0502040204020203" pitchFamily="34" charset="0"/>
              </a:defRPr>
            </a:pPr>
            <a:r>
              <a:rPr lang="en-US" sz="1600" b="0" i="1" u="none" strike="noStrike" kern="1200" spc="0" baseline="0" dirty="0">
                <a:solidFill>
                  <a:srgbClr val="59595B">
                    <a:lumMod val="50000"/>
                  </a:srgbClr>
                </a:solidFill>
                <a:latin typeface="Segoe UI" panose="020B0502040204020203" pitchFamily="34" charset="0"/>
                <a:ea typeface="+mn-ea"/>
                <a:cs typeface="Segoe UI" panose="020B0502040204020203" pitchFamily="34" charset="0"/>
              </a:rPr>
              <a:t>Percentage of women who used FP method during their postpartum period by maternity waiting home use (n=2,563)</a:t>
            </a:r>
          </a:p>
        </c:rich>
      </c:tx>
      <c:overlay val="0"/>
      <c:spPr>
        <a:noFill/>
        <a:ln>
          <a:noFill/>
        </a:ln>
        <a:effectLst/>
      </c:spPr>
      <c:txPr>
        <a:bodyPr rot="0" spcFirstLastPara="1" vertOverflow="ellipsis" vert="horz" wrap="square" anchor="ctr" anchorCtr="1"/>
        <a:lstStyle/>
        <a:p>
          <a:pPr algn="ctr" rtl="0">
            <a:defRPr lang="en-US" sz="1600" b="0" i="1" u="none" strike="noStrike" kern="1200" spc="0" baseline="0" dirty="0" smtClean="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7.9776578641648138E-2"/>
          <c:y val="0.2383309246727229"/>
          <c:w val="0.8734624381140661"/>
          <c:h val="0.66355712958321056"/>
        </c:manualLayout>
      </c:layout>
      <c:barChart>
        <c:barDir val="col"/>
        <c:grouping val="clustered"/>
        <c:varyColors val="0"/>
        <c:ser>
          <c:idx val="0"/>
          <c:order val="0"/>
          <c:tx>
            <c:strRef>
              <c:f>Sheet1!$B$1</c:f>
              <c:strCache>
                <c:ptCount val="1"/>
                <c:pt idx="0">
                  <c:v>Maternity home users </c:v>
                </c:pt>
              </c:strCache>
            </c:strRef>
          </c:tx>
          <c:spPr>
            <a:solidFill>
              <a:srgbClr val="0F1B4B"/>
            </a:solidFill>
            <a:ln w="19050">
              <a:noFill/>
            </a:ln>
            <a:effectLst/>
          </c:spPr>
          <c:invertIfNegative val="0"/>
          <c:dPt>
            <c:idx val="0"/>
            <c:invertIfNegative val="0"/>
            <c:bubble3D val="0"/>
            <c:extLst>
              <c:ext xmlns:c16="http://schemas.microsoft.com/office/drawing/2014/chart" uri="{C3380CC4-5D6E-409C-BE32-E72D297353CC}">
                <c16:uniqueId val="{00000001-E516-4E2A-8E26-8390DF89ABD7}"/>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PPFP</c:v>
                </c:pt>
              </c:strCache>
            </c:strRef>
          </c:cat>
          <c:val>
            <c:numRef>
              <c:f>Sheet1!$B$2</c:f>
              <c:numCache>
                <c:formatCode>0.0</c:formatCode>
                <c:ptCount val="1"/>
                <c:pt idx="0">
                  <c:v>22.6</c:v>
                </c:pt>
              </c:numCache>
            </c:numRef>
          </c:val>
          <c:extLst>
            <c:ext xmlns:c16="http://schemas.microsoft.com/office/drawing/2014/chart" uri="{C3380CC4-5D6E-409C-BE32-E72D297353CC}">
              <c16:uniqueId val="{00000004-E516-4E2A-8E26-8390DF89ABD7}"/>
            </c:ext>
          </c:extLst>
        </c:ser>
        <c:ser>
          <c:idx val="1"/>
          <c:order val="1"/>
          <c:tx>
            <c:strRef>
              <c:f>Sheet1!$C$1</c:f>
              <c:strCache>
                <c:ptCount val="1"/>
                <c:pt idx="0">
                  <c:v>Maternity home non users</c:v>
                </c:pt>
              </c:strCache>
            </c:strRef>
          </c:tx>
          <c:spPr>
            <a:solidFill>
              <a:srgbClr val="55015B"/>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PPFP</c:v>
                </c:pt>
              </c:strCache>
            </c:strRef>
          </c:cat>
          <c:val>
            <c:numRef>
              <c:f>Sheet1!$C$2</c:f>
              <c:numCache>
                <c:formatCode>0.0</c:formatCode>
                <c:ptCount val="1"/>
                <c:pt idx="0">
                  <c:v>15</c:v>
                </c:pt>
              </c:numCache>
            </c:numRef>
          </c:val>
          <c:extLst>
            <c:ext xmlns:c16="http://schemas.microsoft.com/office/drawing/2014/chart" uri="{C3380CC4-5D6E-409C-BE32-E72D297353CC}">
              <c16:uniqueId val="{00000005-E516-4E2A-8E26-8390DF89ABD7}"/>
            </c:ext>
          </c:extLst>
        </c:ser>
        <c:dLbls>
          <c:dLblPos val="inEnd"/>
          <c:showLegendKey val="0"/>
          <c:showVal val="1"/>
          <c:showCatName val="0"/>
          <c:showSerName val="0"/>
          <c:showPercent val="0"/>
          <c:showBubbleSize val="0"/>
        </c:dLbls>
        <c:gapWidth val="170"/>
        <c:overlap val="-60"/>
        <c:axId val="1557918335"/>
        <c:axId val="1557901279"/>
      </c:barChart>
      <c:catAx>
        <c:axId val="1557918335"/>
        <c:scaling>
          <c:orientation val="minMax"/>
        </c:scaling>
        <c:delete val="1"/>
        <c:axPos val="b"/>
        <c:numFmt formatCode="General" sourceLinked="1"/>
        <c:majorTickMark val="out"/>
        <c:minorTickMark val="none"/>
        <c:tickLblPos val="nextTo"/>
        <c:crossAx val="1557901279"/>
        <c:crosses val="autoZero"/>
        <c:auto val="1"/>
        <c:lblAlgn val="ctr"/>
        <c:lblOffset val="100"/>
        <c:noMultiLvlLbl val="0"/>
      </c:catAx>
      <c:valAx>
        <c:axId val="1557901279"/>
        <c:scaling>
          <c:orientation val="minMax"/>
          <c:max val="40"/>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crossAx val="15579183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1" u="none" strike="noStrike" kern="1200" baseline="0">
              <a:solidFill>
                <a:schemeClr val="tx1">
                  <a:lumMod val="75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449017945923367E-2"/>
          <c:y val="8.9671567014450615E-2"/>
          <c:w val="0.86367449353040304"/>
          <c:h val="0.65116674036479472"/>
        </c:manualLayout>
      </c:layout>
      <c:barChart>
        <c:barDir val="col"/>
        <c:grouping val="clustered"/>
        <c:varyColors val="0"/>
        <c:ser>
          <c:idx val="0"/>
          <c:order val="0"/>
          <c:tx>
            <c:strRef>
              <c:f>Sheet1!$B$1</c:f>
              <c:strCache>
                <c:ptCount val="1"/>
                <c:pt idx="0">
                  <c:v>6-weeks (n=2664)</c:v>
                </c:pt>
              </c:strCache>
            </c:strRef>
          </c:tx>
          <c:spPr>
            <a:solidFill>
              <a:srgbClr val="55015B"/>
            </a:solidFill>
            <a:ln>
              <a:noFill/>
            </a:ln>
            <a:effectLst/>
          </c:spPr>
          <c:invertIfNegative val="0"/>
          <c:dLbls>
            <c:dLbl>
              <c:idx val="1"/>
              <c:tx>
                <c:rich>
                  <a:bodyPr/>
                  <a:lstStyle/>
                  <a:p>
                    <a:r>
                      <a:rPr lang="en-US"/>
                      <a:t>&lt;1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003-4E92-98ED-8B033A20A342}"/>
                </c:ext>
              </c:extLst>
            </c:dLbl>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Modern method of  FP</c:v>
                </c:pt>
                <c:pt idx="1">
                  <c:v>Traditional methods of FP</c:v>
                </c:pt>
                <c:pt idx="2">
                  <c:v>Long acting method of FP</c:v>
                </c:pt>
                <c:pt idx="3">
                  <c:v>Short acting method of FP</c:v>
                </c:pt>
              </c:strCache>
            </c:strRef>
          </c:cat>
          <c:val>
            <c:numRef>
              <c:f>Sheet1!$B$2:$B$5</c:f>
              <c:numCache>
                <c:formatCode>General</c:formatCode>
                <c:ptCount val="4"/>
                <c:pt idx="0">
                  <c:v>15</c:v>
                </c:pt>
                <c:pt idx="1">
                  <c:v>0.1</c:v>
                </c:pt>
                <c:pt idx="2">
                  <c:v>4</c:v>
                </c:pt>
                <c:pt idx="3">
                  <c:v>11</c:v>
                </c:pt>
              </c:numCache>
            </c:numRef>
          </c:val>
          <c:extLst>
            <c:ext xmlns:c16="http://schemas.microsoft.com/office/drawing/2014/chart" uri="{C3380CC4-5D6E-409C-BE32-E72D297353CC}">
              <c16:uniqueId val="{00000001-F150-4BD2-A082-CD9BF78835C5}"/>
            </c:ext>
          </c:extLst>
        </c:ser>
        <c:ser>
          <c:idx val="1"/>
          <c:order val="1"/>
          <c:tx>
            <c:strRef>
              <c:f>Sheet1!$C$1</c:f>
              <c:strCache>
                <c:ptCount val="1"/>
                <c:pt idx="0">
                  <c:v>6-months (n=2,414)</c:v>
                </c:pt>
              </c:strCache>
            </c:strRef>
          </c:tx>
          <c:spPr>
            <a:solidFill>
              <a:srgbClr val="00667D"/>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Modern method of  FP</c:v>
                </c:pt>
                <c:pt idx="1">
                  <c:v>Traditional methods of FP</c:v>
                </c:pt>
                <c:pt idx="2">
                  <c:v>Long acting method of FP</c:v>
                </c:pt>
                <c:pt idx="3">
                  <c:v>Short acting method of FP</c:v>
                </c:pt>
              </c:strCache>
            </c:strRef>
          </c:cat>
          <c:val>
            <c:numRef>
              <c:f>Sheet1!$C$2:$C$5</c:f>
              <c:numCache>
                <c:formatCode>0</c:formatCode>
                <c:ptCount val="4"/>
                <c:pt idx="0">
                  <c:v>36.1</c:v>
                </c:pt>
                <c:pt idx="1">
                  <c:v>1.5</c:v>
                </c:pt>
                <c:pt idx="2">
                  <c:v>8.6</c:v>
                </c:pt>
                <c:pt idx="3">
                  <c:v>27.5</c:v>
                </c:pt>
              </c:numCache>
            </c:numRef>
          </c:val>
          <c:extLst>
            <c:ext xmlns:c16="http://schemas.microsoft.com/office/drawing/2014/chart" uri="{C3380CC4-5D6E-409C-BE32-E72D297353CC}">
              <c16:uniqueId val="{00000002-F150-4BD2-A082-CD9BF78835C5}"/>
            </c:ext>
          </c:extLst>
        </c:ser>
        <c:ser>
          <c:idx val="2"/>
          <c:order val="2"/>
          <c:tx>
            <c:strRef>
              <c:f>Sheet1!$D$1</c:f>
              <c:strCache>
                <c:ptCount val="1"/>
                <c:pt idx="0">
                  <c:v>1-year (n=2,094)</c:v>
                </c:pt>
              </c:strCache>
            </c:strRef>
          </c:tx>
          <c:spPr>
            <a:solidFill>
              <a:srgbClr val="E57B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Modern method of  FP</c:v>
                </c:pt>
                <c:pt idx="1">
                  <c:v>Traditional methods of FP</c:v>
                </c:pt>
                <c:pt idx="2">
                  <c:v>Long acting method of FP</c:v>
                </c:pt>
                <c:pt idx="3">
                  <c:v>Short acting method of FP</c:v>
                </c:pt>
              </c:strCache>
            </c:strRef>
          </c:cat>
          <c:val>
            <c:numRef>
              <c:f>Sheet1!$D$2:$D$5</c:f>
              <c:numCache>
                <c:formatCode>General</c:formatCode>
                <c:ptCount val="4"/>
                <c:pt idx="0">
                  <c:v>42</c:v>
                </c:pt>
                <c:pt idx="1">
                  <c:v>1</c:v>
                </c:pt>
                <c:pt idx="2">
                  <c:v>12</c:v>
                </c:pt>
                <c:pt idx="3">
                  <c:v>30</c:v>
                </c:pt>
              </c:numCache>
            </c:numRef>
          </c:val>
          <c:extLst>
            <c:ext xmlns:c16="http://schemas.microsoft.com/office/drawing/2014/chart" uri="{C3380CC4-5D6E-409C-BE32-E72D297353CC}">
              <c16:uniqueId val="{00000001-623A-4B3F-85EF-AF91D6E0B5D5}"/>
            </c:ext>
          </c:extLst>
        </c:ser>
        <c:dLbls>
          <c:dLblPos val="outEnd"/>
          <c:showLegendKey val="0"/>
          <c:showVal val="1"/>
          <c:showCatName val="0"/>
          <c:showSerName val="0"/>
          <c:showPercent val="0"/>
          <c:showBubbleSize val="0"/>
        </c:dLbls>
        <c:gapWidth val="155"/>
        <c:overlap val="-38"/>
        <c:axId val="131272064"/>
        <c:axId val="131282048"/>
      </c:barChart>
      <c:catAx>
        <c:axId val="1312720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131282048"/>
        <c:crosses val="autoZero"/>
        <c:auto val="1"/>
        <c:lblAlgn val="ctr"/>
        <c:lblOffset val="100"/>
        <c:noMultiLvlLbl val="0"/>
      </c:catAx>
      <c:valAx>
        <c:axId val="131282048"/>
        <c:scaling>
          <c:orientation val="minMax"/>
          <c:max val="100"/>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127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lgn="ctr">
            <a:defRPr lang="en-US" sz="16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600"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r>
              <a:rPr lang="en-US" sz="1600" dirty="0"/>
              <a:t>The percentage of women who received any family planning information, referrals, or services during any of the immunization visits for their babies</a:t>
            </a:r>
          </a:p>
        </c:rich>
      </c:tx>
      <c:layout>
        <c:manualLayout>
          <c:xMode val="edge"/>
          <c:yMode val="edge"/>
          <c:x val="0.10450173462228113"/>
          <c:y val="2.4699413486171488E-2"/>
        </c:manualLayout>
      </c:layout>
      <c:overlay val="0"/>
      <c:spPr>
        <a:noFill/>
        <a:ln>
          <a:noFill/>
        </a:ln>
        <a:effectLst/>
      </c:spPr>
      <c:txPr>
        <a:bodyPr rot="0" spcFirstLastPara="1" vertOverflow="ellipsis" vert="horz" wrap="square" anchor="ctr" anchorCtr="1"/>
        <a:lstStyle/>
        <a:p>
          <a:pPr algn="ctr" rtl="0">
            <a:defRPr lang="en-US" sz="1600"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8.0657795967308404E-2"/>
          <c:y val="0.22159277133051103"/>
          <c:w val="0.64705490436250412"/>
          <c:h val="0.72512605060938884"/>
        </c:manualLayout>
      </c:layout>
      <c:barChart>
        <c:barDir val="col"/>
        <c:grouping val="stacked"/>
        <c:varyColors val="0"/>
        <c:ser>
          <c:idx val="0"/>
          <c:order val="0"/>
          <c:tx>
            <c:strRef>
              <c:f>Sheet1!$B$1</c:f>
              <c:strCache>
                <c:ptCount val="1"/>
                <c:pt idx="0">
                  <c:v>The percentage of women who received any family planning information, referrals, or services during any of the immunization visits for their babies</c:v>
                </c:pt>
              </c:strCache>
            </c:strRef>
          </c:tx>
          <c:spPr>
            <a:solidFill>
              <a:srgbClr val="00667D"/>
            </a:solidFill>
            <a:ln w="19050">
              <a:noFill/>
            </a:ln>
            <a:effectLst/>
          </c:spPr>
          <c:invertIfNegative val="0"/>
          <c:dPt>
            <c:idx val="0"/>
            <c:invertIfNegative val="0"/>
            <c:bubble3D val="0"/>
            <c:extLst>
              <c:ext xmlns:c16="http://schemas.microsoft.com/office/drawing/2014/chart" uri="{C3380CC4-5D6E-409C-BE32-E72D297353CC}">
                <c16:uniqueId val="{00000001-610D-4B61-9220-DE628E5E7B52}"/>
              </c:ext>
            </c:extLst>
          </c:dPt>
          <c:dPt>
            <c:idx val="1"/>
            <c:invertIfNegative val="0"/>
            <c:bubble3D val="0"/>
            <c:extLst>
              <c:ext xmlns:c16="http://schemas.microsoft.com/office/drawing/2014/chart" uri="{C3380CC4-5D6E-409C-BE32-E72D297353CC}">
                <c16:uniqueId val="{00000003-610D-4B61-9220-DE628E5E7B52}"/>
              </c:ext>
            </c:extLst>
          </c:dPt>
          <c:dPt>
            <c:idx val="2"/>
            <c:invertIfNegative val="0"/>
            <c:bubble3D val="0"/>
            <c:extLst>
              <c:ext xmlns:c16="http://schemas.microsoft.com/office/drawing/2014/chart" uri="{C3380CC4-5D6E-409C-BE32-E72D297353CC}">
                <c16:uniqueId val="{00000005-610D-4B61-9220-DE628E5E7B52}"/>
              </c:ext>
            </c:extLst>
          </c:dPt>
          <c:dPt>
            <c:idx val="3"/>
            <c:invertIfNegative val="0"/>
            <c:bubble3D val="0"/>
            <c:extLst>
              <c:ext xmlns:c16="http://schemas.microsoft.com/office/drawing/2014/chart" uri="{C3380CC4-5D6E-409C-BE32-E72D297353CC}">
                <c16:uniqueId val="{00000007-610D-4B61-9220-DE628E5E7B52}"/>
              </c:ext>
            </c:extLst>
          </c:dPt>
          <c:dPt>
            <c:idx val="4"/>
            <c:invertIfNegative val="0"/>
            <c:bubble3D val="0"/>
            <c:extLst>
              <c:ext xmlns:c16="http://schemas.microsoft.com/office/drawing/2014/chart" uri="{C3380CC4-5D6E-409C-BE32-E72D297353CC}">
                <c16:uniqueId val="{00000009-EC62-4828-ADCD-14CF0538609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 months (n=2,036)</c:v>
                </c:pt>
                <c:pt idx="1">
                  <c:v>1 year (n=1,796)</c:v>
                </c:pt>
              </c:strCache>
            </c:strRef>
          </c:cat>
          <c:val>
            <c:numRef>
              <c:f>Sheet1!$B$2:$B$3</c:f>
              <c:numCache>
                <c:formatCode>0</c:formatCode>
                <c:ptCount val="2"/>
                <c:pt idx="0" formatCode="General">
                  <c:v>25</c:v>
                </c:pt>
                <c:pt idx="1">
                  <c:v>20</c:v>
                </c:pt>
              </c:numCache>
            </c:numRef>
          </c:val>
          <c:extLst>
            <c:ext xmlns:c16="http://schemas.microsoft.com/office/drawing/2014/chart" uri="{C3380CC4-5D6E-409C-BE32-E72D297353CC}">
              <c16:uniqueId val="{00000008-610D-4B61-9220-DE628E5E7B52}"/>
            </c:ext>
          </c:extLst>
        </c:ser>
        <c:dLbls>
          <c:showLegendKey val="0"/>
          <c:showVal val="0"/>
          <c:showCatName val="0"/>
          <c:showSerName val="0"/>
          <c:showPercent val="0"/>
          <c:showBubbleSize val="0"/>
        </c:dLbls>
        <c:gapWidth val="100"/>
        <c:overlap val="100"/>
        <c:axId val="1285646159"/>
        <c:axId val="1285636175"/>
      </c:barChart>
      <c:catAx>
        <c:axId val="128564615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crossAx val="1285636175"/>
        <c:crosses val="autoZero"/>
        <c:auto val="1"/>
        <c:lblAlgn val="ctr"/>
        <c:lblOffset val="100"/>
        <c:noMultiLvlLbl val="0"/>
      </c:catAx>
      <c:valAx>
        <c:axId val="1285636175"/>
        <c:scaling>
          <c:orientation val="minMax"/>
          <c:max val="100"/>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285646159"/>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Then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Oromia-1</c:v>
                </c:pt>
                <c:pt idx="1">
                  <c:v>Oromia-2</c:v>
                </c:pt>
                <c:pt idx="3">
                  <c:v>SNNP-1*</c:v>
                </c:pt>
                <c:pt idx="4">
                  <c:v>SNNP-2*</c:v>
                </c:pt>
                <c:pt idx="6">
                  <c:v>Total-1**</c:v>
                </c:pt>
                <c:pt idx="7">
                  <c:v>Total-2**</c:v>
                </c:pt>
                <c:pt idx="9">
                  <c:v>Amhara-1</c:v>
                </c:pt>
                <c:pt idx="10">
                  <c:v>Amhara-2</c:v>
                </c:pt>
                <c:pt idx="12">
                  <c:v>Addis-1</c:v>
                </c:pt>
                <c:pt idx="13">
                  <c:v>Addis-2</c:v>
                </c:pt>
              </c:strCache>
            </c:strRef>
          </c:cat>
          <c:val>
            <c:numRef>
              <c:f>Sheet1!$B$2:$B$15</c:f>
              <c:numCache>
                <c:formatCode>0</c:formatCode>
                <c:ptCount val="14"/>
                <c:pt idx="0">
                  <c:v>57.5</c:v>
                </c:pt>
                <c:pt idx="1">
                  <c:v>58.6</c:v>
                </c:pt>
                <c:pt idx="3">
                  <c:v>59</c:v>
                </c:pt>
                <c:pt idx="4">
                  <c:v>68.5</c:v>
                </c:pt>
                <c:pt idx="6">
                  <c:v>62</c:v>
                </c:pt>
                <c:pt idx="7">
                  <c:v>64</c:v>
                </c:pt>
                <c:pt idx="9">
                  <c:v>71.8</c:v>
                </c:pt>
                <c:pt idx="10">
                  <c:v>71.599999999999994</c:v>
                </c:pt>
                <c:pt idx="12">
                  <c:v>81</c:v>
                </c:pt>
                <c:pt idx="13">
                  <c:v>80.900000000000006</c:v>
                </c:pt>
              </c:numCache>
            </c:numRef>
          </c:val>
          <c:extLst>
            <c:ext xmlns:c16="http://schemas.microsoft.com/office/drawing/2014/chart" uri="{C3380CC4-5D6E-409C-BE32-E72D297353CC}">
              <c16:uniqueId val="{00000000-6F0B-40BC-AA19-430EA1B8B5BC}"/>
            </c:ext>
          </c:extLst>
        </c:ser>
        <c:ser>
          <c:idx val="1"/>
          <c:order val="1"/>
          <c:tx>
            <c:strRef>
              <c:f>Sheet1!$C$1</c:f>
              <c:strCache>
                <c:ptCount val="1"/>
                <c:pt idx="0">
                  <c:v>Later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Oromia-1</c:v>
                </c:pt>
                <c:pt idx="1">
                  <c:v>Oromia-2</c:v>
                </c:pt>
                <c:pt idx="3">
                  <c:v>SNNP-1*</c:v>
                </c:pt>
                <c:pt idx="4">
                  <c:v>SNNP-2*</c:v>
                </c:pt>
                <c:pt idx="6">
                  <c:v>Total-1**</c:v>
                </c:pt>
                <c:pt idx="7">
                  <c:v>Total-2**</c:v>
                </c:pt>
                <c:pt idx="9">
                  <c:v>Amhara-1</c:v>
                </c:pt>
                <c:pt idx="10">
                  <c:v>Amhara-2</c:v>
                </c:pt>
                <c:pt idx="12">
                  <c:v>Addis-1</c:v>
                </c:pt>
                <c:pt idx="13">
                  <c:v>Addis-2</c:v>
                </c:pt>
              </c:strCache>
            </c:strRef>
          </c:cat>
          <c:val>
            <c:numRef>
              <c:f>Sheet1!$C$2:$C$15</c:f>
              <c:numCache>
                <c:formatCode>0</c:formatCode>
                <c:ptCount val="14"/>
                <c:pt idx="0">
                  <c:v>33.1</c:v>
                </c:pt>
                <c:pt idx="1">
                  <c:v>35</c:v>
                </c:pt>
                <c:pt idx="3">
                  <c:v>28</c:v>
                </c:pt>
                <c:pt idx="4">
                  <c:v>27</c:v>
                </c:pt>
                <c:pt idx="6">
                  <c:v>28</c:v>
                </c:pt>
                <c:pt idx="7">
                  <c:v>30</c:v>
                </c:pt>
                <c:pt idx="9">
                  <c:v>18.7</c:v>
                </c:pt>
                <c:pt idx="10">
                  <c:v>23.3</c:v>
                </c:pt>
                <c:pt idx="12">
                  <c:v>16.8</c:v>
                </c:pt>
                <c:pt idx="13">
                  <c:v>16.2</c:v>
                </c:pt>
              </c:numCache>
            </c:numRef>
          </c:val>
          <c:extLst>
            <c:ext xmlns:c16="http://schemas.microsoft.com/office/drawing/2014/chart" uri="{C3380CC4-5D6E-409C-BE32-E72D297353CC}">
              <c16:uniqueId val="{00000001-6F0B-40BC-AA19-430EA1B8B5BC}"/>
            </c:ext>
          </c:extLst>
        </c:ser>
        <c:ser>
          <c:idx val="2"/>
          <c:order val="2"/>
          <c:tx>
            <c:strRef>
              <c:f>Sheet1!$D$1</c:f>
              <c:strCache>
                <c:ptCount val="1"/>
                <c:pt idx="0">
                  <c:v>Not at all</c:v>
                </c:pt>
              </c:strCache>
            </c:strRef>
          </c:tx>
          <c:spPr>
            <a:solidFill>
              <a:srgbClr val="CD295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Oromia-1</c:v>
                </c:pt>
                <c:pt idx="1">
                  <c:v>Oromia-2</c:v>
                </c:pt>
                <c:pt idx="3">
                  <c:v>SNNP-1*</c:v>
                </c:pt>
                <c:pt idx="4">
                  <c:v>SNNP-2*</c:v>
                </c:pt>
                <c:pt idx="6">
                  <c:v>Total-1**</c:v>
                </c:pt>
                <c:pt idx="7">
                  <c:v>Total-2**</c:v>
                </c:pt>
                <c:pt idx="9">
                  <c:v>Amhara-1</c:v>
                </c:pt>
                <c:pt idx="10">
                  <c:v>Amhara-2</c:v>
                </c:pt>
                <c:pt idx="12">
                  <c:v>Addis-1</c:v>
                </c:pt>
                <c:pt idx="13">
                  <c:v>Addis-2</c:v>
                </c:pt>
              </c:strCache>
            </c:strRef>
          </c:cat>
          <c:val>
            <c:numRef>
              <c:f>Sheet1!$D$2:$D$15</c:f>
              <c:numCache>
                <c:formatCode>0</c:formatCode>
                <c:ptCount val="14"/>
                <c:pt idx="0">
                  <c:v>9.5</c:v>
                </c:pt>
                <c:pt idx="1">
                  <c:v>6.4</c:v>
                </c:pt>
                <c:pt idx="3">
                  <c:v>13</c:v>
                </c:pt>
                <c:pt idx="4">
                  <c:v>4.4000000000000004</c:v>
                </c:pt>
                <c:pt idx="6">
                  <c:v>10</c:v>
                </c:pt>
                <c:pt idx="7">
                  <c:v>5.5</c:v>
                </c:pt>
                <c:pt idx="9">
                  <c:v>9.3000000000000007</c:v>
                </c:pt>
                <c:pt idx="10">
                  <c:v>5.0999999999999996</c:v>
                </c:pt>
                <c:pt idx="12">
                  <c:v>2.4</c:v>
                </c:pt>
                <c:pt idx="13">
                  <c:v>2.9</c:v>
                </c:pt>
              </c:numCache>
            </c:numRef>
          </c:val>
          <c:extLst>
            <c:ext xmlns:c16="http://schemas.microsoft.com/office/drawing/2014/chart" uri="{C3380CC4-5D6E-409C-BE32-E72D297353CC}">
              <c16:uniqueId val="{00000002-6F0B-40BC-AA19-430EA1B8B5BC}"/>
            </c:ext>
          </c:extLst>
        </c:ser>
        <c:dLbls>
          <c:showLegendKey val="0"/>
          <c:showVal val="0"/>
          <c:showCatName val="0"/>
          <c:showSerName val="0"/>
          <c:showPercent val="0"/>
          <c:showBubbleSize val="0"/>
        </c:dLbls>
        <c:gapWidth val="50"/>
        <c:overlap val="100"/>
        <c:axId val="723072463"/>
        <c:axId val="723074127"/>
      </c:barChart>
      <c:catAx>
        <c:axId val="723072463"/>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723074127"/>
        <c:crosses val="autoZero"/>
        <c:auto val="1"/>
        <c:lblAlgn val="ctr"/>
        <c:lblOffset val="100"/>
        <c:noMultiLvlLbl val="0"/>
      </c:catAx>
      <c:valAx>
        <c:axId val="723074127"/>
        <c:scaling>
          <c:orientation val="minMax"/>
        </c:scaling>
        <c:delete val="1"/>
        <c:axPos val="l"/>
        <c:numFmt formatCode="0%" sourceLinked="1"/>
        <c:majorTickMark val="none"/>
        <c:minorTickMark val="none"/>
        <c:tickLblPos val="nextTo"/>
        <c:crossAx val="723072463"/>
        <c:crosses val="autoZero"/>
        <c:crossBetween val="between"/>
      </c:valAx>
      <c:spPr>
        <a:noFill/>
        <a:ln>
          <a:noFill/>
        </a:ln>
        <a:effectLst/>
      </c:spPr>
    </c:plotArea>
    <c:legend>
      <c:legendPos val="b"/>
      <c:layout>
        <c:manualLayout>
          <c:xMode val="edge"/>
          <c:yMode val="edge"/>
          <c:x val="0.25121297138623538"/>
          <c:y val="0.92287704812539717"/>
          <c:w val="0.50064594248705152"/>
          <c:h val="6.1918211667143896E-2"/>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446631142522323E-3"/>
          <c:y val="2.9634170852014412E-2"/>
          <c:w val="0.98659648183032644"/>
          <c:h val="0.64888014578820952"/>
        </c:manualLayout>
      </c:layout>
      <c:barChart>
        <c:barDir val="col"/>
        <c:grouping val="stacked"/>
        <c:varyColors val="0"/>
        <c:ser>
          <c:idx val="0"/>
          <c:order val="0"/>
          <c:tx>
            <c:strRef>
              <c:f>Sheet1!$A$2</c:f>
              <c:strCache>
                <c:ptCount val="1"/>
                <c:pt idx="0">
                  <c:v>Then</c:v>
                </c:pt>
              </c:strCache>
            </c:strRef>
          </c:tx>
          <c:spPr>
            <a:solidFill>
              <a:srgbClr val="00667D"/>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0 -1 children Cohort 1</c:v>
                </c:pt>
                <c:pt idx="1">
                  <c:v>0-1 children Cohort 2</c:v>
                </c:pt>
                <c:pt idx="3">
                  <c:v>2-3 children Cohort 1</c:v>
                </c:pt>
                <c:pt idx="4">
                  <c:v>2-3 children Cohort 2</c:v>
                </c:pt>
                <c:pt idx="6">
                  <c:v>4+ children Cohort 1</c:v>
                </c:pt>
                <c:pt idx="7">
                  <c:v>4+ children Cohort 2</c:v>
                </c:pt>
                <c:pt idx="9">
                  <c:v>Total Cohort 1</c:v>
                </c:pt>
                <c:pt idx="10">
                  <c:v>Total Cohort 2</c:v>
                </c:pt>
              </c:strCache>
            </c:strRef>
          </c:cat>
          <c:val>
            <c:numRef>
              <c:f>Sheet1!$B$2:$L$2</c:f>
              <c:numCache>
                <c:formatCode>0</c:formatCode>
                <c:ptCount val="11"/>
                <c:pt idx="0">
                  <c:v>75</c:v>
                </c:pt>
                <c:pt idx="1">
                  <c:v>73.2</c:v>
                </c:pt>
                <c:pt idx="3">
                  <c:v>61</c:v>
                </c:pt>
                <c:pt idx="4">
                  <c:v>61.4</c:v>
                </c:pt>
                <c:pt idx="6">
                  <c:v>44</c:v>
                </c:pt>
                <c:pt idx="7">
                  <c:v>51</c:v>
                </c:pt>
                <c:pt idx="9">
                  <c:v>62</c:v>
                </c:pt>
                <c:pt idx="10">
                  <c:v>64.400000000000006</c:v>
                </c:pt>
              </c:numCache>
            </c:numRef>
          </c:val>
          <c:extLst>
            <c:ext xmlns:c16="http://schemas.microsoft.com/office/drawing/2014/chart" uri="{C3380CC4-5D6E-409C-BE32-E72D297353CC}">
              <c16:uniqueId val="{00000000-0345-4686-8C43-8668BF87397E}"/>
            </c:ext>
          </c:extLst>
        </c:ser>
        <c:ser>
          <c:idx val="1"/>
          <c:order val="1"/>
          <c:tx>
            <c:strRef>
              <c:f>Sheet1!$A$3</c:f>
              <c:strCache>
                <c:ptCount val="1"/>
                <c:pt idx="0">
                  <c:v>Later</c:v>
                </c:pt>
              </c:strCache>
            </c:strRef>
          </c:tx>
          <c:spPr>
            <a:solidFill>
              <a:srgbClr val="55015B"/>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0 -1 children Cohort 1</c:v>
                </c:pt>
                <c:pt idx="1">
                  <c:v>0-1 children Cohort 2</c:v>
                </c:pt>
                <c:pt idx="3">
                  <c:v>2-3 children Cohort 1</c:v>
                </c:pt>
                <c:pt idx="4">
                  <c:v>2-3 children Cohort 2</c:v>
                </c:pt>
                <c:pt idx="6">
                  <c:v>4+ children Cohort 1</c:v>
                </c:pt>
                <c:pt idx="7">
                  <c:v>4+ children Cohort 2</c:v>
                </c:pt>
                <c:pt idx="9">
                  <c:v>Total Cohort 1</c:v>
                </c:pt>
                <c:pt idx="10">
                  <c:v>Total Cohort 2</c:v>
                </c:pt>
              </c:strCache>
            </c:strRef>
          </c:cat>
          <c:val>
            <c:numRef>
              <c:f>Sheet1!$B$3:$L$3</c:f>
              <c:numCache>
                <c:formatCode>0</c:formatCode>
                <c:ptCount val="11"/>
                <c:pt idx="0">
                  <c:v>22</c:v>
                </c:pt>
                <c:pt idx="1">
                  <c:v>23.7</c:v>
                </c:pt>
                <c:pt idx="3">
                  <c:v>32</c:v>
                </c:pt>
                <c:pt idx="4">
                  <c:v>33.9</c:v>
                </c:pt>
                <c:pt idx="6">
                  <c:v>33</c:v>
                </c:pt>
                <c:pt idx="7">
                  <c:v>37.6</c:v>
                </c:pt>
                <c:pt idx="9">
                  <c:v>28</c:v>
                </c:pt>
                <c:pt idx="10">
                  <c:v>30</c:v>
                </c:pt>
              </c:numCache>
            </c:numRef>
          </c:val>
          <c:extLst>
            <c:ext xmlns:c16="http://schemas.microsoft.com/office/drawing/2014/chart" uri="{C3380CC4-5D6E-409C-BE32-E72D297353CC}">
              <c16:uniqueId val="{00000001-0345-4686-8C43-8668BF87397E}"/>
            </c:ext>
          </c:extLst>
        </c:ser>
        <c:ser>
          <c:idx val="2"/>
          <c:order val="2"/>
          <c:tx>
            <c:strRef>
              <c:f>Sheet1!$A$4</c:f>
              <c:strCache>
                <c:ptCount val="1"/>
                <c:pt idx="0">
                  <c:v>Not at all</c:v>
                </c:pt>
              </c:strCache>
            </c:strRef>
          </c:tx>
          <c:spPr>
            <a:solidFill>
              <a:srgbClr val="CD2959"/>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0 -1 children Cohort 1</c:v>
                </c:pt>
                <c:pt idx="1">
                  <c:v>0-1 children Cohort 2</c:v>
                </c:pt>
                <c:pt idx="3">
                  <c:v>2-3 children Cohort 1</c:v>
                </c:pt>
                <c:pt idx="4">
                  <c:v>2-3 children Cohort 2</c:v>
                </c:pt>
                <c:pt idx="6">
                  <c:v>4+ children Cohort 1</c:v>
                </c:pt>
                <c:pt idx="7">
                  <c:v>4+ children Cohort 2</c:v>
                </c:pt>
                <c:pt idx="9">
                  <c:v>Total Cohort 1</c:v>
                </c:pt>
                <c:pt idx="10">
                  <c:v>Total Cohort 2</c:v>
                </c:pt>
              </c:strCache>
            </c:strRef>
          </c:cat>
          <c:val>
            <c:numRef>
              <c:f>Sheet1!$B$4:$L$4</c:f>
              <c:numCache>
                <c:formatCode>0</c:formatCode>
                <c:ptCount val="11"/>
                <c:pt idx="0">
                  <c:v>3</c:v>
                </c:pt>
                <c:pt idx="1">
                  <c:v>3.1</c:v>
                </c:pt>
                <c:pt idx="3">
                  <c:v>7</c:v>
                </c:pt>
                <c:pt idx="4">
                  <c:v>4.7</c:v>
                </c:pt>
                <c:pt idx="6">
                  <c:v>22</c:v>
                </c:pt>
                <c:pt idx="7">
                  <c:v>10.9</c:v>
                </c:pt>
                <c:pt idx="9">
                  <c:v>10</c:v>
                </c:pt>
                <c:pt idx="10">
                  <c:v>5.5</c:v>
                </c:pt>
              </c:numCache>
            </c:numRef>
          </c:val>
          <c:extLst>
            <c:ext xmlns:c16="http://schemas.microsoft.com/office/drawing/2014/chart" uri="{C3380CC4-5D6E-409C-BE32-E72D297353CC}">
              <c16:uniqueId val="{00000002-0345-4686-8C43-8668BF87397E}"/>
            </c:ext>
          </c:extLst>
        </c:ser>
        <c:dLbls>
          <c:showLegendKey val="0"/>
          <c:showVal val="0"/>
          <c:showCatName val="0"/>
          <c:showSerName val="0"/>
          <c:showPercent val="0"/>
          <c:showBubbleSize val="0"/>
        </c:dLbls>
        <c:gapWidth val="50"/>
        <c:overlap val="100"/>
        <c:axId val="689648576"/>
        <c:axId val="689643328"/>
      </c:barChart>
      <c:catAx>
        <c:axId val="68964857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689643328"/>
        <c:crosses val="autoZero"/>
        <c:auto val="1"/>
        <c:lblAlgn val="ctr"/>
        <c:lblOffset val="100"/>
        <c:noMultiLvlLbl val="0"/>
      </c:catAx>
      <c:valAx>
        <c:axId val="689643328"/>
        <c:scaling>
          <c:orientation val="minMax"/>
          <c:max val="100"/>
        </c:scaling>
        <c:delete val="1"/>
        <c:axPos val="l"/>
        <c:numFmt formatCode="0" sourceLinked="1"/>
        <c:majorTickMark val="none"/>
        <c:minorTickMark val="none"/>
        <c:tickLblPos val="nextTo"/>
        <c:crossAx val="689648576"/>
        <c:crosses val="autoZero"/>
        <c:crossBetween val="between"/>
        <c:majorUnit val="20"/>
      </c:valAx>
      <c:spPr>
        <a:noFill/>
        <a:ln>
          <a:noFill/>
        </a:ln>
        <a:effectLst/>
      </c:spPr>
    </c:plotArea>
    <c:legend>
      <c:legendPos val="b"/>
      <c:layout>
        <c:manualLayout>
          <c:xMode val="edge"/>
          <c:yMode val="edge"/>
          <c:x val="0.16069957075795763"/>
          <c:y val="0.90226278254515058"/>
          <c:w val="0.80339554378568101"/>
          <c:h val="6.2279204246182572E-2"/>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kumimoji="0" lang="en-US" sz="1800" b="0" i="1" u="none" strike="noStrike" kern="1200" cap="none" spc="0" normalizeH="0" baseline="0" dirty="0" smtClean="0">
                <a:ln>
                  <a:noFill/>
                </a:ln>
                <a:solidFill>
                  <a:schemeClr val="tx1">
                    <a:lumMod val="75000"/>
                  </a:schemeClr>
                </a:solidFill>
                <a:effectLst/>
                <a:uLnTx/>
                <a:uFillTx/>
                <a:latin typeface="Segoe UI" panose="020B0502040204020203" pitchFamily="34" charset="0"/>
                <a:ea typeface="Segoe UI Symbol" panose="020B0502040204020203" pitchFamily="34" charset="0"/>
                <a:cs typeface="Segoe UI" panose="020B0502040204020203" pitchFamily="34" charset="0"/>
              </a:defRPr>
            </a:pPr>
            <a:r>
              <a:rPr kumimoji="0" lang="en-US" sz="1800" b="0" i="1" u="none" strike="noStrike" kern="1200" cap="none" spc="0" normalizeH="0" baseline="0" dirty="0">
                <a:ln>
                  <a:noFill/>
                </a:ln>
                <a:solidFill>
                  <a:schemeClr val="tx1">
                    <a:lumMod val="75000"/>
                  </a:schemeClr>
                </a:solidFill>
                <a:effectLst/>
                <a:uLnTx/>
                <a:uFillTx/>
                <a:latin typeface="Segoe UI" panose="020B0502040204020203" pitchFamily="34" charset="0"/>
                <a:ea typeface="Segoe UI Symbol" panose="020B0502040204020203" pitchFamily="34" charset="0"/>
                <a:cs typeface="Segoe UI" panose="020B0502040204020203" pitchFamily="34" charset="0"/>
              </a:rPr>
              <a:t>Percent of women who received any ANC</a:t>
            </a:r>
          </a:p>
        </c:rich>
      </c:tx>
      <c:layout>
        <c:manualLayout>
          <c:xMode val="edge"/>
          <c:yMode val="edge"/>
          <c:x val="0.33233178076758241"/>
          <c:y val="2.4135447370471515E-2"/>
        </c:manualLayout>
      </c:layout>
      <c:overlay val="0"/>
      <c:spPr>
        <a:noFill/>
        <a:ln>
          <a:noFill/>
        </a:ln>
        <a:effectLst/>
      </c:spPr>
      <c:txPr>
        <a:bodyPr rot="0" spcFirstLastPara="1" vertOverflow="ellipsis" vert="horz" wrap="square" anchor="ctr" anchorCtr="1"/>
        <a:lstStyle/>
        <a:p>
          <a:pPr>
            <a:defRPr kumimoji="0" lang="en-US" sz="1800" b="0" i="1" u="none" strike="noStrike" kern="1200" cap="none" spc="0" normalizeH="0" baseline="0" dirty="0" smtClean="0">
              <a:ln>
                <a:noFill/>
              </a:ln>
              <a:solidFill>
                <a:schemeClr val="tx1">
                  <a:lumMod val="75000"/>
                </a:schemeClr>
              </a:solidFill>
              <a:effectLst/>
              <a:uLnTx/>
              <a:uFillTx/>
              <a:latin typeface="Segoe UI" panose="020B0502040204020203" pitchFamily="34" charset="0"/>
              <a:ea typeface="Segoe UI Symbol" panose="020B0502040204020203" pitchFamily="34" charset="0"/>
              <a:cs typeface="Segoe UI" panose="020B0502040204020203" pitchFamily="34" charset="0"/>
            </a:defRPr>
          </a:pPr>
          <a:endParaRPr lang="en-US"/>
        </a:p>
      </c:txPr>
    </c:title>
    <c:autoTitleDeleted val="0"/>
    <c:plotArea>
      <c:layout>
        <c:manualLayout>
          <c:layoutTarget val="inner"/>
          <c:xMode val="edge"/>
          <c:yMode val="edge"/>
          <c:x val="7.7010978889932732E-2"/>
          <c:y val="7.3090285366296068E-2"/>
          <c:w val="0.90585488329673403"/>
          <c:h val="0.68811258478816439"/>
        </c:manualLayout>
      </c:layout>
      <c:lineChart>
        <c:grouping val="standard"/>
        <c:varyColors val="0"/>
        <c:ser>
          <c:idx val="0"/>
          <c:order val="0"/>
          <c:tx>
            <c:v>Cohort 1</c:v>
          </c:tx>
          <c:spPr>
            <a:ln w="28575" cap="rnd">
              <a:solidFill>
                <a:srgbClr val="00667D"/>
              </a:solidFill>
              <a:round/>
            </a:ln>
            <a:effectLst/>
          </c:spPr>
          <c:marker>
            <c:symbol val="circle"/>
            <c:size val="5"/>
            <c:spPr>
              <a:solidFill>
                <a:schemeClr val="accent1"/>
              </a:solidFill>
              <a:ln w="9525" cap="rnd">
                <a:noFill/>
              </a:ln>
              <a:effectLst/>
            </c:spPr>
          </c:marker>
          <c:dLbls>
            <c:dLbl>
              <c:idx val="0"/>
              <c:layout>
                <c:manualLayout>
                  <c:x val="-3.7805733055529436E-2"/>
                  <c:y val="-3.72222232780160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FF-4492-AAFF-7F3507ED2FC6}"/>
                </c:ext>
              </c:extLst>
            </c:dLbl>
            <c:dLbl>
              <c:idx val="1"/>
              <c:layout>
                <c:manualLayout>
                  <c:x val="-2.9238664148862829E-2"/>
                  <c:y val="-4.79490887760034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FF-4492-AAFF-7F3507ED2FC6}"/>
                </c:ext>
              </c:extLst>
            </c:dLbl>
            <c:dLbl>
              <c:idx val="4"/>
              <c:layout>
                <c:manualLayout>
                  <c:x val="-2.7810819331085059E-2"/>
                  <c:y val="-7.4765935782817317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4.2771035302170191E-2"/>
                      <c:h val="4.4945566436566949E-2"/>
                    </c:manualLayout>
                  </c15:layout>
                </c:ext>
                <c:ext xmlns:c16="http://schemas.microsoft.com/office/drawing/2014/chart" uri="{C3380CC4-5D6E-409C-BE32-E72D297353CC}">
                  <c16:uniqueId val="{00000000-C8E6-48CA-BDFA-01CE31C06075}"/>
                </c:ext>
              </c:extLst>
            </c:dLbl>
            <c:dLbl>
              <c:idx val="6"/>
              <c:layout>
                <c:manualLayout>
                  <c:x val="-6.3931470644186163E-3"/>
                  <c:y val="-1.0405059533047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8E6-48CA-BDFA-01CE31C060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&lt;3 Months</c:v>
                </c:pt>
                <c:pt idx="1">
                  <c:v>4 months</c:v>
                </c:pt>
                <c:pt idx="2">
                  <c:v>5 months</c:v>
                </c:pt>
                <c:pt idx="3">
                  <c:v>6 months</c:v>
                </c:pt>
                <c:pt idx="4">
                  <c:v>7 months</c:v>
                </c:pt>
                <c:pt idx="5">
                  <c:v>8 months</c:v>
                </c:pt>
                <c:pt idx="6">
                  <c:v>9+ months</c:v>
                </c:pt>
              </c:strCache>
            </c:strRef>
          </c:cat>
          <c:val>
            <c:numRef>
              <c:f>Sheet1!$B$2:$B$8</c:f>
              <c:numCache>
                <c:formatCode>0%</c:formatCode>
                <c:ptCount val="7"/>
                <c:pt idx="0">
                  <c:v>0.19</c:v>
                </c:pt>
                <c:pt idx="1">
                  <c:v>0.35</c:v>
                </c:pt>
                <c:pt idx="2">
                  <c:v>0.56000000000000005</c:v>
                </c:pt>
                <c:pt idx="3">
                  <c:v>0.66</c:v>
                </c:pt>
                <c:pt idx="4">
                  <c:v>0.66</c:v>
                </c:pt>
                <c:pt idx="5">
                  <c:v>0.78</c:v>
                </c:pt>
                <c:pt idx="6">
                  <c:v>0.72599999999999998</c:v>
                </c:pt>
              </c:numCache>
            </c:numRef>
          </c:val>
          <c:smooth val="0"/>
          <c:extLst>
            <c:ext xmlns:c16="http://schemas.microsoft.com/office/drawing/2014/chart" uri="{C3380CC4-5D6E-409C-BE32-E72D297353CC}">
              <c16:uniqueId val="{00000000-2ECF-437C-AF89-B3AFEDC379CF}"/>
            </c:ext>
          </c:extLst>
        </c:ser>
        <c:ser>
          <c:idx val="1"/>
          <c:order val="1"/>
          <c:tx>
            <c:v>Cohort 2</c:v>
          </c:tx>
          <c:spPr>
            <a:ln w="28575" cap="rnd">
              <a:solidFill>
                <a:srgbClr val="55015B"/>
              </a:solidFill>
              <a:round/>
            </a:ln>
            <a:effectLst/>
          </c:spPr>
          <c:marker>
            <c:symbol val="circle"/>
            <c:size val="5"/>
            <c:spPr>
              <a:solidFill>
                <a:schemeClr val="accent2"/>
              </a:solidFill>
              <a:ln w="9525">
                <a:solidFill>
                  <a:schemeClr val="accent2"/>
                </a:solidFill>
              </a:ln>
              <a:effectLst/>
            </c:spPr>
          </c:marker>
          <c:dLbls>
            <c:dLbl>
              <c:idx val="0"/>
              <c:layout>
                <c:manualLayout>
                  <c:x val="-2.4955129695529519E-2"/>
                  <c:y val="5.86759542739907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FF-4492-AAFF-7F3507ED2FC6}"/>
                </c:ext>
              </c:extLst>
            </c:dLbl>
            <c:dLbl>
              <c:idx val="1"/>
              <c:layout>
                <c:manualLayout>
                  <c:x val="-1.3532371153307361E-2"/>
                  <c:y val="5.59942378994939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EFF-4492-AAFF-7F3507ED2FC6}"/>
                </c:ext>
              </c:extLst>
            </c:dLbl>
            <c:dLbl>
              <c:idx val="6"/>
              <c:layout>
                <c:manualLayout>
                  <c:x val="-1.3532371153307465E-2"/>
                  <c:y val="-8.36695508843014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8E6-48CA-BDFA-01CE31C060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&lt;3 Months</c:v>
                </c:pt>
                <c:pt idx="1">
                  <c:v>4 months</c:v>
                </c:pt>
                <c:pt idx="2">
                  <c:v>5 months</c:v>
                </c:pt>
                <c:pt idx="3">
                  <c:v>6 months</c:v>
                </c:pt>
                <c:pt idx="4">
                  <c:v>7 months</c:v>
                </c:pt>
                <c:pt idx="5">
                  <c:v>8 months</c:v>
                </c:pt>
                <c:pt idx="6">
                  <c:v>9+ months</c:v>
                </c:pt>
              </c:strCache>
            </c:strRef>
          </c:cat>
          <c:val>
            <c:numRef>
              <c:f>Sheet1!$C$2:$C$8</c:f>
              <c:numCache>
                <c:formatCode>0%</c:formatCode>
                <c:ptCount val="7"/>
                <c:pt idx="0">
                  <c:v>0.23</c:v>
                </c:pt>
                <c:pt idx="1">
                  <c:v>0.40200000000000002</c:v>
                </c:pt>
                <c:pt idx="2">
                  <c:v>0.55300000000000005</c:v>
                </c:pt>
                <c:pt idx="3">
                  <c:v>0.61599999999999999</c:v>
                </c:pt>
                <c:pt idx="4">
                  <c:v>0.73699999999999999</c:v>
                </c:pt>
                <c:pt idx="5">
                  <c:v>0.76300000000000001</c:v>
                </c:pt>
                <c:pt idx="6">
                  <c:v>0.84299999999999997</c:v>
                </c:pt>
              </c:numCache>
            </c:numRef>
          </c:val>
          <c:smooth val="0"/>
          <c:extLst>
            <c:ext xmlns:c16="http://schemas.microsoft.com/office/drawing/2014/chart" uri="{C3380CC4-5D6E-409C-BE32-E72D297353CC}">
              <c16:uniqueId val="{00000001-8597-4AD6-B0F3-A65E7E081F75}"/>
            </c:ext>
          </c:extLst>
        </c:ser>
        <c:dLbls>
          <c:showLegendKey val="0"/>
          <c:showVal val="0"/>
          <c:showCatName val="0"/>
          <c:showSerName val="0"/>
          <c:showPercent val="0"/>
          <c:showBubbleSize val="0"/>
        </c:dLbls>
        <c:marker val="1"/>
        <c:smooth val="0"/>
        <c:axId val="818562095"/>
        <c:axId val="818552943"/>
      </c:lineChart>
      <c:catAx>
        <c:axId val="818562095"/>
        <c:scaling>
          <c:orientation val="minMax"/>
        </c:scaling>
        <c:delete val="0"/>
        <c:axPos val="b"/>
        <c:title>
          <c:tx>
            <c:rich>
              <a:bodyPr rot="0" spcFirstLastPara="1" vertOverflow="ellipsis" vert="horz" wrap="square" anchor="ctr" anchorCtr="1"/>
              <a:lstStyle/>
              <a:p>
                <a:pPr>
                  <a:defRPr sz="1330" b="0" i="1" u="none" strike="noStrike" kern="1200" baseline="0">
                    <a:solidFill>
                      <a:schemeClr val="tx1"/>
                    </a:solidFill>
                    <a:latin typeface="Segoe UI" panose="020B0502040204020203" pitchFamily="34" charset="0"/>
                    <a:ea typeface="+mn-ea"/>
                    <a:cs typeface="Segoe UI" panose="020B0502040204020203" pitchFamily="34" charset="0"/>
                  </a:defRPr>
                </a:pPr>
                <a:r>
                  <a:rPr lang="en-US" sz="1400" b="0" i="1" dirty="0">
                    <a:solidFill>
                      <a:schemeClr val="tx1"/>
                    </a:solidFill>
                    <a:latin typeface="Segoe UI" panose="020B0502040204020203" pitchFamily="34" charset="0"/>
                    <a:cs typeface="Segoe UI" panose="020B0502040204020203" pitchFamily="34" charset="0"/>
                  </a:rPr>
                  <a:t>Gestational</a:t>
                </a:r>
                <a:r>
                  <a:rPr lang="en-US" sz="1400" b="0" i="1" baseline="0" dirty="0">
                    <a:solidFill>
                      <a:schemeClr val="tx1"/>
                    </a:solidFill>
                    <a:latin typeface="Segoe UI" panose="020B0502040204020203" pitchFamily="34" charset="0"/>
                    <a:cs typeface="Segoe UI" panose="020B0502040204020203" pitchFamily="34" charset="0"/>
                  </a:rPr>
                  <a:t> age (months)</a:t>
                </a:r>
                <a:endParaRPr lang="en-US" sz="1400" b="0" i="1" dirty="0">
                  <a:solidFill>
                    <a:schemeClr val="tx1"/>
                  </a:solidFill>
                  <a:latin typeface="Segoe UI" panose="020B0502040204020203" pitchFamily="34" charset="0"/>
                  <a:cs typeface="Segoe UI" panose="020B0502040204020203" pitchFamily="34" charset="0"/>
                </a:endParaRPr>
              </a:p>
            </c:rich>
          </c:tx>
          <c:overlay val="0"/>
          <c:spPr>
            <a:noFill/>
            <a:ln>
              <a:noFill/>
            </a:ln>
            <a:effectLst/>
          </c:spPr>
          <c:txPr>
            <a:bodyPr rot="0" spcFirstLastPara="1" vertOverflow="ellipsis" vert="horz" wrap="square" anchor="ctr" anchorCtr="1"/>
            <a:lstStyle/>
            <a:p>
              <a:pPr>
                <a:defRPr sz="133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title>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818552943"/>
        <c:crosses val="autoZero"/>
        <c:auto val="1"/>
        <c:lblAlgn val="ctr"/>
        <c:lblOffset val="100"/>
        <c:noMultiLvlLbl val="0"/>
      </c:catAx>
      <c:valAx>
        <c:axId val="818552943"/>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818562095"/>
        <c:crosses val="autoZero"/>
        <c:crossBetween val="between"/>
      </c:valAx>
      <c:spPr>
        <a:noFill/>
        <a:ln>
          <a:noFill/>
        </a:ln>
        <a:effectLst/>
      </c:spPr>
    </c:plotArea>
    <c:legend>
      <c:legendPos val="b"/>
      <c:layout>
        <c:manualLayout>
          <c:xMode val="edge"/>
          <c:yMode val="edge"/>
          <c:x val="0.23173595349228363"/>
          <c:y val="0.92159632651311618"/>
          <c:w val="0.61220375592892884"/>
          <c:h val="6.2313375239902755E-2"/>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1" u="none" strike="noStrike" kern="1200" spc="0" baseline="0">
                <a:solidFill>
                  <a:schemeClr val="tx1"/>
                </a:solidFill>
                <a:latin typeface="Segoe UI" panose="020B0502040204020203" pitchFamily="34" charset="0"/>
                <a:ea typeface="+mn-ea"/>
                <a:cs typeface="Segoe UI" panose="020B0502040204020203" pitchFamily="34" charset="0"/>
              </a:defRPr>
            </a:pPr>
            <a:r>
              <a:rPr lang="en-US" sz="1800" b="0" i="1" baseline="0" dirty="0">
                <a:solidFill>
                  <a:schemeClr val="tx1"/>
                </a:solidFill>
                <a:effectLst/>
                <a:latin typeface="Segoe UI" panose="020B0502040204020203" pitchFamily="34" charset="0"/>
                <a:cs typeface="Segoe UI" panose="020B0502040204020203" pitchFamily="34" charset="0"/>
              </a:rPr>
              <a:t>Percent of women </a:t>
            </a:r>
            <a:r>
              <a:rPr lang="en-US" sz="1800" b="0" i="1" u="none" strike="noStrike" kern="1200" spc="0" baseline="0" dirty="0">
                <a:solidFill>
                  <a:schemeClr val="tx1"/>
                </a:solidFill>
                <a:effectLst/>
                <a:latin typeface="Segoe UI" panose="020B0502040204020203" pitchFamily="34" charset="0"/>
                <a:ea typeface="+mn-ea"/>
                <a:cs typeface="Segoe UI" panose="020B0502040204020203" pitchFamily="34" charset="0"/>
              </a:rPr>
              <a:t>with ANC visits who received all components of ANC </a:t>
            </a:r>
          </a:p>
          <a:p>
            <a:pPr>
              <a:defRPr i="1">
                <a:solidFill>
                  <a:schemeClr val="tx1"/>
                </a:solidFill>
                <a:latin typeface="Segoe UI" panose="020B0502040204020203" pitchFamily="34" charset="0"/>
                <a:cs typeface="Segoe UI" panose="020B0502040204020203" pitchFamily="34" charset="0"/>
              </a:defRPr>
            </a:pPr>
            <a:r>
              <a:rPr lang="en-GB" sz="1800" b="0" i="1" u="none" strike="noStrike" kern="1200" spc="0" baseline="0" dirty="0">
                <a:solidFill>
                  <a:schemeClr val="tx1"/>
                </a:solidFill>
                <a:effectLst/>
                <a:latin typeface="Segoe UI" panose="020B0502040204020203" pitchFamily="34" charset="0"/>
                <a:ea typeface="+mn-ea"/>
                <a:cs typeface="Segoe UI" panose="020B0502040204020203" pitchFamily="34" charset="0"/>
              </a:rPr>
              <a:t>(</a:t>
            </a:r>
            <a:r>
              <a:rPr lang="en-GB" sz="1862" b="0" i="1" u="none" strike="noStrike" baseline="0" dirty="0">
                <a:effectLst/>
              </a:rPr>
              <a:t>n=843 for cohort 1 , n= 950 for cohort 2</a:t>
            </a:r>
            <a:r>
              <a:rPr lang="en-GB" sz="1800" b="0" i="1" u="none" strike="noStrike" kern="1200" spc="0" baseline="0" dirty="0">
                <a:solidFill>
                  <a:schemeClr val="tx1"/>
                </a:solidFill>
                <a:effectLst/>
                <a:latin typeface="Segoe UI" panose="020B0502040204020203" pitchFamily="34" charset="0"/>
                <a:ea typeface="+mn-ea"/>
                <a:cs typeface="Segoe UI" panose="020B0502040204020203" pitchFamily="34" charset="0"/>
              </a:rPr>
              <a:t>)</a:t>
            </a:r>
            <a:endParaRPr lang="en-US" sz="1800" b="0" i="1" u="none" strike="noStrike" kern="1200" spc="0" baseline="0" dirty="0">
              <a:solidFill>
                <a:schemeClr val="tx1"/>
              </a:solidFill>
              <a:effectLst/>
              <a:latin typeface="Segoe UI" panose="020B0502040204020203" pitchFamily="34" charset="0"/>
              <a:ea typeface="+mn-ea"/>
              <a:cs typeface="Segoe UI" panose="020B0502040204020203" pitchFamily="34" charset="0"/>
            </a:endParaRPr>
          </a:p>
        </c:rich>
      </c:tx>
      <c:layout>
        <c:manualLayout>
          <c:xMode val="edge"/>
          <c:yMode val="edge"/>
          <c:x val="0.1039426086524813"/>
          <c:y val="8.0680221084981681E-3"/>
        </c:manualLayout>
      </c:layout>
      <c:overlay val="0"/>
      <c:spPr>
        <a:noFill/>
        <a:ln>
          <a:noFill/>
        </a:ln>
        <a:effectLst/>
      </c:spPr>
      <c:txPr>
        <a:bodyPr rot="0" spcFirstLastPara="1" vertOverflow="ellipsis" vert="horz" wrap="square" anchor="ctr" anchorCtr="1"/>
        <a:lstStyle/>
        <a:p>
          <a:pPr>
            <a:defRPr sz="1862" b="0" i="1" u="none" strike="noStrike" kern="1200" spc="0" baseline="0">
              <a:solidFill>
                <a:schemeClr val="tx1"/>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7.1120972710224689E-2"/>
          <c:y val="2.146093880860513E-2"/>
          <c:w val="0.92887902728977545"/>
          <c:h val="0.76775827782244732"/>
        </c:manualLayout>
      </c:layout>
      <c:lineChart>
        <c:grouping val="standard"/>
        <c:varyColors val="0"/>
        <c:ser>
          <c:idx val="0"/>
          <c:order val="0"/>
          <c:tx>
            <c:v>Cohort 1</c:v>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2.6646289037376987E-2"/>
                  <c:y val="-2.33568181245469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A25-49D7-AB11-B88F6A81688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egoe UI" panose="020B0502040204020203" pitchFamily="34" charset="0"/>
                    <a:ea typeface="+mn-ea"/>
                    <a:cs typeface="Segoe UI" panose="020B0502040204020203"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0-3 Months</c:v>
                </c:pt>
                <c:pt idx="1">
                  <c:v>4 months</c:v>
                </c:pt>
                <c:pt idx="2">
                  <c:v>5 months</c:v>
                </c:pt>
                <c:pt idx="3">
                  <c:v>6 months</c:v>
                </c:pt>
                <c:pt idx="4">
                  <c:v>7 months</c:v>
                </c:pt>
                <c:pt idx="5">
                  <c:v>8 months</c:v>
                </c:pt>
                <c:pt idx="6">
                  <c:v>9+ months</c:v>
                </c:pt>
              </c:strCache>
            </c:strRef>
          </c:cat>
          <c:val>
            <c:numRef>
              <c:f>Sheet1!$B$2:$B$8</c:f>
              <c:numCache>
                <c:formatCode>0%</c:formatCode>
                <c:ptCount val="7"/>
                <c:pt idx="0">
                  <c:v>0.09</c:v>
                </c:pt>
                <c:pt idx="1">
                  <c:v>0.06</c:v>
                </c:pt>
                <c:pt idx="2">
                  <c:v>0.13</c:v>
                </c:pt>
                <c:pt idx="3">
                  <c:v>0.08</c:v>
                </c:pt>
                <c:pt idx="4">
                  <c:v>0.09</c:v>
                </c:pt>
                <c:pt idx="5">
                  <c:v>0.1</c:v>
                </c:pt>
                <c:pt idx="6">
                  <c:v>0.08</c:v>
                </c:pt>
              </c:numCache>
            </c:numRef>
          </c:val>
          <c:smooth val="0"/>
          <c:extLst>
            <c:ext xmlns:c16="http://schemas.microsoft.com/office/drawing/2014/chart" uri="{C3380CC4-5D6E-409C-BE32-E72D297353CC}">
              <c16:uniqueId val="{00000000-7307-470C-B2F0-7BD7FCB5ED8D}"/>
            </c:ext>
          </c:extLst>
        </c:ser>
        <c:ser>
          <c:idx val="2"/>
          <c:order val="1"/>
          <c:tx>
            <c:v>Cohort 2</c:v>
          </c:tx>
          <c:spPr>
            <a:ln w="28575" cap="rnd">
              <a:solidFill>
                <a:srgbClr val="55015B"/>
              </a:solidFill>
              <a:round/>
            </a:ln>
            <a:effectLst/>
          </c:spPr>
          <c:marker>
            <c:symbol val="circle"/>
            <c:size val="5"/>
            <c:spPr>
              <a:solidFill>
                <a:srgbClr val="55015B"/>
              </a:solidFill>
              <a:ln w="9525">
                <a:noFill/>
              </a:ln>
              <a:effectLst/>
            </c:spPr>
          </c:marker>
          <c:dPt>
            <c:idx val="3"/>
            <c:marker>
              <c:symbol val="circle"/>
              <c:size val="5"/>
              <c:spPr>
                <a:solidFill>
                  <a:srgbClr val="55015B"/>
                </a:solidFill>
                <a:ln w="9525">
                  <a:noFill/>
                </a:ln>
                <a:effectLst/>
              </c:spPr>
            </c:marker>
            <c:bubble3D val="0"/>
            <c:extLst>
              <c:ext xmlns:c16="http://schemas.microsoft.com/office/drawing/2014/chart" uri="{C3380CC4-5D6E-409C-BE32-E72D297353CC}">
                <c16:uniqueId val="{00000001-C107-47B0-8438-539137D94891}"/>
              </c:ext>
            </c:extLst>
          </c:dPt>
          <c:dLbls>
            <c:dLbl>
              <c:idx val="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107-47B0-8438-539137D94891}"/>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E59-473A-81BD-2593028E88A5}"/>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25000">
                    <a:solidFill>
                      <a:schemeClr val="tx2"/>
                    </a:solidFill>
                    <a:latin typeface="Segoe UI" panose="020B0502040204020203" pitchFamily="34" charset="0"/>
                    <a:ea typeface="+mn-ea"/>
                    <a:cs typeface="Segoe UI" panose="020B0502040204020203"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0-3 Months</c:v>
                </c:pt>
                <c:pt idx="1">
                  <c:v>4 months</c:v>
                </c:pt>
                <c:pt idx="2">
                  <c:v>5 months</c:v>
                </c:pt>
                <c:pt idx="3">
                  <c:v>6 months</c:v>
                </c:pt>
                <c:pt idx="4">
                  <c:v>7 months</c:v>
                </c:pt>
                <c:pt idx="5">
                  <c:v>8 months</c:v>
                </c:pt>
                <c:pt idx="6">
                  <c:v>9+ months</c:v>
                </c:pt>
              </c:strCache>
            </c:strRef>
          </c:cat>
          <c:val>
            <c:numRef>
              <c:f>Sheet1!$C$2:$C$8</c:f>
              <c:numCache>
                <c:formatCode>0%</c:formatCode>
                <c:ptCount val="7"/>
                <c:pt idx="0">
                  <c:v>2.3E-2</c:v>
                </c:pt>
                <c:pt idx="1">
                  <c:v>0.1</c:v>
                </c:pt>
                <c:pt idx="2">
                  <c:v>0.11600000000000001</c:v>
                </c:pt>
                <c:pt idx="3">
                  <c:v>8.5999999999999993E-2</c:v>
                </c:pt>
                <c:pt idx="4">
                  <c:v>0.154</c:v>
                </c:pt>
                <c:pt idx="5">
                  <c:v>0.108</c:v>
                </c:pt>
                <c:pt idx="6">
                  <c:v>0.13900000000000001</c:v>
                </c:pt>
              </c:numCache>
            </c:numRef>
          </c:val>
          <c:smooth val="0"/>
          <c:extLst>
            <c:ext xmlns:c16="http://schemas.microsoft.com/office/drawing/2014/chart" uri="{C3380CC4-5D6E-409C-BE32-E72D297353CC}">
              <c16:uniqueId val="{00000001-4911-4729-974C-32745B676714}"/>
            </c:ext>
          </c:extLst>
        </c:ser>
        <c:dLbls>
          <c:showLegendKey val="0"/>
          <c:showVal val="1"/>
          <c:showCatName val="0"/>
          <c:showSerName val="0"/>
          <c:showPercent val="0"/>
          <c:showBubbleSize val="0"/>
        </c:dLbls>
        <c:marker val="1"/>
        <c:smooth val="0"/>
        <c:axId val="205742575"/>
        <c:axId val="205728015"/>
      </c:lineChart>
      <c:catAx>
        <c:axId val="205742575"/>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205728015"/>
        <c:crosses val="autoZero"/>
        <c:auto val="1"/>
        <c:lblAlgn val="ctr"/>
        <c:lblOffset val="100"/>
        <c:noMultiLvlLbl val="0"/>
      </c:catAx>
      <c:valAx>
        <c:axId val="205728015"/>
        <c:scaling>
          <c:orientation val="minMax"/>
          <c:max val="0.2"/>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205742575"/>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400" b="0" i="1" u="none" strike="noStrike" kern="1200" baseline="0">
                <a:solidFill>
                  <a:schemeClr val="tx2"/>
                </a:solidFill>
                <a:latin typeface="Segoe UI" panose="020B0502040204020203" pitchFamily="34" charset="0"/>
                <a:ea typeface="+mn-ea"/>
                <a:cs typeface="Segoe UI" panose="020B0502040204020203" pitchFamily="34" charset="0"/>
              </a:defRPr>
            </a:pPr>
            <a:endParaRPr lang="en-US"/>
          </a:p>
        </c:txPr>
      </c:legendEntry>
      <c:layout>
        <c:manualLayout>
          <c:xMode val="edge"/>
          <c:yMode val="edge"/>
          <c:x val="0.1322166257083088"/>
          <c:y val="0.88521068019779148"/>
          <c:w val="0.81476317493844963"/>
          <c:h val="0.10346634840684091"/>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2"/>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lgn="ctr" rtl="0">
            <a:defRPr lang="en-US" sz="1400"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0.16395509629620372"/>
          <c:y val="0.12601505576518304"/>
          <c:w val="0.59585683888696084"/>
          <c:h val="0.71112133052306903"/>
        </c:manualLayout>
      </c:layout>
      <c:barChart>
        <c:barDir val="col"/>
        <c:grouping val="stacked"/>
        <c:varyColors val="0"/>
        <c:ser>
          <c:idx val="0"/>
          <c:order val="0"/>
          <c:tx>
            <c:strRef>
              <c:f>Sheet1!$B$1</c:f>
              <c:strCache>
                <c:ptCount val="1"/>
                <c:pt idx="0">
                  <c:v> BCG Vaccination coverage (n=2,369)</c:v>
                </c:pt>
              </c:strCache>
            </c:strRef>
          </c:tx>
          <c:spPr>
            <a:solidFill>
              <a:srgbClr val="C3B9D9"/>
            </a:solidFill>
            <a:ln w="19050">
              <a:noFill/>
            </a:ln>
            <a:effectLst/>
          </c:spPr>
          <c:invertIfNegative val="0"/>
          <c:dPt>
            <c:idx val="0"/>
            <c:invertIfNegative val="0"/>
            <c:bubble3D val="0"/>
            <c:spPr>
              <a:solidFill>
                <a:srgbClr val="265C9B"/>
              </a:solidFill>
              <a:ln w="19050">
                <a:noFill/>
              </a:ln>
              <a:effectLst/>
            </c:spPr>
            <c:extLst>
              <c:ext xmlns:c16="http://schemas.microsoft.com/office/drawing/2014/chart" uri="{C3380CC4-5D6E-409C-BE32-E72D297353CC}">
                <c16:uniqueId val="{00000001-28C6-4BE3-8DDB-239FD61F9AED}"/>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8C6-4BE3-8DDB-239FD61F9AED}"/>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BCG Vaccination coverage (by card)  </c:v>
                </c:pt>
                <c:pt idx="1">
                  <c:v>BCG Vaccination coverage (by card or self reported by the mother)  </c:v>
                </c:pt>
              </c:strCache>
            </c:strRef>
          </c:cat>
          <c:val>
            <c:numRef>
              <c:f>Sheet1!$B$2:$B$3</c:f>
              <c:numCache>
                <c:formatCode>0</c:formatCode>
                <c:ptCount val="2"/>
                <c:pt idx="0">
                  <c:v>37</c:v>
                </c:pt>
                <c:pt idx="1">
                  <c:v>67</c:v>
                </c:pt>
              </c:numCache>
            </c:numRef>
          </c:val>
          <c:extLst>
            <c:ext xmlns:c16="http://schemas.microsoft.com/office/drawing/2014/chart" uri="{C3380CC4-5D6E-409C-BE32-E72D297353CC}">
              <c16:uniqueId val="{00000002-28C6-4BE3-8DDB-239FD61F9AED}"/>
            </c:ext>
          </c:extLst>
        </c:ser>
        <c:dLbls>
          <c:showLegendKey val="0"/>
          <c:showVal val="0"/>
          <c:showCatName val="0"/>
          <c:showSerName val="0"/>
          <c:showPercent val="0"/>
          <c:showBubbleSize val="0"/>
        </c:dLbls>
        <c:gapWidth val="100"/>
        <c:overlap val="100"/>
        <c:axId val="1739599664"/>
        <c:axId val="1739619216"/>
      </c:barChart>
      <c:catAx>
        <c:axId val="1739599664"/>
        <c:scaling>
          <c:orientation val="minMax"/>
        </c:scaling>
        <c:delete val="1"/>
        <c:axPos val="b"/>
        <c:numFmt formatCode="General" sourceLinked="1"/>
        <c:majorTickMark val="out"/>
        <c:minorTickMark val="none"/>
        <c:tickLblPos val="nextTo"/>
        <c:crossAx val="1739619216"/>
        <c:crosses val="autoZero"/>
        <c:auto val="1"/>
        <c:lblAlgn val="ctr"/>
        <c:lblOffset val="100"/>
        <c:noMultiLvlLbl val="0"/>
      </c:catAx>
      <c:valAx>
        <c:axId val="173961921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9599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1" u="none" strike="noStrike" kern="1200" baseline="0">
              <a:solidFill>
                <a:schemeClr val="tx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r>
              <a:rPr lang="en-US" sz="1800" b="0" i="1" baseline="0" dirty="0">
                <a:solidFill>
                  <a:schemeClr val="tx1">
                    <a:lumMod val="50000"/>
                  </a:schemeClr>
                </a:solidFill>
                <a:effectLst/>
                <a:latin typeface="Segoe UI" panose="020B0502040204020203" pitchFamily="34" charset="0"/>
                <a:cs typeface="Segoe UI" panose="020B0502040204020203" pitchFamily="34" charset="0"/>
              </a:rPr>
              <a:t>Percent of currently pregnant women </a:t>
            </a:r>
            <a:r>
              <a:rPr lang="en-US" sz="1800" b="0" i="1" u="none" strike="noStrike" kern="1200" spc="0" baseline="0" dirty="0">
                <a:solidFill>
                  <a:schemeClr val="tx1">
                    <a:lumMod val="50000"/>
                  </a:schemeClr>
                </a:solidFill>
                <a:effectLst/>
                <a:latin typeface="Segoe UI" panose="020B0502040204020203" pitchFamily="34" charset="0"/>
                <a:ea typeface="+mn-ea"/>
                <a:cs typeface="Segoe UI" panose="020B0502040204020203" pitchFamily="34" charset="0"/>
              </a:rPr>
              <a:t>with ANC visit who discussed all readiness topics </a:t>
            </a:r>
            <a:r>
              <a:rPr lang="en-GB" sz="1800" b="0" i="1" u="none" strike="noStrike" kern="1200" spc="0" baseline="0" dirty="0">
                <a:solidFill>
                  <a:schemeClr val="tx1">
                    <a:lumMod val="50000"/>
                  </a:schemeClr>
                </a:solidFill>
                <a:effectLst/>
                <a:latin typeface="Segoe UI" panose="020B0502040204020203" pitchFamily="34" charset="0"/>
                <a:ea typeface="+mn-ea"/>
                <a:cs typeface="Segoe UI" panose="020B0502040204020203" pitchFamily="34" charset="0"/>
              </a:rPr>
              <a:t>(</a:t>
            </a:r>
            <a:r>
              <a:rPr lang="en-GB" sz="1862" b="0" i="1" u="none" strike="noStrike" baseline="0" dirty="0">
                <a:effectLst/>
              </a:rPr>
              <a:t>n=843 for cohort 1 , n= 950 for cohort 2</a:t>
            </a:r>
            <a:r>
              <a:rPr lang="en-GB" sz="1862" b="0" i="1" u="none" strike="noStrike" baseline="0" dirty="0">
                <a:solidFill>
                  <a:schemeClr val="tx1"/>
                </a:solidFill>
                <a:effectLst/>
              </a:rPr>
              <a:t>)</a:t>
            </a:r>
            <a:endParaRPr lang="en-US" dirty="0">
              <a:solidFill>
                <a:schemeClr val="tx1"/>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i="1">
                <a:solidFill>
                  <a:srgbClr val="59595B">
                    <a:lumMod val="50000"/>
                  </a:srgbClr>
                </a:solidFill>
                <a:latin typeface="Segoe UI" panose="020B0502040204020203" pitchFamily="34" charset="0"/>
                <a:cs typeface="Segoe UI" panose="020B0502040204020203" pitchFamily="34" charset="0"/>
              </a:defRPr>
            </a:pPr>
            <a:endParaRPr lang="en-US" i="1" dirty="0">
              <a:solidFill>
                <a:schemeClr val="tx1">
                  <a:lumMod val="50000"/>
                </a:schemeClr>
              </a:solidFill>
              <a:effectLst/>
              <a:latin typeface="Segoe UI" panose="020B0502040204020203" pitchFamily="34" charset="0"/>
              <a:cs typeface="Segoe UI" panose="020B0502040204020203" pitchFamily="34" charset="0"/>
            </a:endParaRPr>
          </a:p>
        </c:rich>
      </c:tx>
      <c:layout>
        <c:manualLayout>
          <c:xMode val="edge"/>
          <c:yMode val="edge"/>
          <c:x val="0.11702238301916461"/>
          <c:y val="7.4191935901283057E-3"/>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5.802161921093555E-2"/>
          <c:y val="3.5389553424912019E-2"/>
          <c:w val="0.93701134723343982"/>
          <c:h val="0.74686607226138768"/>
        </c:manualLayout>
      </c:layout>
      <c:barChart>
        <c:barDir val="col"/>
        <c:grouping val="clustered"/>
        <c:varyColors val="0"/>
        <c:ser>
          <c:idx val="0"/>
          <c:order val="0"/>
          <c:tx>
            <c:strRef>
              <c:f>Sheet1!$B$1</c:f>
              <c:strCache>
                <c:ptCount val="1"/>
                <c:pt idx="0">
                  <c:v>Cohort 1</c:v>
                </c:pt>
              </c:strCache>
            </c:strRef>
          </c:tx>
          <c:spPr>
            <a:solidFill>
              <a:srgbClr val="00667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0-3 Months</c:v>
                </c:pt>
                <c:pt idx="1">
                  <c:v>4 months</c:v>
                </c:pt>
                <c:pt idx="2">
                  <c:v>5 months</c:v>
                </c:pt>
                <c:pt idx="3">
                  <c:v>6 months</c:v>
                </c:pt>
                <c:pt idx="4">
                  <c:v>7 months</c:v>
                </c:pt>
                <c:pt idx="5">
                  <c:v>8 months</c:v>
                </c:pt>
                <c:pt idx="6">
                  <c:v>9+ months</c:v>
                </c:pt>
                <c:pt idx="7">
                  <c:v>Total</c:v>
                </c:pt>
              </c:strCache>
            </c:strRef>
          </c:cat>
          <c:val>
            <c:numRef>
              <c:f>Sheet1!$B$2:$B$9</c:f>
              <c:numCache>
                <c:formatCode>0%</c:formatCode>
                <c:ptCount val="8"/>
                <c:pt idx="0">
                  <c:v>0.05</c:v>
                </c:pt>
                <c:pt idx="1">
                  <c:v>0</c:v>
                </c:pt>
                <c:pt idx="2">
                  <c:v>0.04</c:v>
                </c:pt>
                <c:pt idx="3">
                  <c:v>0.03</c:v>
                </c:pt>
                <c:pt idx="4">
                  <c:v>0.03</c:v>
                </c:pt>
                <c:pt idx="5">
                  <c:v>0.1</c:v>
                </c:pt>
                <c:pt idx="6">
                  <c:v>0.09</c:v>
                </c:pt>
                <c:pt idx="7">
                  <c:v>0.05</c:v>
                </c:pt>
              </c:numCache>
            </c:numRef>
          </c:val>
          <c:extLst>
            <c:ext xmlns:c16="http://schemas.microsoft.com/office/drawing/2014/chart" uri="{C3380CC4-5D6E-409C-BE32-E72D297353CC}">
              <c16:uniqueId val="{00000006-4F02-B54E-B660-63ABBF111A7B}"/>
            </c:ext>
          </c:extLst>
        </c:ser>
        <c:ser>
          <c:idx val="1"/>
          <c:order val="1"/>
          <c:tx>
            <c:strRef>
              <c:f>Sheet1!$C$1</c:f>
              <c:strCache>
                <c:ptCount val="1"/>
                <c:pt idx="0">
                  <c:v>Cohort 2</c:v>
                </c:pt>
              </c:strCache>
            </c:strRef>
          </c:tx>
          <c:spPr>
            <a:solidFill>
              <a:schemeClr val="accent5"/>
            </a:solidFill>
            <a:ln>
              <a:noFill/>
            </a:ln>
            <a:effectLst/>
          </c:spPr>
          <c:invertIfNegative val="0"/>
          <c:dPt>
            <c:idx val="4"/>
            <c:invertIfNegative val="0"/>
            <c:bubble3D val="0"/>
            <c:spPr>
              <a:solidFill>
                <a:srgbClr val="CD2959"/>
              </a:solidFill>
              <a:ln>
                <a:noFill/>
              </a:ln>
              <a:effectLst/>
            </c:spPr>
            <c:extLst>
              <c:ext xmlns:c16="http://schemas.microsoft.com/office/drawing/2014/chart" uri="{C3380CC4-5D6E-409C-BE32-E72D297353CC}">
                <c16:uniqueId val="{00000002-377A-4BB3-99F8-DF2F2843C90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0-3 Months</c:v>
                </c:pt>
                <c:pt idx="1">
                  <c:v>4 months</c:v>
                </c:pt>
                <c:pt idx="2">
                  <c:v>5 months</c:v>
                </c:pt>
                <c:pt idx="3">
                  <c:v>6 months</c:v>
                </c:pt>
                <c:pt idx="4">
                  <c:v>7 months</c:v>
                </c:pt>
                <c:pt idx="5">
                  <c:v>8 months</c:v>
                </c:pt>
                <c:pt idx="6">
                  <c:v>9+ months</c:v>
                </c:pt>
                <c:pt idx="7">
                  <c:v>Total</c:v>
                </c:pt>
              </c:strCache>
            </c:strRef>
          </c:cat>
          <c:val>
            <c:numRef>
              <c:f>Sheet1!$C$2:$C$9</c:f>
              <c:numCache>
                <c:formatCode>0%</c:formatCode>
                <c:ptCount val="8"/>
                <c:pt idx="0">
                  <c:v>0.01</c:v>
                </c:pt>
                <c:pt idx="1">
                  <c:v>0.05</c:v>
                </c:pt>
                <c:pt idx="2">
                  <c:v>0.02</c:v>
                </c:pt>
                <c:pt idx="3">
                  <c:v>5.0000000000000001E-3</c:v>
                </c:pt>
                <c:pt idx="4">
                  <c:v>7.0000000000000007E-2</c:v>
                </c:pt>
                <c:pt idx="5">
                  <c:v>0.05</c:v>
                </c:pt>
                <c:pt idx="6">
                  <c:v>0.08</c:v>
                </c:pt>
                <c:pt idx="7">
                  <c:v>0.04</c:v>
                </c:pt>
              </c:numCache>
            </c:numRef>
          </c:val>
          <c:extLst>
            <c:ext xmlns:c16="http://schemas.microsoft.com/office/drawing/2014/chart" uri="{C3380CC4-5D6E-409C-BE32-E72D297353CC}">
              <c16:uniqueId val="{00000007-4F02-B54E-B660-63ABBF111A7B}"/>
            </c:ext>
          </c:extLst>
        </c:ser>
        <c:dLbls>
          <c:dLblPos val="outEnd"/>
          <c:showLegendKey val="0"/>
          <c:showVal val="1"/>
          <c:showCatName val="0"/>
          <c:showSerName val="0"/>
          <c:showPercent val="0"/>
          <c:showBubbleSize val="0"/>
        </c:dLbls>
        <c:gapWidth val="42"/>
        <c:overlap val="-3"/>
        <c:axId val="205742575"/>
        <c:axId val="205728015"/>
      </c:barChart>
      <c:catAx>
        <c:axId val="205742575"/>
        <c:scaling>
          <c:orientation val="minMax"/>
        </c:scaling>
        <c:delete val="0"/>
        <c:axPos val="b"/>
        <c:title>
          <c:tx>
            <c:rich>
              <a:bodyPr rot="0" spcFirstLastPara="1" vertOverflow="ellipsis" vert="horz" wrap="square" anchor="ctr" anchorCtr="1"/>
              <a:lstStyle/>
              <a:p>
                <a:pPr>
                  <a:defRPr sz="133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r>
                  <a:rPr lang="en-US" sz="1400" b="0" i="1" dirty="0">
                    <a:solidFill>
                      <a:schemeClr val="tx1">
                        <a:lumMod val="50000"/>
                      </a:schemeClr>
                    </a:solidFill>
                    <a:latin typeface="Segoe UI" panose="020B0502040204020203" pitchFamily="34" charset="0"/>
                    <a:cs typeface="Segoe UI" panose="020B0502040204020203" pitchFamily="34" charset="0"/>
                  </a:rPr>
                  <a:t>Gestational age (months)</a:t>
                </a:r>
              </a:p>
            </c:rich>
          </c:tx>
          <c:overlay val="0"/>
          <c:spPr>
            <a:noFill/>
            <a:ln>
              <a:noFill/>
            </a:ln>
            <a:effectLst/>
          </c:spPr>
          <c:txPr>
            <a:bodyPr rot="0" spcFirstLastPara="1" vertOverflow="ellipsis" vert="horz" wrap="square" anchor="ctr" anchorCtr="1"/>
            <a:lstStyle/>
            <a:p>
              <a:pPr>
                <a:defRPr sz="133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title>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205728015"/>
        <c:crosses val="autoZero"/>
        <c:auto val="1"/>
        <c:lblAlgn val="ctr"/>
        <c:lblOffset val="100"/>
        <c:noMultiLvlLbl val="0"/>
      </c:catAx>
      <c:valAx>
        <c:axId val="205728015"/>
        <c:scaling>
          <c:orientation val="minMax"/>
          <c:max val="0.30000000000000004"/>
          <c:min val="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2057425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047420605877E-2"/>
          <c:y val="3.9813447238972691E-2"/>
          <c:w val="0.91636290905721796"/>
          <c:h val="0.73626634898391763"/>
        </c:manualLayout>
      </c:layout>
      <c:lineChart>
        <c:grouping val="standard"/>
        <c:varyColors val="0"/>
        <c:ser>
          <c:idx val="0"/>
          <c:order val="0"/>
          <c:tx>
            <c:strRef>
              <c:f>Sheet1!$A$2</c:f>
              <c:strCache>
                <c:ptCount val="1"/>
                <c:pt idx="0">
                  <c:v>Addis Ababa</c:v>
                </c:pt>
              </c:strCache>
            </c:strRef>
          </c:tx>
          <c:spPr>
            <a:ln w="28575" cap="rnd">
              <a:solidFill>
                <a:srgbClr val="384252"/>
              </a:solidFill>
              <a:round/>
            </a:ln>
            <a:effectLst/>
          </c:spPr>
          <c:marker>
            <c:symbol val="circle"/>
            <c:size val="5"/>
            <c:spPr>
              <a:solidFill>
                <a:srgbClr val="384252"/>
              </a:solidFill>
              <a:ln w="9525">
                <a:noFill/>
              </a:ln>
              <a:effectLst/>
            </c:spPr>
          </c:marker>
          <c:dLbls>
            <c:dLbl>
              <c:idx val="0"/>
              <c:layout>
                <c:manualLayout>
                  <c:x val="-4.2434691014208374E-2"/>
                  <c:y val="1.90088306638690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83C-4A8D-9523-7D3C89E04F43}"/>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050-4204-B362-EE18E5AD529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PMA2014</c:v>
                </c:pt>
                <c:pt idx="1">
                  <c:v>PMA2015</c:v>
                </c:pt>
                <c:pt idx="2">
                  <c:v>PMA2016</c:v>
                </c:pt>
                <c:pt idx="3">
                  <c:v>PMA2017</c:v>
                </c:pt>
                <c:pt idx="4">
                  <c:v>PMA2018</c:v>
                </c:pt>
                <c:pt idx="5">
                  <c:v>PMA2019</c:v>
                </c:pt>
                <c:pt idx="6">
                  <c:v>PMA2020</c:v>
                </c:pt>
                <c:pt idx="7">
                  <c:v>PMA2021</c:v>
                </c:pt>
              </c:strCache>
            </c:strRef>
          </c:cat>
          <c:val>
            <c:numRef>
              <c:f>Sheet1!$B$2:$I$2</c:f>
              <c:numCache>
                <c:formatCode>0</c:formatCode>
                <c:ptCount val="8"/>
                <c:pt idx="0">
                  <c:v>21.1</c:v>
                </c:pt>
                <c:pt idx="1">
                  <c:v>27.9</c:v>
                </c:pt>
                <c:pt idx="2">
                  <c:v>26.6</c:v>
                </c:pt>
                <c:pt idx="3">
                  <c:v>24.2</c:v>
                </c:pt>
                <c:pt idx="4">
                  <c:v>23.2</c:v>
                </c:pt>
                <c:pt idx="5">
                  <c:v>27.5</c:v>
                </c:pt>
                <c:pt idx="6">
                  <c:v>25.4</c:v>
                </c:pt>
                <c:pt idx="7">
                  <c:v>30</c:v>
                </c:pt>
              </c:numCache>
            </c:numRef>
          </c:val>
          <c:smooth val="0"/>
          <c:extLst>
            <c:ext xmlns:c16="http://schemas.microsoft.com/office/drawing/2014/chart" uri="{C3380CC4-5D6E-409C-BE32-E72D297353CC}">
              <c16:uniqueId val="{00000000-110F-493D-8110-1A8434F526B7}"/>
            </c:ext>
          </c:extLst>
        </c:ser>
        <c:ser>
          <c:idx val="1"/>
          <c:order val="1"/>
          <c:tx>
            <c:strRef>
              <c:f>Sheet1!$A$3</c:f>
              <c:strCache>
                <c:ptCount val="1"/>
                <c:pt idx="0">
                  <c:v>Amhara</c:v>
                </c:pt>
              </c:strCache>
            </c:strRef>
          </c:tx>
          <c:spPr>
            <a:ln w="28575" cap="rnd">
              <a:solidFill>
                <a:srgbClr val="55015B"/>
              </a:solidFill>
              <a:round/>
            </a:ln>
            <a:effectLst/>
          </c:spPr>
          <c:marker>
            <c:symbol val="circle"/>
            <c:size val="5"/>
            <c:spPr>
              <a:solidFill>
                <a:schemeClr val="accent2"/>
              </a:solidFill>
              <a:ln w="9525">
                <a:solidFill>
                  <a:schemeClr val="accent2"/>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83C-4A8D-9523-7D3C89E04F43}"/>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050-4204-B362-EE18E5AD529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PMA2014</c:v>
                </c:pt>
                <c:pt idx="1">
                  <c:v>PMA2015</c:v>
                </c:pt>
                <c:pt idx="2">
                  <c:v>PMA2016</c:v>
                </c:pt>
                <c:pt idx="3">
                  <c:v>PMA2017</c:v>
                </c:pt>
                <c:pt idx="4">
                  <c:v>PMA2018</c:v>
                </c:pt>
                <c:pt idx="5">
                  <c:v>PMA2019</c:v>
                </c:pt>
                <c:pt idx="6">
                  <c:v>PMA2020</c:v>
                </c:pt>
                <c:pt idx="7">
                  <c:v>PMA2021</c:v>
                </c:pt>
              </c:strCache>
            </c:strRef>
          </c:cat>
          <c:val>
            <c:numRef>
              <c:f>Sheet1!$B$3:$I$3</c:f>
              <c:numCache>
                <c:formatCode>0</c:formatCode>
                <c:ptCount val="8"/>
                <c:pt idx="0">
                  <c:v>34.200000000000003</c:v>
                </c:pt>
                <c:pt idx="1">
                  <c:v>32.799999999999997</c:v>
                </c:pt>
                <c:pt idx="2">
                  <c:v>36.700000000000003</c:v>
                </c:pt>
                <c:pt idx="3">
                  <c:v>34.6</c:v>
                </c:pt>
                <c:pt idx="4">
                  <c:v>32.799999999999997</c:v>
                </c:pt>
                <c:pt idx="5">
                  <c:v>29.9</c:v>
                </c:pt>
                <c:pt idx="6">
                  <c:v>30.8</c:v>
                </c:pt>
                <c:pt idx="7">
                  <c:v>27.6</c:v>
                </c:pt>
              </c:numCache>
            </c:numRef>
          </c:val>
          <c:smooth val="0"/>
          <c:extLst>
            <c:ext xmlns:c16="http://schemas.microsoft.com/office/drawing/2014/chart" uri="{C3380CC4-5D6E-409C-BE32-E72D297353CC}">
              <c16:uniqueId val="{00000001-110F-493D-8110-1A8434F526B7}"/>
            </c:ext>
          </c:extLst>
        </c:ser>
        <c:ser>
          <c:idx val="2"/>
          <c:order val="2"/>
          <c:tx>
            <c:strRef>
              <c:f>Sheet1!$A$4</c:f>
              <c:strCache>
                <c:ptCount val="1"/>
                <c:pt idx="0">
                  <c:v>Oromia </c:v>
                </c:pt>
              </c:strCache>
            </c:strRef>
          </c:tx>
          <c:spPr>
            <a:ln w="28575" cap="rnd">
              <a:solidFill>
                <a:srgbClr val="EDC950"/>
              </a:solidFill>
              <a:round/>
            </a:ln>
            <a:effectLst/>
          </c:spPr>
          <c:marker>
            <c:symbol val="circle"/>
            <c:size val="5"/>
            <c:spPr>
              <a:solidFill>
                <a:srgbClr val="EDC950"/>
              </a:solidFill>
              <a:ln w="9525">
                <a:noFill/>
              </a:ln>
              <a:effectLst/>
            </c:spPr>
          </c:marker>
          <c:dLbls>
            <c:dLbl>
              <c:idx val="0"/>
              <c:layout>
                <c:manualLayout>
                  <c:x val="-3.0915711505092248E-2"/>
                  <c:y val="1.13649223032799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2FF-49ED-9C85-CE59D5CF79F6}"/>
                </c:ext>
              </c:extLst>
            </c:dLbl>
            <c:dLbl>
              <c:idx val="7"/>
              <c:layout>
                <c:manualLayout>
                  <c:x val="4.921113634380133E-3"/>
                  <c:y val="-1.56983039752177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83C-4A8D-9523-7D3C89E04F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PMA2014</c:v>
                </c:pt>
                <c:pt idx="1">
                  <c:v>PMA2015</c:v>
                </c:pt>
                <c:pt idx="2">
                  <c:v>PMA2016</c:v>
                </c:pt>
                <c:pt idx="3">
                  <c:v>PMA2017</c:v>
                </c:pt>
                <c:pt idx="4">
                  <c:v>PMA2018</c:v>
                </c:pt>
                <c:pt idx="5">
                  <c:v>PMA2019</c:v>
                </c:pt>
                <c:pt idx="6">
                  <c:v>PMA2020</c:v>
                </c:pt>
                <c:pt idx="7">
                  <c:v>PMA2021</c:v>
                </c:pt>
              </c:strCache>
            </c:strRef>
          </c:cat>
          <c:val>
            <c:numRef>
              <c:f>Sheet1!$B$4:$I$4</c:f>
              <c:numCache>
                <c:formatCode>0</c:formatCode>
                <c:ptCount val="8"/>
                <c:pt idx="0">
                  <c:v>17.2</c:v>
                </c:pt>
                <c:pt idx="1">
                  <c:v>21.6</c:v>
                </c:pt>
                <c:pt idx="2">
                  <c:v>21.6</c:v>
                </c:pt>
                <c:pt idx="3">
                  <c:v>20.2</c:v>
                </c:pt>
                <c:pt idx="4">
                  <c:v>21.9</c:v>
                </c:pt>
                <c:pt idx="5">
                  <c:v>26.6</c:v>
                </c:pt>
                <c:pt idx="6">
                  <c:v>24.8</c:v>
                </c:pt>
                <c:pt idx="7">
                  <c:v>23.7</c:v>
                </c:pt>
              </c:numCache>
            </c:numRef>
          </c:val>
          <c:smooth val="0"/>
          <c:extLst>
            <c:ext xmlns:c16="http://schemas.microsoft.com/office/drawing/2014/chart" uri="{C3380CC4-5D6E-409C-BE32-E72D297353CC}">
              <c16:uniqueId val="{00000002-110F-493D-8110-1A8434F526B7}"/>
            </c:ext>
          </c:extLst>
        </c:ser>
        <c:ser>
          <c:idx val="3"/>
          <c:order val="3"/>
          <c:tx>
            <c:strRef>
              <c:f>Sheet1!$A$5</c:f>
              <c:strCache>
                <c:ptCount val="1"/>
                <c:pt idx="0">
                  <c:v>SNNP*</c:v>
                </c:pt>
              </c:strCache>
            </c:strRef>
          </c:tx>
          <c:spPr>
            <a:ln w="28575" cap="rnd">
              <a:solidFill>
                <a:srgbClr val="00667D"/>
              </a:solidFill>
              <a:round/>
            </a:ln>
            <a:effectLst/>
          </c:spPr>
          <c:marker>
            <c:symbol val="circle"/>
            <c:size val="5"/>
            <c:spPr>
              <a:solidFill>
                <a:srgbClr val="00667D"/>
              </a:solidFill>
              <a:ln w="9525">
                <a:no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83C-4A8D-9523-7D3C89E04F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PMA2014</c:v>
                </c:pt>
                <c:pt idx="1">
                  <c:v>PMA2015</c:v>
                </c:pt>
                <c:pt idx="2">
                  <c:v>PMA2016</c:v>
                </c:pt>
                <c:pt idx="3">
                  <c:v>PMA2017</c:v>
                </c:pt>
                <c:pt idx="4">
                  <c:v>PMA2018</c:v>
                </c:pt>
                <c:pt idx="5">
                  <c:v>PMA2019</c:v>
                </c:pt>
                <c:pt idx="6">
                  <c:v>PMA2020</c:v>
                </c:pt>
                <c:pt idx="7">
                  <c:v>PMA2021</c:v>
                </c:pt>
              </c:strCache>
            </c:strRef>
          </c:cat>
          <c:val>
            <c:numRef>
              <c:f>Sheet1!$B$5:$I$5</c:f>
              <c:numCache>
                <c:formatCode>0</c:formatCode>
                <c:ptCount val="8"/>
                <c:pt idx="0">
                  <c:v>23.6</c:v>
                </c:pt>
                <c:pt idx="1">
                  <c:v>27.1</c:v>
                </c:pt>
                <c:pt idx="2">
                  <c:v>28.2</c:v>
                </c:pt>
                <c:pt idx="3">
                  <c:v>27.7</c:v>
                </c:pt>
                <c:pt idx="4">
                  <c:v>30.5</c:v>
                </c:pt>
                <c:pt idx="5">
                  <c:v>26.3</c:v>
                </c:pt>
                <c:pt idx="6">
                  <c:v>23.4</c:v>
                </c:pt>
                <c:pt idx="7">
                  <c:v>24.2</c:v>
                </c:pt>
              </c:numCache>
            </c:numRef>
          </c:val>
          <c:smooth val="0"/>
          <c:extLst>
            <c:ext xmlns:c16="http://schemas.microsoft.com/office/drawing/2014/chart" uri="{C3380CC4-5D6E-409C-BE32-E72D297353CC}">
              <c16:uniqueId val="{00000003-110F-493D-8110-1A8434F526B7}"/>
            </c:ext>
          </c:extLst>
        </c:ser>
        <c:ser>
          <c:idx val="6"/>
          <c:order val="5"/>
          <c:tx>
            <c:strRef>
              <c:f>Sheet1!$A$8</c:f>
              <c:strCache>
                <c:ptCount val="1"/>
                <c:pt idx="0">
                  <c:v>Total</c:v>
                </c:pt>
              </c:strCache>
            </c:strRef>
          </c:tx>
          <c:spPr>
            <a:ln w="34925" cap="rnd">
              <a:solidFill>
                <a:srgbClr val="CD2A5A"/>
              </a:solidFill>
              <a:prstDash val="sysDash"/>
              <a:round/>
            </a:ln>
            <a:effectLst/>
          </c:spPr>
          <c:marker>
            <c:symbol val="none"/>
          </c:marker>
          <c:dPt>
            <c:idx val="5"/>
            <c:marker>
              <c:symbol val="none"/>
            </c:marker>
            <c:bubble3D val="0"/>
            <c:spPr>
              <a:ln w="34925" cap="rnd" cmpd="sng">
                <a:solidFill>
                  <a:srgbClr val="CD2A5A"/>
                </a:solidFill>
                <a:prstDash val="sysDash"/>
                <a:round/>
              </a:ln>
              <a:effectLst/>
            </c:spPr>
            <c:extLst>
              <c:ext xmlns:c16="http://schemas.microsoft.com/office/drawing/2014/chart" uri="{C3380CC4-5D6E-409C-BE32-E72D297353CC}">
                <c16:uniqueId val="{00000000-DE37-4370-9E06-6E285B79C9E5}"/>
              </c:ext>
            </c:extLst>
          </c:dPt>
          <c:dLbls>
            <c:dLbl>
              <c:idx val="0"/>
              <c:layout>
                <c:manualLayout>
                  <c:x val="-3.6035257953588286E-2"/>
                  <c:y val="-7.688965212351535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83C-4A8D-9523-7D3C89E04F43}"/>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1C-6B46-BA0C-59975F5D4CC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PMA2014</c:v>
                </c:pt>
                <c:pt idx="1">
                  <c:v>PMA2015</c:v>
                </c:pt>
                <c:pt idx="2">
                  <c:v>PMA2016</c:v>
                </c:pt>
                <c:pt idx="3">
                  <c:v>PMA2017</c:v>
                </c:pt>
                <c:pt idx="4">
                  <c:v>PMA2018</c:v>
                </c:pt>
                <c:pt idx="5">
                  <c:v>PMA2019</c:v>
                </c:pt>
                <c:pt idx="6">
                  <c:v>PMA2020</c:v>
                </c:pt>
                <c:pt idx="7">
                  <c:v>PMA2021</c:v>
                </c:pt>
              </c:strCache>
            </c:strRef>
          </c:cat>
          <c:val>
            <c:numRef>
              <c:f>Sheet1!$B$8:$I$8</c:f>
              <c:numCache>
                <c:formatCode>0</c:formatCode>
                <c:ptCount val="8"/>
                <c:pt idx="0">
                  <c:v>22.5</c:v>
                </c:pt>
                <c:pt idx="1">
                  <c:v>25.6</c:v>
                </c:pt>
                <c:pt idx="2">
                  <c:v>26.5</c:v>
                </c:pt>
                <c:pt idx="3">
                  <c:v>25.5</c:v>
                </c:pt>
                <c:pt idx="4">
                  <c:v>26.4</c:v>
                </c:pt>
                <c:pt idx="5">
                  <c:v>25.8</c:v>
                </c:pt>
                <c:pt idx="6">
                  <c:v>25</c:v>
                </c:pt>
                <c:pt idx="7">
                  <c:v>24.1</c:v>
                </c:pt>
              </c:numCache>
            </c:numRef>
          </c:val>
          <c:smooth val="0"/>
          <c:extLst>
            <c:ext xmlns:c16="http://schemas.microsoft.com/office/drawing/2014/chart" uri="{C3380CC4-5D6E-409C-BE32-E72D297353CC}">
              <c16:uniqueId val="{00000006-110F-493D-8110-1A8434F526B7}"/>
            </c:ext>
          </c:extLst>
        </c:ser>
        <c:dLbls>
          <c:showLegendKey val="0"/>
          <c:showVal val="0"/>
          <c:showCatName val="0"/>
          <c:showSerName val="0"/>
          <c:showPercent val="0"/>
          <c:showBubbleSize val="0"/>
        </c:dLbls>
        <c:marker val="1"/>
        <c:smooth val="0"/>
        <c:axId val="52841903"/>
        <c:axId val="52835663"/>
        <c:extLst>
          <c:ext xmlns:c15="http://schemas.microsoft.com/office/drawing/2012/chart" uri="{02D57815-91ED-43cb-92C2-25804820EDAC}">
            <c15:filteredLineSeries>
              <c15:ser>
                <c:idx val="5"/>
                <c:order val="4"/>
                <c:tx>
                  <c:strRef>
                    <c:extLst>
                      <c:ext uri="{02D57815-91ED-43cb-92C2-25804820EDAC}">
                        <c15:formulaRef>
                          <c15:sqref>Sheet1!$A$7</c15:sqref>
                        </c15:formulaRef>
                      </c:ext>
                    </c:extLst>
                    <c:strCache>
                      <c:ptCount val="1"/>
                      <c:pt idx="0">
                        <c:v>Other</c:v>
                      </c:pt>
                    </c:strCache>
                  </c:strRef>
                </c:tx>
                <c:spPr>
                  <a:ln w="28575" cap="rnd">
                    <a:solidFill>
                      <a:schemeClr val="accent6"/>
                    </a:solidFill>
                    <a:round/>
                  </a:ln>
                  <a:effectLst/>
                </c:spPr>
                <c:marker>
                  <c:symbol val="none"/>
                </c:marker>
                <c:cat>
                  <c:strRef>
                    <c:extLst>
                      <c:ext uri="{02D57815-91ED-43cb-92C2-25804820EDAC}">
                        <c15:formulaRef>
                          <c15:sqref>Sheet1!$B$1:$I$1</c15:sqref>
                        </c15:formulaRef>
                      </c:ext>
                    </c:extLst>
                    <c:strCache>
                      <c:ptCount val="8"/>
                      <c:pt idx="0">
                        <c:v>PMA2014</c:v>
                      </c:pt>
                      <c:pt idx="1">
                        <c:v>PMA2015</c:v>
                      </c:pt>
                      <c:pt idx="2">
                        <c:v>PMA2016</c:v>
                      </c:pt>
                      <c:pt idx="3">
                        <c:v>PMA2017</c:v>
                      </c:pt>
                      <c:pt idx="4">
                        <c:v>PMA2018</c:v>
                      </c:pt>
                      <c:pt idx="5">
                        <c:v>PMA2019</c:v>
                      </c:pt>
                      <c:pt idx="6">
                        <c:v>PMA2020</c:v>
                      </c:pt>
                      <c:pt idx="7">
                        <c:v>PMA2021</c:v>
                      </c:pt>
                    </c:strCache>
                  </c:strRef>
                </c:cat>
                <c:val>
                  <c:numRef>
                    <c:extLst>
                      <c:ext uri="{02D57815-91ED-43cb-92C2-25804820EDAC}">
                        <c15:formulaRef>
                          <c15:sqref>Sheet1!$B$7:$I$7</c15:sqref>
                        </c15:formulaRef>
                      </c:ext>
                    </c:extLst>
                    <c:numCache>
                      <c:formatCode>0</c:formatCode>
                      <c:ptCount val="8"/>
                      <c:pt idx="0">
                        <c:v>10.8</c:v>
                      </c:pt>
                      <c:pt idx="1">
                        <c:v>17.399999999999999</c:v>
                      </c:pt>
                      <c:pt idx="2">
                        <c:v>16.2</c:v>
                      </c:pt>
                      <c:pt idx="3">
                        <c:v>21.2</c:v>
                      </c:pt>
                      <c:pt idx="4">
                        <c:v>19.2</c:v>
                      </c:pt>
                      <c:pt idx="5">
                        <c:v>9.1999999999999993</c:v>
                      </c:pt>
                      <c:pt idx="6">
                        <c:v>10.1</c:v>
                      </c:pt>
                      <c:pt idx="7">
                        <c:v>10.199999999999999</c:v>
                      </c:pt>
                    </c:numCache>
                  </c:numRef>
                </c:val>
                <c:smooth val="0"/>
                <c:extLst>
                  <c:ext xmlns:c16="http://schemas.microsoft.com/office/drawing/2014/chart" uri="{C3380CC4-5D6E-409C-BE32-E72D297353CC}">
                    <c16:uniqueId val="{00000005-110F-493D-8110-1A8434F526B7}"/>
                  </c:ext>
                </c:extLst>
              </c15:ser>
            </c15:filteredLineSeries>
          </c:ext>
        </c:extLst>
      </c:lineChart>
      <c:catAx>
        <c:axId val="52841903"/>
        <c:scaling>
          <c:orientation val="minMax"/>
        </c:scaling>
        <c:delete val="0"/>
        <c:axPos val="b"/>
        <c:title>
          <c:tx>
            <c:rich>
              <a:bodyPr rot="0" spcFirstLastPara="1" vertOverflow="ellipsis" vert="horz" wrap="square" anchor="ctr" anchorCtr="1"/>
              <a:lstStyle/>
              <a:p>
                <a:pPr>
                  <a:defRPr sz="1330" b="0" i="1" u="none" strike="noStrike" kern="1200" baseline="0">
                    <a:solidFill>
                      <a:schemeClr val="tx1"/>
                    </a:solidFill>
                    <a:latin typeface="+mn-lt"/>
                    <a:ea typeface="+mn-ea"/>
                    <a:cs typeface="+mn-cs"/>
                  </a:defRPr>
                </a:pPr>
                <a:r>
                  <a:rPr lang="en-US" sz="1400" i="1">
                    <a:solidFill>
                      <a:schemeClr val="tx1"/>
                    </a:solidFill>
                    <a:latin typeface="Segoe UI" panose="020B0502040204020203" pitchFamily="34" charset="0"/>
                    <a:cs typeface="Segoe UI" panose="020B0502040204020203" pitchFamily="34" charset="0"/>
                  </a:rPr>
                  <a:t>Survey year</a:t>
                </a:r>
              </a:p>
            </c:rich>
          </c:tx>
          <c:overlay val="0"/>
          <c:spPr>
            <a:noFill/>
            <a:ln>
              <a:noFill/>
            </a:ln>
            <a:effectLst/>
          </c:spPr>
          <c:txPr>
            <a:bodyPr rot="0" spcFirstLastPara="1" vertOverflow="ellipsis" vert="horz" wrap="square" anchor="ctr" anchorCtr="1"/>
            <a:lstStyle/>
            <a:p>
              <a:pPr>
                <a:defRPr sz="1330" b="0" i="1"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52835663"/>
        <c:crosses val="autoZero"/>
        <c:auto val="1"/>
        <c:lblAlgn val="ctr"/>
        <c:lblOffset val="100"/>
        <c:noMultiLvlLbl val="0"/>
      </c:catAx>
      <c:valAx>
        <c:axId val="52835663"/>
        <c:scaling>
          <c:orientation val="minMax"/>
          <c:max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Segoe UI" panose="020B0502040204020203" pitchFamily="34" charset="0"/>
                    <a:ea typeface="+mn-ea"/>
                    <a:cs typeface="Segoe UI" panose="020B0502040204020203" pitchFamily="34" charset="0"/>
                  </a:defRPr>
                </a:pPr>
                <a:r>
                  <a:rPr lang="en-US" sz="1200" b="0" i="0">
                    <a:solidFill>
                      <a:schemeClr val="tx1"/>
                    </a:solidFill>
                    <a:latin typeface="Segoe UI" panose="020B0502040204020203" pitchFamily="34" charset="0"/>
                    <a:cs typeface="Segoe UI" panose="020B0502040204020203" pitchFamily="34" charset="0"/>
                  </a:rPr>
                  <a:t>Modern contraceptive prevalence rate (mCPR)</a:t>
                </a:r>
              </a:p>
            </c:rich>
          </c:tx>
          <c:layout>
            <c:manualLayout>
              <c:xMode val="edge"/>
              <c:yMode val="edge"/>
              <c:x val="2.7489017250123741E-3"/>
              <c:y val="4.9088727136026487E-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52841903"/>
        <c:crosses val="autoZero"/>
        <c:crossBetween val="between"/>
      </c:valAx>
      <c:spPr>
        <a:noFill/>
        <a:ln>
          <a:noFill/>
        </a:ln>
        <a:effectLst/>
      </c:spPr>
    </c:plotArea>
    <c:legend>
      <c:legendPos val="b"/>
      <c:layout>
        <c:manualLayout>
          <c:xMode val="edge"/>
          <c:yMode val="edge"/>
          <c:x val="0.18972634750364123"/>
          <c:y val="0.91874851664313262"/>
          <c:w val="0.69933024411235845"/>
          <c:h val="6.5232805831134971E-2"/>
        </c:manualLayout>
      </c:layout>
      <c:overlay val="0"/>
      <c:spPr>
        <a:noFill/>
        <a:ln>
          <a:noFill/>
        </a:ln>
        <a:effectLst/>
      </c:spPr>
      <c:txPr>
        <a:bodyPr rot="0" spcFirstLastPara="1" vertOverflow="ellipsis" vert="horz" wrap="square" anchor="ctr" anchorCtr="1"/>
        <a:lstStyle/>
        <a:p>
          <a:pPr>
            <a:defRPr sz="1400" b="1"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30669134070613"/>
          <c:y val="3.8643290640871727E-2"/>
          <c:w val="0.71416399132829878"/>
          <c:h val="0.62355616850572981"/>
        </c:manualLayout>
      </c:layout>
      <c:lineChart>
        <c:grouping val="standard"/>
        <c:varyColors val="0"/>
        <c:ser>
          <c:idx val="0"/>
          <c:order val="0"/>
          <c:tx>
            <c:strRef>
              <c:f>Sheet1!$A$2</c:f>
              <c:strCache>
                <c:ptCount val="1"/>
                <c:pt idx="0">
                  <c:v>Addis Ababa</c:v>
                </c:pt>
              </c:strCache>
            </c:strRef>
          </c:tx>
          <c:spPr>
            <a:ln w="28575"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62-4580-B0EE-0B8BA6C90D1B}"/>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64E-4B63-A8EA-26CEA56AEB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Sheet1!$B$1:$W$1</c:f>
              <c:strCache>
                <c:ptCount val="13"/>
                <c:pt idx="0">
                  <c:v>2000</c:v>
                </c:pt>
                <c:pt idx="2">
                  <c:v>2011</c:v>
                </c:pt>
                <c:pt idx="5">
                  <c:v>PMA2014</c:v>
                </c:pt>
                <c:pt idx="6">
                  <c:v>PMA2015</c:v>
                </c:pt>
                <c:pt idx="7">
                  <c:v>PMA2016</c:v>
                </c:pt>
                <c:pt idx="8">
                  <c:v>PMA2017</c:v>
                </c:pt>
                <c:pt idx="9">
                  <c:v>PMA2018</c:v>
                </c:pt>
                <c:pt idx="10">
                  <c:v>PMA2019</c:v>
                </c:pt>
                <c:pt idx="11">
                  <c:v>PMA2020</c:v>
                </c:pt>
                <c:pt idx="12">
                  <c:v>PMA2021</c:v>
                </c:pt>
              </c:strCache>
            </c:strRef>
          </c:cat>
          <c:val>
            <c:numRef>
              <c:f>Sheet1!$B$2:$W$2</c:f>
              <c:numCache>
                <c:formatCode>General</c:formatCode>
                <c:ptCount val="13"/>
                <c:pt idx="0" formatCode="0">
                  <c:v>34.299999999999997</c:v>
                </c:pt>
                <c:pt idx="2" formatCode="0">
                  <c:v>56.3</c:v>
                </c:pt>
                <c:pt idx="5" formatCode="0">
                  <c:v>43.2</c:v>
                </c:pt>
                <c:pt idx="6" formatCode="0">
                  <c:v>53.2</c:v>
                </c:pt>
                <c:pt idx="7" formatCode="0">
                  <c:v>48.3</c:v>
                </c:pt>
                <c:pt idx="8" formatCode="0">
                  <c:v>48.9</c:v>
                </c:pt>
                <c:pt idx="9" formatCode="0">
                  <c:v>46.9</c:v>
                </c:pt>
                <c:pt idx="10" formatCode="0">
                  <c:v>50.6</c:v>
                </c:pt>
                <c:pt idx="11" formatCode="0">
                  <c:v>48</c:v>
                </c:pt>
                <c:pt idx="12" formatCode="0">
                  <c:v>54</c:v>
                </c:pt>
              </c:numCache>
            </c:numRef>
          </c:val>
          <c:smooth val="0"/>
          <c:extLst>
            <c:ext xmlns:c16="http://schemas.microsoft.com/office/drawing/2014/chart" uri="{C3380CC4-5D6E-409C-BE32-E72D297353CC}">
              <c16:uniqueId val="{00000000-0E97-4F1B-A16D-9A7A7B75B07D}"/>
            </c:ext>
          </c:extLst>
        </c:ser>
        <c:ser>
          <c:idx val="1"/>
          <c:order val="1"/>
          <c:tx>
            <c:strRef>
              <c:f>Sheet1!$A$3</c:f>
              <c:strCache>
                <c:ptCount val="1"/>
                <c:pt idx="0">
                  <c:v>Amhara</c:v>
                </c:pt>
              </c:strCache>
            </c:strRef>
          </c:tx>
          <c:spPr>
            <a:ln w="28575" cap="rnd">
              <a:solidFill>
                <a:schemeClr val="accent2"/>
              </a:solidFill>
              <a:round/>
            </a:ln>
            <a:effectLst/>
          </c:spPr>
          <c:marker>
            <c:symbol val="none"/>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1FA-4392-92EB-DC4088E02731}"/>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64E-4B63-A8EA-26CEA56AEB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Sheet1!$B$1:$W$1</c:f>
              <c:strCache>
                <c:ptCount val="13"/>
                <c:pt idx="0">
                  <c:v>2000</c:v>
                </c:pt>
                <c:pt idx="2">
                  <c:v>2011</c:v>
                </c:pt>
                <c:pt idx="5">
                  <c:v>PMA2014</c:v>
                </c:pt>
                <c:pt idx="6">
                  <c:v>PMA2015</c:v>
                </c:pt>
                <c:pt idx="7">
                  <c:v>PMA2016</c:v>
                </c:pt>
                <c:pt idx="8">
                  <c:v>PMA2017</c:v>
                </c:pt>
                <c:pt idx="9">
                  <c:v>PMA2018</c:v>
                </c:pt>
                <c:pt idx="10">
                  <c:v>PMA2019</c:v>
                </c:pt>
                <c:pt idx="11">
                  <c:v>PMA2020</c:v>
                </c:pt>
                <c:pt idx="12">
                  <c:v>PMA2021</c:v>
                </c:pt>
              </c:strCache>
            </c:strRef>
          </c:cat>
          <c:val>
            <c:numRef>
              <c:f>Sheet1!$B$3:$W$3</c:f>
              <c:numCache>
                <c:formatCode>General</c:formatCode>
                <c:ptCount val="13"/>
                <c:pt idx="0" formatCode="0">
                  <c:v>6.6</c:v>
                </c:pt>
                <c:pt idx="2" formatCode="0">
                  <c:v>33</c:v>
                </c:pt>
                <c:pt idx="5" formatCode="0">
                  <c:v>48.1</c:v>
                </c:pt>
                <c:pt idx="6" formatCode="0">
                  <c:v>45.6</c:v>
                </c:pt>
                <c:pt idx="7" formatCode="0">
                  <c:v>52.2</c:v>
                </c:pt>
                <c:pt idx="8" formatCode="0">
                  <c:v>47.4</c:v>
                </c:pt>
                <c:pt idx="9" formatCode="0">
                  <c:v>47.5</c:v>
                </c:pt>
                <c:pt idx="10" formatCode="0">
                  <c:v>41.7</c:v>
                </c:pt>
                <c:pt idx="11" formatCode="0">
                  <c:v>44</c:v>
                </c:pt>
                <c:pt idx="12" formatCode="0">
                  <c:v>39</c:v>
                </c:pt>
              </c:numCache>
            </c:numRef>
          </c:val>
          <c:smooth val="0"/>
          <c:extLst>
            <c:ext xmlns:c16="http://schemas.microsoft.com/office/drawing/2014/chart" uri="{C3380CC4-5D6E-409C-BE32-E72D297353CC}">
              <c16:uniqueId val="{00000001-0E97-4F1B-A16D-9A7A7B75B07D}"/>
            </c:ext>
          </c:extLst>
        </c:ser>
        <c:ser>
          <c:idx val="2"/>
          <c:order val="2"/>
          <c:tx>
            <c:strRef>
              <c:f>Sheet1!$A$4</c:f>
              <c:strCache>
                <c:ptCount val="1"/>
                <c:pt idx="0">
                  <c:v>Oromia </c:v>
                </c:pt>
              </c:strCache>
            </c:strRef>
          </c:tx>
          <c:spPr>
            <a:ln w="28575" cap="rnd">
              <a:solidFill>
                <a:schemeClr val="accent3">
                  <a:lumMod val="60000"/>
                  <a:lumOff val="40000"/>
                </a:schemeClr>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562-4580-B0EE-0B8BA6C90D1B}"/>
                </c:ext>
              </c:extLst>
            </c:dLbl>
            <c:dLbl>
              <c:idx val="12"/>
              <c:layout>
                <c:manualLayout>
                  <c:x val="-1.5826446137526129E-16"/>
                  <c:y val="3.24052751705423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64E-4B63-A8EA-26CEA56AEB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Sheet1!$B$1:$W$1</c:f>
              <c:strCache>
                <c:ptCount val="13"/>
                <c:pt idx="0">
                  <c:v>2000</c:v>
                </c:pt>
                <c:pt idx="2">
                  <c:v>2011</c:v>
                </c:pt>
                <c:pt idx="5">
                  <c:v>PMA2014</c:v>
                </c:pt>
                <c:pt idx="6">
                  <c:v>PMA2015</c:v>
                </c:pt>
                <c:pt idx="7">
                  <c:v>PMA2016</c:v>
                </c:pt>
                <c:pt idx="8">
                  <c:v>PMA2017</c:v>
                </c:pt>
                <c:pt idx="9">
                  <c:v>PMA2018</c:v>
                </c:pt>
                <c:pt idx="10">
                  <c:v>PMA2019</c:v>
                </c:pt>
                <c:pt idx="11">
                  <c:v>PMA2020</c:v>
                </c:pt>
                <c:pt idx="12">
                  <c:v>PMA2021</c:v>
                </c:pt>
              </c:strCache>
            </c:strRef>
          </c:cat>
          <c:val>
            <c:numRef>
              <c:f>Sheet1!$B$4:$W$4</c:f>
              <c:numCache>
                <c:formatCode>General</c:formatCode>
                <c:ptCount val="13"/>
                <c:pt idx="0" formatCode="0">
                  <c:v>4.3</c:v>
                </c:pt>
                <c:pt idx="2" formatCode="0">
                  <c:v>24.9</c:v>
                </c:pt>
                <c:pt idx="5" formatCode="0">
                  <c:v>24.8</c:v>
                </c:pt>
                <c:pt idx="6" formatCode="0">
                  <c:v>28.46</c:v>
                </c:pt>
                <c:pt idx="7" formatCode="0">
                  <c:v>28.999999999999996</c:v>
                </c:pt>
                <c:pt idx="8" formatCode="0">
                  <c:v>27.1</c:v>
                </c:pt>
                <c:pt idx="9" formatCode="0">
                  <c:v>30.5</c:v>
                </c:pt>
                <c:pt idx="10" formatCode="0">
                  <c:v>35.5</c:v>
                </c:pt>
                <c:pt idx="11" formatCode="0">
                  <c:v>35</c:v>
                </c:pt>
                <c:pt idx="12" formatCode="0">
                  <c:v>34</c:v>
                </c:pt>
              </c:numCache>
            </c:numRef>
          </c:val>
          <c:smooth val="0"/>
          <c:extLst>
            <c:ext xmlns:c16="http://schemas.microsoft.com/office/drawing/2014/chart" uri="{C3380CC4-5D6E-409C-BE32-E72D297353CC}">
              <c16:uniqueId val="{00000002-0E97-4F1B-A16D-9A7A7B75B07D}"/>
            </c:ext>
          </c:extLst>
        </c:ser>
        <c:ser>
          <c:idx val="3"/>
          <c:order val="3"/>
          <c:tx>
            <c:strRef>
              <c:f>Sheet1!$A$5</c:f>
              <c:strCache>
                <c:ptCount val="1"/>
                <c:pt idx="0">
                  <c:v>SNNP</c:v>
                </c:pt>
              </c:strCache>
            </c:strRef>
          </c:tx>
          <c:spPr>
            <a:ln w="28575" cap="rnd">
              <a:solidFill>
                <a:srgbClr val="EDC950"/>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562-4580-B0EE-0B8BA6C90D1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Sheet1!$B$1:$W$1</c:f>
              <c:strCache>
                <c:ptCount val="13"/>
                <c:pt idx="0">
                  <c:v>2000</c:v>
                </c:pt>
                <c:pt idx="2">
                  <c:v>2011</c:v>
                </c:pt>
                <c:pt idx="5">
                  <c:v>PMA2014</c:v>
                </c:pt>
                <c:pt idx="6">
                  <c:v>PMA2015</c:v>
                </c:pt>
                <c:pt idx="7">
                  <c:v>PMA2016</c:v>
                </c:pt>
                <c:pt idx="8">
                  <c:v>PMA2017</c:v>
                </c:pt>
                <c:pt idx="9">
                  <c:v>PMA2018</c:v>
                </c:pt>
                <c:pt idx="10">
                  <c:v>PMA2019</c:v>
                </c:pt>
                <c:pt idx="11">
                  <c:v>PMA2020</c:v>
                </c:pt>
                <c:pt idx="12">
                  <c:v>PMA2021</c:v>
                </c:pt>
              </c:strCache>
            </c:strRef>
          </c:cat>
          <c:val>
            <c:numRef>
              <c:f>Sheet1!$B$5:$W$5</c:f>
              <c:numCache>
                <c:formatCode>General</c:formatCode>
                <c:ptCount val="13"/>
                <c:pt idx="0" formatCode="0">
                  <c:v>5</c:v>
                </c:pt>
                <c:pt idx="2" formatCode="0">
                  <c:v>24.7</c:v>
                </c:pt>
                <c:pt idx="5" formatCode="0">
                  <c:v>35.9</c:v>
                </c:pt>
                <c:pt idx="6" formatCode="0">
                  <c:v>39.4</c:v>
                </c:pt>
                <c:pt idx="7" formatCode="0">
                  <c:v>41.6</c:v>
                </c:pt>
                <c:pt idx="8" formatCode="0">
                  <c:v>39</c:v>
                </c:pt>
                <c:pt idx="9" formatCode="0">
                  <c:v>43.7</c:v>
                </c:pt>
                <c:pt idx="10" formatCode="0">
                  <c:v>37.9</c:v>
                </c:pt>
                <c:pt idx="11" formatCode="0">
                  <c:v>34</c:v>
                </c:pt>
                <c:pt idx="12" formatCode="0">
                  <c:v>35</c:v>
                </c:pt>
              </c:numCache>
            </c:numRef>
          </c:val>
          <c:smooth val="0"/>
          <c:extLst>
            <c:ext xmlns:c16="http://schemas.microsoft.com/office/drawing/2014/chart" uri="{C3380CC4-5D6E-409C-BE32-E72D297353CC}">
              <c16:uniqueId val="{00000003-0E97-4F1B-A16D-9A7A7B75B07D}"/>
            </c:ext>
          </c:extLst>
        </c:ser>
        <c:ser>
          <c:idx val="5"/>
          <c:order val="4"/>
          <c:tx>
            <c:strRef>
              <c:f>Sheet1!$A$7</c:f>
              <c:strCache>
                <c:ptCount val="1"/>
                <c:pt idx="0">
                  <c:v>Total</c:v>
                </c:pt>
              </c:strCache>
            </c:strRef>
          </c:tx>
          <c:spPr>
            <a:ln w="50800" cap="rnd">
              <a:solidFill>
                <a:schemeClr val="accent5"/>
              </a:solidFill>
              <a:prstDash val="sysDot"/>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62-4580-B0EE-0B8BA6C90D1B}"/>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64E-4B63-A8EA-26CEA56AEB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Sheet1!$B$1:$W$1</c:f>
              <c:strCache>
                <c:ptCount val="13"/>
                <c:pt idx="0">
                  <c:v>2000</c:v>
                </c:pt>
                <c:pt idx="2">
                  <c:v>2011</c:v>
                </c:pt>
                <c:pt idx="5">
                  <c:v>PMA2014</c:v>
                </c:pt>
                <c:pt idx="6">
                  <c:v>PMA2015</c:v>
                </c:pt>
                <c:pt idx="7">
                  <c:v>PMA2016</c:v>
                </c:pt>
                <c:pt idx="8">
                  <c:v>PMA2017</c:v>
                </c:pt>
                <c:pt idx="9">
                  <c:v>PMA2018</c:v>
                </c:pt>
                <c:pt idx="10">
                  <c:v>PMA2019</c:v>
                </c:pt>
                <c:pt idx="11">
                  <c:v>PMA2020</c:v>
                </c:pt>
                <c:pt idx="12">
                  <c:v>PMA2021</c:v>
                </c:pt>
              </c:strCache>
            </c:strRef>
          </c:cat>
          <c:val>
            <c:numRef>
              <c:f>Sheet1!$B$7:$W$7</c:f>
              <c:numCache>
                <c:formatCode>General</c:formatCode>
                <c:ptCount val="13"/>
                <c:pt idx="0" formatCode="0">
                  <c:v>6.3</c:v>
                </c:pt>
                <c:pt idx="2" formatCode="0">
                  <c:v>27.3</c:v>
                </c:pt>
                <c:pt idx="5" formatCode="0">
                  <c:v>33.799999999999997</c:v>
                </c:pt>
                <c:pt idx="6" formatCode="0">
                  <c:v>35.799999999999997</c:v>
                </c:pt>
                <c:pt idx="7" formatCode="0">
                  <c:v>37.700000000000003</c:v>
                </c:pt>
                <c:pt idx="8" formatCode="0">
                  <c:v>35.199999999999996</c:v>
                </c:pt>
                <c:pt idx="9" formatCode="0">
                  <c:v>37.799999999999997</c:v>
                </c:pt>
                <c:pt idx="10" formatCode="0.0">
                  <c:v>36</c:v>
                </c:pt>
                <c:pt idx="11" formatCode="0">
                  <c:v>35.6</c:v>
                </c:pt>
                <c:pt idx="12" formatCode="0">
                  <c:v>34.700000000000003</c:v>
                </c:pt>
              </c:numCache>
            </c:numRef>
          </c:val>
          <c:smooth val="0"/>
          <c:extLst>
            <c:ext xmlns:c16="http://schemas.microsoft.com/office/drawing/2014/chart" uri="{C3380CC4-5D6E-409C-BE32-E72D297353CC}">
              <c16:uniqueId val="{00000005-0E97-4F1B-A16D-9A7A7B75B07D}"/>
            </c:ext>
          </c:extLst>
        </c:ser>
        <c:dLbls>
          <c:showLegendKey val="0"/>
          <c:showVal val="0"/>
          <c:showCatName val="0"/>
          <c:showSerName val="0"/>
          <c:showPercent val="0"/>
          <c:showBubbleSize val="0"/>
        </c:dLbls>
        <c:smooth val="0"/>
        <c:axId val="865942175"/>
        <c:axId val="865945919"/>
      </c:lineChart>
      <c:catAx>
        <c:axId val="865942175"/>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r>
                  <a:rPr lang="en-US" sz="1400" b="0" i="0" dirty="0">
                    <a:solidFill>
                      <a:schemeClr val="tx1">
                        <a:lumMod val="50000"/>
                      </a:schemeClr>
                    </a:solidFill>
                    <a:latin typeface="Segoe UI" panose="020B0502040204020203" pitchFamily="34" charset="0"/>
                    <a:cs typeface="Segoe UI" panose="020B0502040204020203" pitchFamily="34" charset="0"/>
                  </a:rPr>
                  <a:t>Survey</a:t>
                </a:r>
                <a:r>
                  <a:rPr lang="en-US" sz="1400" b="0" i="0" baseline="0" dirty="0">
                    <a:solidFill>
                      <a:schemeClr val="tx1">
                        <a:lumMod val="50000"/>
                      </a:schemeClr>
                    </a:solidFill>
                    <a:latin typeface="Segoe UI" panose="020B0502040204020203" pitchFamily="34" charset="0"/>
                    <a:cs typeface="Segoe UI" panose="020B0502040204020203" pitchFamily="34" charset="0"/>
                  </a:rPr>
                  <a:t> y</a:t>
                </a:r>
                <a:r>
                  <a:rPr lang="en-US" sz="1400" b="0" i="0" dirty="0">
                    <a:solidFill>
                      <a:schemeClr val="tx1">
                        <a:lumMod val="50000"/>
                      </a:schemeClr>
                    </a:solidFill>
                    <a:latin typeface="Segoe UI" panose="020B0502040204020203" pitchFamily="34" charset="0"/>
                    <a:cs typeface="Segoe UI" panose="020B0502040204020203" pitchFamily="34" charset="0"/>
                  </a:rPr>
                  <a:t>ear</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1"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865945919"/>
        <c:crosses val="autoZero"/>
        <c:auto val="1"/>
        <c:lblAlgn val="ctr"/>
        <c:lblOffset val="100"/>
        <c:noMultiLvlLbl val="0"/>
      </c:catAx>
      <c:valAx>
        <c:axId val="865945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50000"/>
                      </a:schemeClr>
                    </a:solidFill>
                    <a:latin typeface="+mn-lt"/>
                    <a:ea typeface="+mn-ea"/>
                    <a:cs typeface="+mn-cs"/>
                  </a:defRPr>
                </a:pPr>
                <a:r>
                  <a:rPr lang="en-US" sz="1400" dirty="0">
                    <a:solidFill>
                      <a:schemeClr val="tx1">
                        <a:lumMod val="60000"/>
                        <a:lumOff val="40000"/>
                      </a:schemeClr>
                    </a:solidFill>
                    <a:latin typeface="Segoe UI" panose="020B0502040204020203" pitchFamily="34" charset="0"/>
                    <a:cs typeface="Segoe UI" panose="020B0502040204020203" pitchFamily="34" charset="0"/>
                  </a:rPr>
                  <a:t>Modern contraceptive</a:t>
                </a:r>
                <a:r>
                  <a:rPr lang="en-US" sz="1400" baseline="0" dirty="0">
                    <a:solidFill>
                      <a:schemeClr val="tx1">
                        <a:lumMod val="60000"/>
                        <a:lumOff val="40000"/>
                      </a:schemeClr>
                    </a:solidFill>
                    <a:latin typeface="Segoe UI" panose="020B0502040204020203" pitchFamily="34" charset="0"/>
                    <a:cs typeface="Segoe UI" panose="020B0502040204020203" pitchFamily="34" charset="0"/>
                  </a:rPr>
                  <a:t> prevalence rate </a:t>
                </a:r>
                <a:r>
                  <a:rPr lang="en-US" sz="1400" baseline="0" dirty="0">
                    <a:solidFill>
                      <a:schemeClr val="tx1">
                        <a:lumMod val="60000"/>
                        <a:lumOff val="40000"/>
                      </a:schemeClr>
                    </a:solidFill>
                    <a:latin typeface="Montserrat" pitchFamily="2" charset="77"/>
                    <a:cs typeface="Segoe UI" panose="020B0502040204020203" pitchFamily="34" charset="0"/>
                  </a:rPr>
                  <a:t>(</a:t>
                </a:r>
                <a:r>
                  <a:rPr lang="en-US" sz="1400" baseline="0" dirty="0" err="1">
                    <a:solidFill>
                      <a:schemeClr val="tx1">
                        <a:lumMod val="60000"/>
                        <a:lumOff val="40000"/>
                      </a:schemeClr>
                    </a:solidFill>
                    <a:latin typeface="Segoe UI" panose="020B0502040204020203" pitchFamily="34" charset="0"/>
                    <a:cs typeface="Segoe UI" panose="020B0502040204020203" pitchFamily="34" charset="0"/>
                  </a:rPr>
                  <a:t>mCPR</a:t>
                </a:r>
                <a:r>
                  <a:rPr lang="en-US" sz="1400" baseline="0" dirty="0">
                    <a:solidFill>
                      <a:schemeClr val="tx1">
                        <a:lumMod val="60000"/>
                        <a:lumOff val="40000"/>
                      </a:schemeClr>
                    </a:solidFill>
                    <a:latin typeface="Montserrat" pitchFamily="2" charset="77"/>
                    <a:cs typeface="Segoe UI" panose="020B0502040204020203" pitchFamily="34" charset="0"/>
                  </a:rPr>
                  <a:t>)</a:t>
                </a:r>
                <a:endParaRPr lang="en-US" sz="1400" dirty="0">
                  <a:solidFill>
                    <a:schemeClr val="tx1">
                      <a:lumMod val="60000"/>
                      <a:lumOff val="40000"/>
                    </a:schemeClr>
                  </a:solidFill>
                  <a:latin typeface="Montserrat" pitchFamily="2" charset="77"/>
                  <a:cs typeface="Segoe UI" panose="020B0502040204020203" pitchFamily="34" charset="0"/>
                </a:endParaRPr>
              </a:p>
            </c:rich>
          </c:tx>
          <c:layout>
            <c:manualLayout>
              <c:xMode val="edge"/>
              <c:yMode val="edge"/>
              <c:x val="8.1623139324486036E-3"/>
              <c:y val="1.4339334262964984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50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865942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'Trend in unmet need'!$C$23</c:f>
              <c:strCache>
                <c:ptCount val="1"/>
                <c:pt idx="0">
                  <c:v>Amhara</c:v>
                </c:pt>
              </c:strCache>
            </c:strRef>
          </c:tx>
          <c:spPr>
            <a:ln w="28575" cap="rnd">
              <a:solidFill>
                <a:srgbClr val="55015B"/>
              </a:solidFill>
              <a:round/>
            </a:ln>
            <a:effectLst/>
          </c:spPr>
          <c:marker>
            <c:symbol val="none"/>
          </c:marker>
          <c:dLbls>
            <c:dLbl>
              <c:idx val="0"/>
              <c:layout>
                <c:manualLayout>
                  <c:x val="-5.5228114892322377E-2"/>
                  <c:y val="1.7707048372533153E-2"/>
                </c:manualLayout>
              </c:layout>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B7-4347-AEE7-BB55AF96F133}"/>
                </c:ext>
              </c:extLst>
            </c:dLbl>
            <c:dLbl>
              <c:idx val="1"/>
              <c:delete val="1"/>
              <c:extLst>
                <c:ext xmlns:c15="http://schemas.microsoft.com/office/drawing/2012/chart" uri="{CE6537A1-D6FC-4f65-9D91-7224C49458BB}"/>
                <c:ext xmlns:c16="http://schemas.microsoft.com/office/drawing/2014/chart" uri="{C3380CC4-5D6E-409C-BE32-E72D297353CC}">
                  <c16:uniqueId val="{00000029-B9B7-4347-AEE7-BB55AF96F133}"/>
                </c:ext>
              </c:extLst>
            </c:dLbl>
            <c:dLbl>
              <c:idx val="2"/>
              <c:delete val="1"/>
              <c:extLst>
                <c:ext xmlns:c15="http://schemas.microsoft.com/office/drawing/2012/chart" uri="{CE6537A1-D6FC-4f65-9D91-7224C49458BB}"/>
                <c:ext xmlns:c16="http://schemas.microsoft.com/office/drawing/2014/chart" uri="{C3380CC4-5D6E-409C-BE32-E72D297353CC}">
                  <c16:uniqueId val="{0000001C-B9B7-4347-AEE7-BB55AF96F133}"/>
                </c:ext>
              </c:extLst>
            </c:dLbl>
            <c:dLbl>
              <c:idx val="3"/>
              <c:delete val="1"/>
              <c:extLst>
                <c:ext xmlns:c15="http://schemas.microsoft.com/office/drawing/2012/chart" uri="{CE6537A1-D6FC-4f65-9D91-7224C49458BB}"/>
                <c:ext xmlns:c16="http://schemas.microsoft.com/office/drawing/2014/chart" uri="{C3380CC4-5D6E-409C-BE32-E72D297353CC}">
                  <c16:uniqueId val="{00000027-B9B7-4347-AEE7-BB55AF96F133}"/>
                </c:ext>
              </c:extLst>
            </c:dLbl>
            <c:dLbl>
              <c:idx val="4"/>
              <c:delete val="1"/>
              <c:extLst>
                <c:ext xmlns:c15="http://schemas.microsoft.com/office/drawing/2012/chart" uri="{CE6537A1-D6FC-4f65-9D91-7224C49458BB}"/>
                <c:ext xmlns:c16="http://schemas.microsoft.com/office/drawing/2014/chart" uri="{C3380CC4-5D6E-409C-BE32-E72D297353CC}">
                  <c16:uniqueId val="{00000026-B9B7-4347-AEE7-BB55AF96F133}"/>
                </c:ext>
              </c:extLst>
            </c:dLbl>
            <c:dLbl>
              <c:idx val="5"/>
              <c:delete val="1"/>
              <c:extLst>
                <c:ext xmlns:c15="http://schemas.microsoft.com/office/drawing/2012/chart" uri="{CE6537A1-D6FC-4f65-9D91-7224C49458BB}"/>
                <c:ext xmlns:c16="http://schemas.microsoft.com/office/drawing/2014/chart" uri="{C3380CC4-5D6E-409C-BE32-E72D297353CC}">
                  <c16:uniqueId val="{0000001D-B9B7-4347-AEE7-BB55AF96F133}"/>
                </c:ext>
              </c:extLst>
            </c:dLbl>
            <c:dLbl>
              <c:idx val="6"/>
              <c:delete val="1"/>
              <c:extLst>
                <c:ext xmlns:c15="http://schemas.microsoft.com/office/drawing/2012/chart" uri="{CE6537A1-D6FC-4f65-9D91-7224C49458BB}"/>
                <c:ext xmlns:c16="http://schemas.microsoft.com/office/drawing/2014/chart" uri="{C3380CC4-5D6E-409C-BE32-E72D297353CC}">
                  <c16:uniqueId val="{00000013-B9B7-4347-AEE7-BB55AF96F133}"/>
                </c:ext>
              </c:extLst>
            </c:dLbl>
            <c:dLbl>
              <c:idx val="7"/>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23-B9B7-4347-AEE7-BB55AF96F13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 in unmet need'!$A$24:$A$31</c:f>
              <c:numCache>
                <c:formatCode>General</c:formatCode>
                <c:ptCount val="8"/>
                <c:pt idx="0">
                  <c:v>2014</c:v>
                </c:pt>
                <c:pt idx="1">
                  <c:v>2015</c:v>
                </c:pt>
                <c:pt idx="2">
                  <c:v>2016</c:v>
                </c:pt>
                <c:pt idx="3">
                  <c:v>2017</c:v>
                </c:pt>
                <c:pt idx="4">
                  <c:v>2018</c:v>
                </c:pt>
                <c:pt idx="5">
                  <c:v>2019</c:v>
                </c:pt>
                <c:pt idx="6">
                  <c:v>2020</c:v>
                </c:pt>
                <c:pt idx="7">
                  <c:v>2021</c:v>
                </c:pt>
              </c:numCache>
            </c:numRef>
          </c:cat>
          <c:val>
            <c:numRef>
              <c:f>'Trend in unmet need'!$C$24:$C$31</c:f>
              <c:numCache>
                <c:formatCode>0</c:formatCode>
                <c:ptCount val="8"/>
                <c:pt idx="0">
                  <c:v>19.7</c:v>
                </c:pt>
                <c:pt idx="1">
                  <c:v>17.5</c:v>
                </c:pt>
                <c:pt idx="2">
                  <c:v>13.3</c:v>
                </c:pt>
                <c:pt idx="3">
                  <c:v>13.4</c:v>
                </c:pt>
                <c:pt idx="4">
                  <c:v>12.8</c:v>
                </c:pt>
                <c:pt idx="5">
                  <c:v>15.9</c:v>
                </c:pt>
                <c:pt idx="6">
                  <c:v>15.1</c:v>
                </c:pt>
                <c:pt idx="7">
                  <c:v>13.8</c:v>
                </c:pt>
              </c:numCache>
            </c:numRef>
          </c:val>
          <c:smooth val="0"/>
          <c:extLst>
            <c:ext xmlns:c16="http://schemas.microsoft.com/office/drawing/2014/chart" uri="{C3380CC4-5D6E-409C-BE32-E72D297353CC}">
              <c16:uniqueId val="{00000001-B9B7-4347-AEE7-BB55AF96F133}"/>
            </c:ext>
          </c:extLst>
        </c:ser>
        <c:ser>
          <c:idx val="2"/>
          <c:order val="1"/>
          <c:tx>
            <c:strRef>
              <c:f>'Trend in unmet need'!$D$23</c:f>
              <c:strCache>
                <c:ptCount val="1"/>
                <c:pt idx="0">
                  <c:v>Oromia</c:v>
                </c:pt>
              </c:strCache>
            </c:strRef>
          </c:tx>
          <c:spPr>
            <a:ln w="28575" cap="rnd">
              <a:solidFill>
                <a:srgbClr val="70A8AF"/>
              </a:solidFill>
              <a:round/>
            </a:ln>
            <a:effectLst/>
          </c:spPr>
          <c:marker>
            <c:symbol val="none"/>
          </c:marker>
          <c:dLbls>
            <c:dLbl>
              <c:idx val="0"/>
              <c:layout>
                <c:manualLayout>
                  <c:x val="-5.7906101154767305E-2"/>
                  <c:y val="3.7174413923840945E-3"/>
                </c:manualLayout>
              </c:layout>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9B7-4347-AEE7-BB55AF96F133}"/>
                </c:ext>
              </c:extLst>
            </c:dLbl>
            <c:dLbl>
              <c:idx val="1"/>
              <c:delete val="1"/>
              <c:extLst>
                <c:ext xmlns:c15="http://schemas.microsoft.com/office/drawing/2012/chart" uri="{CE6537A1-D6FC-4f65-9D91-7224C49458BB}"/>
                <c:ext xmlns:c16="http://schemas.microsoft.com/office/drawing/2014/chart" uri="{C3380CC4-5D6E-409C-BE32-E72D297353CC}">
                  <c16:uniqueId val="{00000015-B9B7-4347-AEE7-BB55AF96F133}"/>
                </c:ext>
              </c:extLst>
            </c:dLbl>
            <c:dLbl>
              <c:idx val="2"/>
              <c:delete val="1"/>
              <c:extLst>
                <c:ext xmlns:c15="http://schemas.microsoft.com/office/drawing/2012/chart" uri="{CE6537A1-D6FC-4f65-9D91-7224C49458BB}"/>
                <c:ext xmlns:c16="http://schemas.microsoft.com/office/drawing/2014/chart" uri="{C3380CC4-5D6E-409C-BE32-E72D297353CC}">
                  <c16:uniqueId val="{0000001F-B9B7-4347-AEE7-BB55AF96F133}"/>
                </c:ext>
              </c:extLst>
            </c:dLbl>
            <c:dLbl>
              <c:idx val="3"/>
              <c:delete val="1"/>
              <c:extLst>
                <c:ext xmlns:c15="http://schemas.microsoft.com/office/drawing/2012/chart" uri="{CE6537A1-D6FC-4f65-9D91-7224C49458BB}"/>
                <c:ext xmlns:c16="http://schemas.microsoft.com/office/drawing/2014/chart" uri="{C3380CC4-5D6E-409C-BE32-E72D297353CC}">
                  <c16:uniqueId val="{0000002D-B9B7-4347-AEE7-BB55AF96F133}"/>
                </c:ext>
              </c:extLst>
            </c:dLbl>
            <c:dLbl>
              <c:idx val="4"/>
              <c:delete val="1"/>
              <c:extLst>
                <c:ext xmlns:c15="http://schemas.microsoft.com/office/drawing/2012/chart" uri="{CE6537A1-D6FC-4f65-9D91-7224C49458BB}"/>
                <c:ext xmlns:c16="http://schemas.microsoft.com/office/drawing/2014/chart" uri="{C3380CC4-5D6E-409C-BE32-E72D297353CC}">
                  <c16:uniqueId val="{00000028-B9B7-4347-AEE7-BB55AF96F133}"/>
                </c:ext>
              </c:extLst>
            </c:dLbl>
            <c:dLbl>
              <c:idx val="5"/>
              <c:delete val="1"/>
              <c:extLst>
                <c:ext xmlns:c15="http://schemas.microsoft.com/office/drawing/2012/chart" uri="{CE6537A1-D6FC-4f65-9D91-7224C49458BB}"/>
                <c:ext xmlns:c16="http://schemas.microsoft.com/office/drawing/2014/chart" uri="{C3380CC4-5D6E-409C-BE32-E72D297353CC}">
                  <c16:uniqueId val="{00000025-B9B7-4347-AEE7-BB55AF96F133}"/>
                </c:ext>
              </c:extLst>
            </c:dLbl>
            <c:dLbl>
              <c:idx val="6"/>
              <c:delete val="1"/>
              <c:extLst>
                <c:ext xmlns:c15="http://schemas.microsoft.com/office/drawing/2012/chart" uri="{CE6537A1-D6FC-4f65-9D91-7224C49458BB}"/>
                <c:ext xmlns:c16="http://schemas.microsoft.com/office/drawing/2014/chart" uri="{C3380CC4-5D6E-409C-BE32-E72D297353CC}">
                  <c16:uniqueId val="{00000011-B9B7-4347-AEE7-BB55AF96F133}"/>
                </c:ext>
              </c:extLst>
            </c:dLbl>
            <c:dLbl>
              <c:idx val="7"/>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20-B9B7-4347-AEE7-BB55AF96F13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 in unmet need'!$A$24:$A$31</c:f>
              <c:numCache>
                <c:formatCode>General</c:formatCode>
                <c:ptCount val="8"/>
                <c:pt idx="0">
                  <c:v>2014</c:v>
                </c:pt>
                <c:pt idx="1">
                  <c:v>2015</c:v>
                </c:pt>
                <c:pt idx="2">
                  <c:v>2016</c:v>
                </c:pt>
                <c:pt idx="3">
                  <c:v>2017</c:v>
                </c:pt>
                <c:pt idx="4">
                  <c:v>2018</c:v>
                </c:pt>
                <c:pt idx="5">
                  <c:v>2019</c:v>
                </c:pt>
                <c:pt idx="6">
                  <c:v>2020</c:v>
                </c:pt>
                <c:pt idx="7">
                  <c:v>2021</c:v>
                </c:pt>
              </c:numCache>
            </c:numRef>
          </c:cat>
          <c:val>
            <c:numRef>
              <c:f>'Trend in unmet need'!$D$24:$D$31</c:f>
              <c:numCache>
                <c:formatCode>0</c:formatCode>
                <c:ptCount val="8"/>
                <c:pt idx="0">
                  <c:v>30.2</c:v>
                </c:pt>
                <c:pt idx="1">
                  <c:v>30.4</c:v>
                </c:pt>
                <c:pt idx="2">
                  <c:v>31</c:v>
                </c:pt>
                <c:pt idx="3">
                  <c:v>28.6</c:v>
                </c:pt>
                <c:pt idx="4">
                  <c:v>26.5</c:v>
                </c:pt>
                <c:pt idx="5">
                  <c:v>23.6</c:v>
                </c:pt>
                <c:pt idx="6">
                  <c:v>22.8</c:v>
                </c:pt>
                <c:pt idx="7">
                  <c:v>23.7</c:v>
                </c:pt>
              </c:numCache>
            </c:numRef>
          </c:val>
          <c:smooth val="0"/>
          <c:extLst>
            <c:ext xmlns:c16="http://schemas.microsoft.com/office/drawing/2014/chart" uri="{C3380CC4-5D6E-409C-BE32-E72D297353CC}">
              <c16:uniqueId val="{00000003-B9B7-4347-AEE7-BB55AF96F133}"/>
            </c:ext>
          </c:extLst>
        </c:ser>
        <c:ser>
          <c:idx val="5"/>
          <c:order val="2"/>
          <c:tx>
            <c:strRef>
              <c:f>'Trend in unmet need'!$G$23</c:f>
              <c:strCache>
                <c:ptCount val="1"/>
                <c:pt idx="0">
                  <c:v>SNNP+Sidama</c:v>
                </c:pt>
              </c:strCache>
            </c:strRef>
          </c:tx>
          <c:spPr>
            <a:ln w="28575" cap="rnd">
              <a:solidFill>
                <a:schemeClr val="accent6">
                  <a:lumMod val="75000"/>
                </a:schemeClr>
              </a:solidFill>
              <a:round/>
            </a:ln>
            <a:effectLst/>
          </c:spPr>
          <c:marker>
            <c:symbol val="none"/>
          </c:marker>
          <c:dLbls>
            <c:dLbl>
              <c:idx val="0"/>
              <c:layout>
                <c:manualLayout>
                  <c:x val="-5.7906101154767305E-2"/>
                  <c:y val="1.027194219726007E-2"/>
                </c:manualLayout>
              </c:layout>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9B7-4347-AEE7-BB55AF96F133}"/>
                </c:ext>
              </c:extLst>
            </c:dLbl>
            <c:dLbl>
              <c:idx val="1"/>
              <c:delete val="1"/>
              <c:extLst>
                <c:ext xmlns:c15="http://schemas.microsoft.com/office/drawing/2012/chart" uri="{CE6537A1-D6FC-4f65-9D91-7224C49458BB}"/>
                <c:ext xmlns:c16="http://schemas.microsoft.com/office/drawing/2014/chart" uri="{C3380CC4-5D6E-409C-BE32-E72D297353CC}">
                  <c16:uniqueId val="{00000018-B9B7-4347-AEE7-BB55AF96F133}"/>
                </c:ext>
              </c:extLst>
            </c:dLbl>
            <c:dLbl>
              <c:idx val="2"/>
              <c:delete val="1"/>
              <c:extLst>
                <c:ext xmlns:c15="http://schemas.microsoft.com/office/drawing/2012/chart" uri="{CE6537A1-D6FC-4f65-9D91-7224C49458BB}"/>
                <c:ext xmlns:c16="http://schemas.microsoft.com/office/drawing/2014/chart" uri="{C3380CC4-5D6E-409C-BE32-E72D297353CC}">
                  <c16:uniqueId val="{0000000F-B9B7-4347-AEE7-BB55AF96F133}"/>
                </c:ext>
              </c:extLst>
            </c:dLbl>
            <c:dLbl>
              <c:idx val="3"/>
              <c:delete val="1"/>
              <c:extLst>
                <c:ext xmlns:c15="http://schemas.microsoft.com/office/drawing/2012/chart" uri="{CE6537A1-D6FC-4f65-9D91-7224C49458BB}"/>
                <c:ext xmlns:c16="http://schemas.microsoft.com/office/drawing/2014/chart" uri="{C3380CC4-5D6E-409C-BE32-E72D297353CC}">
                  <c16:uniqueId val="{0000002B-B9B7-4347-AEE7-BB55AF96F133}"/>
                </c:ext>
              </c:extLst>
            </c:dLbl>
            <c:dLbl>
              <c:idx val="4"/>
              <c:delete val="1"/>
              <c:extLst>
                <c:ext xmlns:c15="http://schemas.microsoft.com/office/drawing/2012/chart" uri="{CE6537A1-D6FC-4f65-9D91-7224C49458BB}"/>
                <c:ext xmlns:c16="http://schemas.microsoft.com/office/drawing/2014/chart" uri="{C3380CC4-5D6E-409C-BE32-E72D297353CC}">
                  <c16:uniqueId val="{0000001B-B9B7-4347-AEE7-BB55AF96F133}"/>
                </c:ext>
              </c:extLst>
            </c:dLbl>
            <c:dLbl>
              <c:idx val="5"/>
              <c:delete val="1"/>
              <c:extLst>
                <c:ext xmlns:c15="http://schemas.microsoft.com/office/drawing/2012/chart" uri="{CE6537A1-D6FC-4f65-9D91-7224C49458BB}"/>
                <c:ext xmlns:c16="http://schemas.microsoft.com/office/drawing/2014/chart" uri="{C3380CC4-5D6E-409C-BE32-E72D297353CC}">
                  <c16:uniqueId val="{0000001A-B9B7-4347-AEE7-BB55AF96F133}"/>
                </c:ext>
              </c:extLst>
            </c:dLbl>
            <c:dLbl>
              <c:idx val="6"/>
              <c:delete val="1"/>
              <c:extLst>
                <c:ext xmlns:c15="http://schemas.microsoft.com/office/drawing/2012/chart" uri="{CE6537A1-D6FC-4f65-9D91-7224C49458BB}"/>
                <c:ext xmlns:c16="http://schemas.microsoft.com/office/drawing/2014/chart" uri="{C3380CC4-5D6E-409C-BE32-E72D297353CC}">
                  <c16:uniqueId val="{00000010-B9B7-4347-AEE7-BB55AF96F133}"/>
                </c:ext>
              </c:extLst>
            </c:dLbl>
            <c:dLbl>
              <c:idx val="7"/>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21-B9B7-4347-AEE7-BB55AF96F13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 in unmet need'!$A$24:$A$31</c:f>
              <c:numCache>
                <c:formatCode>General</c:formatCode>
                <c:ptCount val="8"/>
                <c:pt idx="0">
                  <c:v>2014</c:v>
                </c:pt>
                <c:pt idx="1">
                  <c:v>2015</c:v>
                </c:pt>
                <c:pt idx="2">
                  <c:v>2016</c:v>
                </c:pt>
                <c:pt idx="3">
                  <c:v>2017</c:v>
                </c:pt>
                <c:pt idx="4">
                  <c:v>2018</c:v>
                </c:pt>
                <c:pt idx="5">
                  <c:v>2019</c:v>
                </c:pt>
                <c:pt idx="6">
                  <c:v>2020</c:v>
                </c:pt>
                <c:pt idx="7">
                  <c:v>2021</c:v>
                </c:pt>
              </c:numCache>
            </c:numRef>
          </c:cat>
          <c:val>
            <c:numRef>
              <c:f>'Trend in unmet need'!$G$24:$G$31</c:f>
              <c:numCache>
                <c:formatCode>0</c:formatCode>
                <c:ptCount val="8"/>
                <c:pt idx="0">
                  <c:v>22.8</c:v>
                </c:pt>
                <c:pt idx="1">
                  <c:v>24.6</c:v>
                </c:pt>
                <c:pt idx="2">
                  <c:v>24</c:v>
                </c:pt>
                <c:pt idx="3">
                  <c:v>25.3</c:v>
                </c:pt>
                <c:pt idx="4">
                  <c:v>21.3</c:v>
                </c:pt>
                <c:pt idx="5">
                  <c:v>20.100000000000001</c:v>
                </c:pt>
                <c:pt idx="6">
                  <c:v>21.3</c:v>
                </c:pt>
                <c:pt idx="7">
                  <c:v>19.399999999999999</c:v>
                </c:pt>
              </c:numCache>
            </c:numRef>
          </c:val>
          <c:smooth val="0"/>
          <c:extLst>
            <c:ext xmlns:c16="http://schemas.microsoft.com/office/drawing/2014/chart" uri="{C3380CC4-5D6E-409C-BE32-E72D297353CC}">
              <c16:uniqueId val="{00000005-B9B7-4347-AEE7-BB55AF96F133}"/>
            </c:ext>
          </c:extLst>
        </c:ser>
        <c:ser>
          <c:idx val="8"/>
          <c:order val="3"/>
          <c:tx>
            <c:strRef>
              <c:f>'Trend in unmet need'!$J$23</c:f>
              <c:strCache>
                <c:ptCount val="1"/>
                <c:pt idx="0">
                  <c:v>Addis</c:v>
                </c:pt>
              </c:strCache>
            </c:strRef>
          </c:tx>
          <c:spPr>
            <a:ln w="28575" cap="rnd">
              <a:solidFill>
                <a:schemeClr val="accent3">
                  <a:lumMod val="60000"/>
                </a:schemeClr>
              </a:solidFill>
              <a:round/>
            </a:ln>
            <a:effectLst/>
          </c:spPr>
          <c:marker>
            <c:symbol val="none"/>
          </c:marker>
          <c:dLbls>
            <c:dLbl>
              <c:idx val="0"/>
              <c:layout>
                <c:manualLayout>
                  <c:x val="-5.5124883921941044E-2"/>
                  <c:y val="-3.7174413923840815E-3"/>
                </c:manualLayout>
              </c:layout>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9B7-4347-AEE7-BB55AF96F133}"/>
                </c:ext>
              </c:extLst>
            </c:dLbl>
            <c:dLbl>
              <c:idx val="1"/>
              <c:delete val="1"/>
              <c:extLst>
                <c:ext xmlns:c15="http://schemas.microsoft.com/office/drawing/2012/chart" uri="{CE6537A1-D6FC-4f65-9D91-7224C49458BB}"/>
                <c:ext xmlns:c16="http://schemas.microsoft.com/office/drawing/2014/chart" uri="{C3380CC4-5D6E-409C-BE32-E72D297353CC}">
                  <c16:uniqueId val="{00000017-B9B7-4347-AEE7-BB55AF96F133}"/>
                </c:ext>
              </c:extLst>
            </c:dLbl>
            <c:dLbl>
              <c:idx val="2"/>
              <c:delete val="1"/>
              <c:extLst>
                <c:ext xmlns:c15="http://schemas.microsoft.com/office/drawing/2012/chart" uri="{CE6537A1-D6FC-4f65-9D91-7224C49458BB}"/>
                <c:ext xmlns:c16="http://schemas.microsoft.com/office/drawing/2014/chart" uri="{C3380CC4-5D6E-409C-BE32-E72D297353CC}">
                  <c16:uniqueId val="{00000016-B9B7-4347-AEE7-BB55AF96F133}"/>
                </c:ext>
              </c:extLst>
            </c:dLbl>
            <c:dLbl>
              <c:idx val="3"/>
              <c:delete val="1"/>
              <c:extLst>
                <c:ext xmlns:c15="http://schemas.microsoft.com/office/drawing/2012/chart" uri="{CE6537A1-D6FC-4f65-9D91-7224C49458BB}"/>
                <c:ext xmlns:c16="http://schemas.microsoft.com/office/drawing/2014/chart" uri="{C3380CC4-5D6E-409C-BE32-E72D297353CC}">
                  <c16:uniqueId val="{0000001E-B9B7-4347-AEE7-BB55AF96F133}"/>
                </c:ext>
              </c:extLst>
            </c:dLbl>
            <c:dLbl>
              <c:idx val="4"/>
              <c:delete val="1"/>
              <c:extLst>
                <c:ext xmlns:c15="http://schemas.microsoft.com/office/drawing/2012/chart" uri="{CE6537A1-D6FC-4f65-9D91-7224C49458BB}"/>
                <c:ext xmlns:c16="http://schemas.microsoft.com/office/drawing/2014/chart" uri="{C3380CC4-5D6E-409C-BE32-E72D297353CC}">
                  <c16:uniqueId val="{0000002A-B9B7-4347-AEE7-BB55AF96F133}"/>
                </c:ext>
              </c:extLst>
            </c:dLbl>
            <c:dLbl>
              <c:idx val="5"/>
              <c:delete val="1"/>
              <c:extLst>
                <c:ext xmlns:c15="http://schemas.microsoft.com/office/drawing/2012/chart" uri="{CE6537A1-D6FC-4f65-9D91-7224C49458BB}"/>
                <c:ext xmlns:c16="http://schemas.microsoft.com/office/drawing/2014/chart" uri="{C3380CC4-5D6E-409C-BE32-E72D297353CC}">
                  <c16:uniqueId val="{0000002C-B9B7-4347-AEE7-BB55AF96F133}"/>
                </c:ext>
              </c:extLst>
            </c:dLbl>
            <c:dLbl>
              <c:idx val="6"/>
              <c:delete val="1"/>
              <c:extLst>
                <c:ext xmlns:c15="http://schemas.microsoft.com/office/drawing/2012/chart" uri="{CE6537A1-D6FC-4f65-9D91-7224C49458BB}"/>
                <c:ext xmlns:c16="http://schemas.microsoft.com/office/drawing/2014/chart" uri="{C3380CC4-5D6E-409C-BE32-E72D297353CC}">
                  <c16:uniqueId val="{00000014-B9B7-4347-AEE7-BB55AF96F133}"/>
                </c:ext>
              </c:extLst>
            </c:dLbl>
            <c:dLbl>
              <c:idx val="7"/>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24-B9B7-4347-AEE7-BB55AF96F13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 in unmet need'!$A$24:$A$31</c:f>
              <c:numCache>
                <c:formatCode>General</c:formatCode>
                <c:ptCount val="8"/>
                <c:pt idx="0">
                  <c:v>2014</c:v>
                </c:pt>
                <c:pt idx="1">
                  <c:v>2015</c:v>
                </c:pt>
                <c:pt idx="2">
                  <c:v>2016</c:v>
                </c:pt>
                <c:pt idx="3">
                  <c:v>2017</c:v>
                </c:pt>
                <c:pt idx="4">
                  <c:v>2018</c:v>
                </c:pt>
                <c:pt idx="5">
                  <c:v>2019</c:v>
                </c:pt>
                <c:pt idx="6">
                  <c:v>2020</c:v>
                </c:pt>
                <c:pt idx="7">
                  <c:v>2021</c:v>
                </c:pt>
              </c:numCache>
            </c:numRef>
          </c:cat>
          <c:val>
            <c:numRef>
              <c:f>'Trend in unmet need'!$J$24:$J$31</c:f>
              <c:numCache>
                <c:formatCode>0</c:formatCode>
                <c:ptCount val="8"/>
                <c:pt idx="0">
                  <c:v>14</c:v>
                </c:pt>
                <c:pt idx="1">
                  <c:v>10.4</c:v>
                </c:pt>
                <c:pt idx="2">
                  <c:v>6.9</c:v>
                </c:pt>
                <c:pt idx="3">
                  <c:v>8.6999999999999993</c:v>
                </c:pt>
                <c:pt idx="4">
                  <c:v>8.5</c:v>
                </c:pt>
                <c:pt idx="5">
                  <c:v>13.9</c:v>
                </c:pt>
                <c:pt idx="6">
                  <c:v>7</c:v>
                </c:pt>
                <c:pt idx="7">
                  <c:v>6.8</c:v>
                </c:pt>
              </c:numCache>
            </c:numRef>
          </c:val>
          <c:smooth val="0"/>
          <c:extLst>
            <c:ext xmlns:c16="http://schemas.microsoft.com/office/drawing/2014/chart" uri="{C3380CC4-5D6E-409C-BE32-E72D297353CC}">
              <c16:uniqueId val="{00000007-B9B7-4347-AEE7-BB55AF96F133}"/>
            </c:ext>
          </c:extLst>
        </c:ser>
        <c:ser>
          <c:idx val="10"/>
          <c:order val="4"/>
          <c:tx>
            <c:strRef>
              <c:f>'Trend in unmet need'!$L$23</c:f>
              <c:strCache>
                <c:ptCount val="1"/>
                <c:pt idx="0">
                  <c:v>Total</c:v>
                </c:pt>
              </c:strCache>
            </c:strRef>
          </c:tx>
          <c:spPr>
            <a:ln w="28575" cap="rnd">
              <a:solidFill>
                <a:srgbClr val="CD2959"/>
              </a:solidFill>
              <a:prstDash val="dash"/>
              <a:round/>
            </a:ln>
            <a:effectLst/>
          </c:spPr>
          <c:marker>
            <c:symbol val="none"/>
          </c:marker>
          <c:dPt>
            <c:idx val="3"/>
            <c:marker>
              <c:symbol val="none"/>
            </c:marker>
            <c:bubble3D val="0"/>
            <c:extLst>
              <c:ext xmlns:c16="http://schemas.microsoft.com/office/drawing/2014/chart" uri="{C3380CC4-5D6E-409C-BE32-E72D297353CC}">
                <c16:uniqueId val="{0000000B-B9B7-4347-AEE7-BB55AF96F133}"/>
              </c:ext>
            </c:extLst>
          </c:dPt>
          <c:dLbls>
            <c:dLbl>
              <c:idx val="0"/>
              <c:layout>
                <c:manualLayout>
                  <c:x val="-5.5124883921941044E-2"/>
                  <c:y val="-1.9566774325997338E-3"/>
                </c:manualLayout>
              </c:layout>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9B7-4347-AEE7-BB55AF96F133}"/>
                </c:ext>
              </c:extLst>
            </c:dLbl>
            <c:dLbl>
              <c:idx val="1"/>
              <c:delete val="1"/>
              <c:extLst>
                <c:ext xmlns:c15="http://schemas.microsoft.com/office/drawing/2012/chart" uri="{CE6537A1-D6FC-4f65-9D91-7224C49458BB}"/>
                <c:ext xmlns:c16="http://schemas.microsoft.com/office/drawing/2014/chart" uri="{C3380CC4-5D6E-409C-BE32-E72D297353CC}">
                  <c16:uniqueId val="{0000000E-B9B7-4347-AEE7-BB55AF96F133}"/>
                </c:ext>
              </c:extLst>
            </c:dLbl>
            <c:dLbl>
              <c:idx val="2"/>
              <c:delete val="1"/>
              <c:extLst>
                <c:ext xmlns:c15="http://schemas.microsoft.com/office/drawing/2012/chart" uri="{CE6537A1-D6FC-4f65-9D91-7224C49458BB}"/>
                <c:ext xmlns:c16="http://schemas.microsoft.com/office/drawing/2014/chart" uri="{C3380CC4-5D6E-409C-BE32-E72D297353CC}">
                  <c16:uniqueId val="{0000000D-B9B7-4347-AEE7-BB55AF96F133}"/>
                </c:ext>
              </c:extLst>
            </c:dLbl>
            <c:dLbl>
              <c:idx val="3"/>
              <c:delete val="1"/>
              <c:extLst>
                <c:ext xmlns:c15="http://schemas.microsoft.com/office/drawing/2012/chart" uri="{CE6537A1-D6FC-4f65-9D91-7224C49458BB}"/>
                <c:ext xmlns:c16="http://schemas.microsoft.com/office/drawing/2014/chart" uri="{C3380CC4-5D6E-409C-BE32-E72D297353CC}">
                  <c16:uniqueId val="{0000000B-B9B7-4347-AEE7-BB55AF96F133}"/>
                </c:ext>
              </c:extLst>
            </c:dLbl>
            <c:dLbl>
              <c:idx val="4"/>
              <c:delete val="1"/>
              <c:extLst>
                <c:ext xmlns:c15="http://schemas.microsoft.com/office/drawing/2012/chart" uri="{CE6537A1-D6FC-4f65-9D91-7224C49458BB}"/>
                <c:ext xmlns:c16="http://schemas.microsoft.com/office/drawing/2014/chart" uri="{C3380CC4-5D6E-409C-BE32-E72D297353CC}">
                  <c16:uniqueId val="{0000000C-B9B7-4347-AEE7-BB55AF96F133}"/>
                </c:ext>
              </c:extLst>
            </c:dLbl>
            <c:dLbl>
              <c:idx val="5"/>
              <c:delete val="1"/>
              <c:extLst>
                <c:ext xmlns:c15="http://schemas.microsoft.com/office/drawing/2012/chart" uri="{CE6537A1-D6FC-4f65-9D91-7224C49458BB}"/>
                <c:ext xmlns:c16="http://schemas.microsoft.com/office/drawing/2014/chart" uri="{C3380CC4-5D6E-409C-BE32-E72D297353CC}">
                  <c16:uniqueId val="{00000019-B9B7-4347-AEE7-BB55AF96F133}"/>
                </c:ext>
              </c:extLst>
            </c:dLbl>
            <c:dLbl>
              <c:idx val="6"/>
              <c:delete val="1"/>
              <c:extLst>
                <c:ext xmlns:c15="http://schemas.microsoft.com/office/drawing/2012/chart" uri="{CE6537A1-D6FC-4f65-9D91-7224C49458BB}"/>
                <c:ext xmlns:c16="http://schemas.microsoft.com/office/drawing/2014/chart" uri="{C3380CC4-5D6E-409C-BE32-E72D297353CC}">
                  <c16:uniqueId val="{00000012-B9B7-4347-AEE7-BB55AF96F133}"/>
                </c:ext>
              </c:extLst>
            </c:dLbl>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B9B7-4347-AEE7-BB55AF96F13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 in unmet need'!$A$24:$A$31</c:f>
              <c:numCache>
                <c:formatCode>General</c:formatCode>
                <c:ptCount val="8"/>
                <c:pt idx="0">
                  <c:v>2014</c:v>
                </c:pt>
                <c:pt idx="1">
                  <c:v>2015</c:v>
                </c:pt>
                <c:pt idx="2">
                  <c:v>2016</c:v>
                </c:pt>
                <c:pt idx="3">
                  <c:v>2017</c:v>
                </c:pt>
                <c:pt idx="4">
                  <c:v>2018</c:v>
                </c:pt>
                <c:pt idx="5">
                  <c:v>2019</c:v>
                </c:pt>
                <c:pt idx="6">
                  <c:v>2020</c:v>
                </c:pt>
                <c:pt idx="7">
                  <c:v>2021</c:v>
                </c:pt>
              </c:numCache>
            </c:numRef>
          </c:cat>
          <c:val>
            <c:numRef>
              <c:f>'Trend in unmet need'!$L$24:$L$31</c:f>
              <c:numCache>
                <c:formatCode>0</c:formatCode>
                <c:ptCount val="8"/>
                <c:pt idx="0">
                  <c:v>25.2</c:v>
                </c:pt>
                <c:pt idx="1">
                  <c:v>24.4</c:v>
                </c:pt>
                <c:pt idx="2">
                  <c:v>24</c:v>
                </c:pt>
                <c:pt idx="3">
                  <c:v>22.8</c:v>
                </c:pt>
                <c:pt idx="4">
                  <c:v>20.6</c:v>
                </c:pt>
                <c:pt idx="5">
                  <c:v>20.100000000000001</c:v>
                </c:pt>
                <c:pt idx="6">
                  <c:v>19.2</c:v>
                </c:pt>
                <c:pt idx="7">
                  <c:v>19.100000000000001</c:v>
                </c:pt>
              </c:numCache>
            </c:numRef>
          </c:val>
          <c:smooth val="0"/>
          <c:extLst>
            <c:ext xmlns:c16="http://schemas.microsoft.com/office/drawing/2014/chart" uri="{C3380CC4-5D6E-409C-BE32-E72D297353CC}">
              <c16:uniqueId val="{00000009-B9B7-4347-AEE7-BB55AF96F133}"/>
            </c:ext>
          </c:extLst>
        </c:ser>
        <c:dLbls>
          <c:showLegendKey val="0"/>
          <c:showVal val="0"/>
          <c:showCatName val="0"/>
          <c:showSerName val="0"/>
          <c:showPercent val="0"/>
          <c:showBubbleSize val="0"/>
        </c:dLbls>
        <c:smooth val="0"/>
        <c:axId val="565066687"/>
        <c:axId val="489595247"/>
      </c:lineChart>
      <c:catAx>
        <c:axId val="565066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489595247"/>
        <c:crosses val="autoZero"/>
        <c:auto val="1"/>
        <c:lblAlgn val="ctr"/>
        <c:lblOffset val="100"/>
        <c:noMultiLvlLbl val="0"/>
      </c:catAx>
      <c:valAx>
        <c:axId val="4895952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565066687"/>
        <c:crosses val="autoZero"/>
        <c:crossBetween val="between"/>
      </c:valAx>
      <c:spPr>
        <a:noFill/>
        <a:ln>
          <a:noFill/>
        </a:ln>
        <a:effectLst/>
      </c:spPr>
    </c:plotArea>
    <c:legend>
      <c:legendPos val="b"/>
      <c:layout>
        <c:manualLayout>
          <c:xMode val="edge"/>
          <c:yMode val="edge"/>
          <c:x val="0.15822673041623886"/>
          <c:y val="0.92202733138149606"/>
          <c:w val="0.69508478624204861"/>
          <c:h val="6.0950312143552524E-2"/>
        </c:manualLayout>
      </c:layout>
      <c:overlay val="0"/>
      <c:spPr>
        <a:noFill/>
        <a:ln>
          <a:noFill/>
        </a:ln>
        <a:effectLst/>
      </c:spPr>
      <c:txPr>
        <a:bodyPr rot="0" spcFirstLastPara="1" vertOverflow="ellipsis" vert="horz" wrap="square" anchor="ctr" anchorCtr="1"/>
        <a:lstStyle/>
        <a:p>
          <a:pPr>
            <a:defRPr sz="1400" b="1" i="1" u="none" strike="noStrike" kern="1200" baseline="0">
              <a:solidFill>
                <a:schemeClr val="tx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mCPR_Age!$P$26</c:f>
              <c:strCache>
                <c:ptCount val="1"/>
                <c:pt idx="0">
                  <c:v>15-19</c:v>
                </c:pt>
              </c:strCache>
            </c:strRef>
          </c:tx>
          <c:spPr>
            <a:ln w="28575" cap="rnd">
              <a:solidFill>
                <a:schemeClr val="accent1"/>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37E-4373-9CE0-7B3E6B1DFECF}"/>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37E-4373-9CE0-7B3E6B1DFECF}"/>
                </c:ext>
              </c:extLst>
            </c:dLbl>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mCPR_Age!$O$27:$O$34</c:f>
              <c:numCache>
                <c:formatCode>General</c:formatCode>
                <c:ptCount val="8"/>
                <c:pt idx="0">
                  <c:v>2014</c:v>
                </c:pt>
                <c:pt idx="1">
                  <c:v>2015</c:v>
                </c:pt>
                <c:pt idx="2">
                  <c:v>2016</c:v>
                </c:pt>
                <c:pt idx="3">
                  <c:v>2017</c:v>
                </c:pt>
                <c:pt idx="4">
                  <c:v>2018</c:v>
                </c:pt>
                <c:pt idx="5">
                  <c:v>2019</c:v>
                </c:pt>
                <c:pt idx="6">
                  <c:v>2020</c:v>
                </c:pt>
                <c:pt idx="7">
                  <c:v>2021</c:v>
                </c:pt>
              </c:numCache>
            </c:numRef>
          </c:cat>
          <c:val>
            <c:numRef>
              <c:f>mCPR_Age!$P$27:$P$34</c:f>
              <c:numCache>
                <c:formatCode>0</c:formatCode>
                <c:ptCount val="8"/>
                <c:pt idx="0">
                  <c:v>29.4</c:v>
                </c:pt>
                <c:pt idx="1">
                  <c:v>30.7</c:v>
                </c:pt>
                <c:pt idx="2">
                  <c:v>29.3</c:v>
                </c:pt>
                <c:pt idx="3">
                  <c:v>38.9</c:v>
                </c:pt>
                <c:pt idx="4">
                  <c:v>34.799999999999997</c:v>
                </c:pt>
                <c:pt idx="5">
                  <c:v>38</c:v>
                </c:pt>
                <c:pt idx="6">
                  <c:v>36</c:v>
                </c:pt>
                <c:pt idx="7">
                  <c:v>36</c:v>
                </c:pt>
              </c:numCache>
            </c:numRef>
          </c:val>
          <c:smooth val="0"/>
          <c:extLst>
            <c:ext xmlns:c16="http://schemas.microsoft.com/office/drawing/2014/chart" uri="{C3380CC4-5D6E-409C-BE32-E72D297353CC}">
              <c16:uniqueId val="{00000000-6A42-4E6F-B2EB-B7F41F66A037}"/>
            </c:ext>
          </c:extLst>
        </c:ser>
        <c:ser>
          <c:idx val="1"/>
          <c:order val="1"/>
          <c:tx>
            <c:strRef>
              <c:f>mCPR_Age!$Q$26</c:f>
              <c:strCache>
                <c:ptCount val="1"/>
                <c:pt idx="0">
                  <c:v>20-24</c:v>
                </c:pt>
              </c:strCache>
            </c:strRef>
          </c:tx>
          <c:spPr>
            <a:ln w="28575" cap="rnd">
              <a:solidFill>
                <a:schemeClr val="accent2"/>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7E-4373-9CE0-7B3E6B1DFECF}"/>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37E-4373-9CE0-7B3E6B1DFEC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mCPR_Age!$O$27:$O$34</c:f>
              <c:numCache>
                <c:formatCode>General</c:formatCode>
                <c:ptCount val="8"/>
                <c:pt idx="0">
                  <c:v>2014</c:v>
                </c:pt>
                <c:pt idx="1">
                  <c:v>2015</c:v>
                </c:pt>
                <c:pt idx="2">
                  <c:v>2016</c:v>
                </c:pt>
                <c:pt idx="3">
                  <c:v>2017</c:v>
                </c:pt>
                <c:pt idx="4">
                  <c:v>2018</c:v>
                </c:pt>
                <c:pt idx="5">
                  <c:v>2019</c:v>
                </c:pt>
                <c:pt idx="6">
                  <c:v>2020</c:v>
                </c:pt>
                <c:pt idx="7">
                  <c:v>2021</c:v>
                </c:pt>
              </c:numCache>
            </c:numRef>
          </c:cat>
          <c:val>
            <c:numRef>
              <c:f>mCPR_Age!$Q$27:$Q$34</c:f>
              <c:numCache>
                <c:formatCode>0</c:formatCode>
                <c:ptCount val="8"/>
                <c:pt idx="0">
                  <c:v>37.5</c:v>
                </c:pt>
                <c:pt idx="1">
                  <c:v>42.8</c:v>
                </c:pt>
                <c:pt idx="2">
                  <c:v>46.4</c:v>
                </c:pt>
                <c:pt idx="3">
                  <c:v>42.5</c:v>
                </c:pt>
                <c:pt idx="4">
                  <c:v>41</c:v>
                </c:pt>
                <c:pt idx="5">
                  <c:v>44.1</c:v>
                </c:pt>
                <c:pt idx="6">
                  <c:v>43.7</c:v>
                </c:pt>
                <c:pt idx="7">
                  <c:v>43.7</c:v>
                </c:pt>
              </c:numCache>
            </c:numRef>
          </c:val>
          <c:smooth val="0"/>
          <c:extLst>
            <c:ext xmlns:c16="http://schemas.microsoft.com/office/drawing/2014/chart" uri="{C3380CC4-5D6E-409C-BE32-E72D297353CC}">
              <c16:uniqueId val="{00000001-6A42-4E6F-B2EB-B7F41F66A037}"/>
            </c:ext>
          </c:extLst>
        </c:ser>
        <c:ser>
          <c:idx val="2"/>
          <c:order val="2"/>
          <c:tx>
            <c:strRef>
              <c:f>mCPR_Age!$R$26</c:f>
              <c:strCache>
                <c:ptCount val="1"/>
                <c:pt idx="0">
                  <c:v>25-29</c:v>
                </c:pt>
              </c:strCache>
            </c:strRef>
          </c:tx>
          <c:spPr>
            <a:ln w="28575" cap="rnd">
              <a:solidFill>
                <a:srgbClr val="B87599"/>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37E-4373-9CE0-7B3E6B1DFECF}"/>
                </c:ext>
              </c:extLst>
            </c:dLbl>
            <c:dLbl>
              <c:idx val="7"/>
              <c:layout>
                <c:manualLayout>
                  <c:x val="1.7155361838550275E-2"/>
                  <c:y val="-1.12662137560026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37E-4373-9CE0-7B3E6B1DFECF}"/>
                </c:ext>
              </c:extLst>
            </c:dLbl>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mCPR_Age!$O$27:$O$34</c:f>
              <c:numCache>
                <c:formatCode>General</c:formatCode>
                <c:ptCount val="8"/>
                <c:pt idx="0">
                  <c:v>2014</c:v>
                </c:pt>
                <c:pt idx="1">
                  <c:v>2015</c:v>
                </c:pt>
                <c:pt idx="2">
                  <c:v>2016</c:v>
                </c:pt>
                <c:pt idx="3">
                  <c:v>2017</c:v>
                </c:pt>
                <c:pt idx="4">
                  <c:v>2018</c:v>
                </c:pt>
                <c:pt idx="5">
                  <c:v>2019</c:v>
                </c:pt>
                <c:pt idx="6">
                  <c:v>2020</c:v>
                </c:pt>
                <c:pt idx="7">
                  <c:v>2021</c:v>
                </c:pt>
              </c:numCache>
            </c:numRef>
          </c:cat>
          <c:val>
            <c:numRef>
              <c:f>mCPR_Age!$R$27:$R$34</c:f>
              <c:numCache>
                <c:formatCode>0</c:formatCode>
                <c:ptCount val="8"/>
                <c:pt idx="0">
                  <c:v>33.1</c:v>
                </c:pt>
                <c:pt idx="1">
                  <c:v>39.700000000000003</c:v>
                </c:pt>
                <c:pt idx="2">
                  <c:v>43</c:v>
                </c:pt>
                <c:pt idx="3">
                  <c:v>38.6</c:v>
                </c:pt>
                <c:pt idx="4">
                  <c:v>43</c:v>
                </c:pt>
                <c:pt idx="5">
                  <c:v>42.6</c:v>
                </c:pt>
                <c:pt idx="6">
                  <c:v>40.6</c:v>
                </c:pt>
                <c:pt idx="7">
                  <c:v>40.6</c:v>
                </c:pt>
              </c:numCache>
            </c:numRef>
          </c:val>
          <c:smooth val="0"/>
          <c:extLst>
            <c:ext xmlns:c16="http://schemas.microsoft.com/office/drawing/2014/chart" uri="{C3380CC4-5D6E-409C-BE32-E72D297353CC}">
              <c16:uniqueId val="{00000002-6A42-4E6F-B2EB-B7F41F66A037}"/>
            </c:ext>
          </c:extLst>
        </c:ser>
        <c:ser>
          <c:idx val="3"/>
          <c:order val="3"/>
          <c:tx>
            <c:strRef>
              <c:f>mCPR_Age!$S$26</c:f>
              <c:strCache>
                <c:ptCount val="1"/>
                <c:pt idx="0">
                  <c:v>30-34</c:v>
                </c:pt>
              </c:strCache>
            </c:strRef>
          </c:tx>
          <c:spPr>
            <a:ln w="28575" cap="rnd">
              <a:solidFill>
                <a:schemeClr val="accent4"/>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37E-4373-9CE0-7B3E6B1DFECF}"/>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37E-4373-9CE0-7B3E6B1DFECF}"/>
                </c:ext>
              </c:extLst>
            </c:dLbl>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mCPR_Age!$O$27:$O$34</c:f>
              <c:numCache>
                <c:formatCode>General</c:formatCode>
                <c:ptCount val="8"/>
                <c:pt idx="0">
                  <c:v>2014</c:v>
                </c:pt>
                <c:pt idx="1">
                  <c:v>2015</c:v>
                </c:pt>
                <c:pt idx="2">
                  <c:v>2016</c:v>
                </c:pt>
                <c:pt idx="3">
                  <c:v>2017</c:v>
                </c:pt>
                <c:pt idx="4">
                  <c:v>2018</c:v>
                </c:pt>
                <c:pt idx="5">
                  <c:v>2019</c:v>
                </c:pt>
                <c:pt idx="6">
                  <c:v>2020</c:v>
                </c:pt>
                <c:pt idx="7">
                  <c:v>2021</c:v>
                </c:pt>
              </c:numCache>
            </c:numRef>
          </c:cat>
          <c:val>
            <c:numRef>
              <c:f>mCPR_Age!$S$27:$S$34</c:f>
              <c:numCache>
                <c:formatCode>0</c:formatCode>
                <c:ptCount val="8"/>
                <c:pt idx="0">
                  <c:v>34.700000000000003</c:v>
                </c:pt>
                <c:pt idx="1">
                  <c:v>36.4</c:v>
                </c:pt>
                <c:pt idx="2">
                  <c:v>37.4</c:v>
                </c:pt>
                <c:pt idx="3">
                  <c:v>35.299999999999997</c:v>
                </c:pt>
                <c:pt idx="4">
                  <c:v>40.1</c:v>
                </c:pt>
                <c:pt idx="5">
                  <c:v>36.700000000000003</c:v>
                </c:pt>
                <c:pt idx="6">
                  <c:v>40</c:v>
                </c:pt>
                <c:pt idx="7">
                  <c:v>40</c:v>
                </c:pt>
              </c:numCache>
            </c:numRef>
          </c:val>
          <c:smooth val="0"/>
          <c:extLst>
            <c:ext xmlns:c16="http://schemas.microsoft.com/office/drawing/2014/chart" uri="{C3380CC4-5D6E-409C-BE32-E72D297353CC}">
              <c16:uniqueId val="{00000003-6A42-4E6F-B2EB-B7F41F66A037}"/>
            </c:ext>
          </c:extLst>
        </c:ser>
        <c:ser>
          <c:idx val="4"/>
          <c:order val="4"/>
          <c:tx>
            <c:strRef>
              <c:f>mCPR_Age!$T$26</c:f>
              <c:strCache>
                <c:ptCount val="1"/>
                <c:pt idx="0">
                  <c:v>35-39</c:v>
                </c:pt>
              </c:strCache>
            </c:strRef>
          </c:tx>
          <c:spPr>
            <a:ln w="28575" cap="rnd">
              <a:solidFill>
                <a:srgbClr val="59595B"/>
              </a:solidFill>
              <a:round/>
            </a:ln>
            <a:effectLst/>
          </c:spPr>
          <c:marker>
            <c:symbol val="none"/>
          </c:marker>
          <c:dLbls>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37E-4373-9CE0-7B3E6B1DFECF}"/>
                </c:ext>
              </c:extLst>
            </c:dLbl>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mCPR_Age!$O$27:$O$34</c:f>
              <c:numCache>
                <c:formatCode>General</c:formatCode>
                <c:ptCount val="8"/>
                <c:pt idx="0">
                  <c:v>2014</c:v>
                </c:pt>
                <c:pt idx="1">
                  <c:v>2015</c:v>
                </c:pt>
                <c:pt idx="2">
                  <c:v>2016</c:v>
                </c:pt>
                <c:pt idx="3">
                  <c:v>2017</c:v>
                </c:pt>
                <c:pt idx="4">
                  <c:v>2018</c:v>
                </c:pt>
                <c:pt idx="5">
                  <c:v>2019</c:v>
                </c:pt>
                <c:pt idx="6">
                  <c:v>2020</c:v>
                </c:pt>
                <c:pt idx="7">
                  <c:v>2021</c:v>
                </c:pt>
              </c:numCache>
            </c:numRef>
          </c:cat>
          <c:val>
            <c:numRef>
              <c:f>mCPR_Age!$T$27:$T$34</c:f>
              <c:numCache>
                <c:formatCode>0</c:formatCode>
                <c:ptCount val="8"/>
                <c:pt idx="0">
                  <c:v>32.6</c:v>
                </c:pt>
                <c:pt idx="1">
                  <c:v>37.6</c:v>
                </c:pt>
                <c:pt idx="2">
                  <c:v>35.299999999999997</c:v>
                </c:pt>
                <c:pt idx="3">
                  <c:v>35.799999999999997</c:v>
                </c:pt>
                <c:pt idx="4">
                  <c:v>39.299999999999997</c:v>
                </c:pt>
                <c:pt idx="5">
                  <c:v>32.700000000000003</c:v>
                </c:pt>
                <c:pt idx="6">
                  <c:v>31.7</c:v>
                </c:pt>
                <c:pt idx="7">
                  <c:v>31.7</c:v>
                </c:pt>
              </c:numCache>
            </c:numRef>
          </c:val>
          <c:smooth val="0"/>
          <c:extLst>
            <c:ext xmlns:c16="http://schemas.microsoft.com/office/drawing/2014/chart" uri="{C3380CC4-5D6E-409C-BE32-E72D297353CC}">
              <c16:uniqueId val="{00000004-6A42-4E6F-B2EB-B7F41F66A037}"/>
            </c:ext>
          </c:extLst>
        </c:ser>
        <c:ser>
          <c:idx val="5"/>
          <c:order val="5"/>
          <c:tx>
            <c:strRef>
              <c:f>mCPR_Age!$U$26</c:f>
              <c:strCache>
                <c:ptCount val="1"/>
                <c:pt idx="0">
                  <c:v>40-44</c:v>
                </c:pt>
              </c:strCache>
            </c:strRef>
          </c:tx>
          <c:spPr>
            <a:ln w="28575" cap="rnd">
              <a:solidFill>
                <a:schemeClr val="accent6"/>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37E-4373-9CE0-7B3E6B1DFECF}"/>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37E-4373-9CE0-7B3E6B1DFECF}"/>
                </c:ext>
              </c:extLst>
            </c:dLbl>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mCPR_Age!$O$27:$O$34</c:f>
              <c:numCache>
                <c:formatCode>General</c:formatCode>
                <c:ptCount val="8"/>
                <c:pt idx="0">
                  <c:v>2014</c:v>
                </c:pt>
                <c:pt idx="1">
                  <c:v>2015</c:v>
                </c:pt>
                <c:pt idx="2">
                  <c:v>2016</c:v>
                </c:pt>
                <c:pt idx="3">
                  <c:v>2017</c:v>
                </c:pt>
                <c:pt idx="4">
                  <c:v>2018</c:v>
                </c:pt>
                <c:pt idx="5">
                  <c:v>2019</c:v>
                </c:pt>
                <c:pt idx="6">
                  <c:v>2020</c:v>
                </c:pt>
                <c:pt idx="7">
                  <c:v>2021</c:v>
                </c:pt>
              </c:numCache>
            </c:numRef>
          </c:cat>
          <c:val>
            <c:numRef>
              <c:f>mCPR_Age!$U$27:$U$34</c:f>
              <c:numCache>
                <c:formatCode>0</c:formatCode>
                <c:ptCount val="8"/>
                <c:pt idx="0">
                  <c:v>31.6</c:v>
                </c:pt>
                <c:pt idx="1">
                  <c:v>33.4</c:v>
                </c:pt>
                <c:pt idx="2">
                  <c:v>33.299999999999997</c:v>
                </c:pt>
                <c:pt idx="3">
                  <c:v>25.4</c:v>
                </c:pt>
                <c:pt idx="4">
                  <c:v>33.299999999999997</c:v>
                </c:pt>
                <c:pt idx="5">
                  <c:v>30.1</c:v>
                </c:pt>
                <c:pt idx="6">
                  <c:v>26.4</c:v>
                </c:pt>
                <c:pt idx="7">
                  <c:v>26.4</c:v>
                </c:pt>
              </c:numCache>
            </c:numRef>
          </c:val>
          <c:smooth val="0"/>
          <c:extLst>
            <c:ext xmlns:c16="http://schemas.microsoft.com/office/drawing/2014/chart" uri="{C3380CC4-5D6E-409C-BE32-E72D297353CC}">
              <c16:uniqueId val="{00000005-6A42-4E6F-B2EB-B7F41F66A037}"/>
            </c:ext>
          </c:extLst>
        </c:ser>
        <c:ser>
          <c:idx val="6"/>
          <c:order val="6"/>
          <c:tx>
            <c:strRef>
              <c:f>mCPR_Age!$V$26</c:f>
              <c:strCache>
                <c:ptCount val="1"/>
                <c:pt idx="0">
                  <c:v>45-49</c:v>
                </c:pt>
              </c:strCache>
            </c:strRef>
          </c:tx>
          <c:spPr>
            <a:ln w="28575" cap="rnd">
              <a:solidFill>
                <a:schemeClr val="accent1">
                  <a:lumMod val="60000"/>
                </a:schemeClr>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37E-4373-9CE0-7B3E6B1DFECF}"/>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37E-4373-9CE0-7B3E6B1DFECF}"/>
                </c:ext>
              </c:extLst>
            </c:dLbl>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mCPR_Age!$O$27:$O$34</c:f>
              <c:numCache>
                <c:formatCode>General</c:formatCode>
                <c:ptCount val="8"/>
                <c:pt idx="0">
                  <c:v>2014</c:v>
                </c:pt>
                <c:pt idx="1">
                  <c:v>2015</c:v>
                </c:pt>
                <c:pt idx="2">
                  <c:v>2016</c:v>
                </c:pt>
                <c:pt idx="3">
                  <c:v>2017</c:v>
                </c:pt>
                <c:pt idx="4">
                  <c:v>2018</c:v>
                </c:pt>
                <c:pt idx="5">
                  <c:v>2019</c:v>
                </c:pt>
                <c:pt idx="6">
                  <c:v>2020</c:v>
                </c:pt>
                <c:pt idx="7">
                  <c:v>2021</c:v>
                </c:pt>
              </c:numCache>
            </c:numRef>
          </c:cat>
          <c:val>
            <c:numRef>
              <c:f>mCPR_Age!$V$27:$V$34</c:f>
              <c:numCache>
                <c:formatCode>0</c:formatCode>
                <c:ptCount val="8"/>
                <c:pt idx="0">
                  <c:v>21.8</c:v>
                </c:pt>
                <c:pt idx="1">
                  <c:v>14.8</c:v>
                </c:pt>
                <c:pt idx="2">
                  <c:v>22.9</c:v>
                </c:pt>
                <c:pt idx="3">
                  <c:v>16.2</c:v>
                </c:pt>
                <c:pt idx="4">
                  <c:v>16.8</c:v>
                </c:pt>
                <c:pt idx="5">
                  <c:v>11.3</c:v>
                </c:pt>
                <c:pt idx="6">
                  <c:v>12</c:v>
                </c:pt>
                <c:pt idx="7">
                  <c:v>12</c:v>
                </c:pt>
              </c:numCache>
            </c:numRef>
          </c:val>
          <c:smooth val="0"/>
          <c:extLst>
            <c:ext xmlns:c16="http://schemas.microsoft.com/office/drawing/2014/chart" uri="{C3380CC4-5D6E-409C-BE32-E72D297353CC}">
              <c16:uniqueId val="{00000001-5CF2-4E29-B7E1-39C28D1CA871}"/>
            </c:ext>
          </c:extLst>
        </c:ser>
        <c:ser>
          <c:idx val="7"/>
          <c:order val="7"/>
          <c:tx>
            <c:strRef>
              <c:f>mCPR_Age!$W$26</c:f>
              <c:strCache>
                <c:ptCount val="1"/>
                <c:pt idx="0">
                  <c:v>Total</c:v>
                </c:pt>
              </c:strCache>
            </c:strRef>
          </c:tx>
          <c:spPr>
            <a:ln w="28575" cap="rnd">
              <a:solidFill>
                <a:srgbClr val="CD2959"/>
              </a:solidFill>
              <a:prstDash val="sysDash"/>
              <a:round/>
            </a:ln>
            <a:effectLst/>
          </c:spPr>
          <c:marker>
            <c:symbol val="none"/>
          </c:marker>
          <c:dLbls>
            <c:dLbl>
              <c:idx val="0"/>
              <c:layout>
                <c:manualLayout>
                  <c:x val="-7.7327793487266316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37E-4373-9CE0-7B3E6B1DFECF}"/>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37E-4373-9CE0-7B3E6B1DFECF}"/>
                </c:ext>
              </c:extLst>
            </c:dLbl>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mCPR_Age!$O$27:$O$34</c:f>
              <c:numCache>
                <c:formatCode>General</c:formatCode>
                <c:ptCount val="8"/>
                <c:pt idx="0">
                  <c:v>2014</c:v>
                </c:pt>
                <c:pt idx="1">
                  <c:v>2015</c:v>
                </c:pt>
                <c:pt idx="2">
                  <c:v>2016</c:v>
                </c:pt>
                <c:pt idx="3">
                  <c:v>2017</c:v>
                </c:pt>
                <c:pt idx="4">
                  <c:v>2018</c:v>
                </c:pt>
                <c:pt idx="5">
                  <c:v>2019</c:v>
                </c:pt>
                <c:pt idx="6">
                  <c:v>2020</c:v>
                </c:pt>
                <c:pt idx="7">
                  <c:v>2021</c:v>
                </c:pt>
              </c:numCache>
            </c:numRef>
          </c:cat>
          <c:val>
            <c:numRef>
              <c:f>mCPR_Age!$W$27:$W$34</c:f>
              <c:numCache>
                <c:formatCode>0</c:formatCode>
                <c:ptCount val="8"/>
                <c:pt idx="0">
                  <c:v>32.9</c:v>
                </c:pt>
                <c:pt idx="1">
                  <c:v>36.200000000000003</c:v>
                </c:pt>
                <c:pt idx="2">
                  <c:v>37.700000000000003</c:v>
                </c:pt>
                <c:pt idx="3">
                  <c:v>35.5</c:v>
                </c:pt>
                <c:pt idx="4">
                  <c:v>38</c:v>
                </c:pt>
                <c:pt idx="5">
                  <c:v>36.200000000000003</c:v>
                </c:pt>
                <c:pt idx="6">
                  <c:v>35.6</c:v>
                </c:pt>
                <c:pt idx="7">
                  <c:v>34.700000000000003</c:v>
                </c:pt>
              </c:numCache>
            </c:numRef>
          </c:val>
          <c:smooth val="0"/>
          <c:extLst>
            <c:ext xmlns:c16="http://schemas.microsoft.com/office/drawing/2014/chart" uri="{C3380CC4-5D6E-409C-BE32-E72D297353CC}">
              <c16:uniqueId val="{00000000-F11E-4B19-8E6B-14B1EF3B3D4A}"/>
            </c:ext>
          </c:extLst>
        </c:ser>
        <c:dLbls>
          <c:showLegendKey val="0"/>
          <c:showVal val="0"/>
          <c:showCatName val="0"/>
          <c:showSerName val="0"/>
          <c:showPercent val="0"/>
          <c:showBubbleSize val="0"/>
        </c:dLbls>
        <c:smooth val="0"/>
        <c:axId val="474165848"/>
        <c:axId val="474157976"/>
      </c:lineChart>
      <c:catAx>
        <c:axId val="474165848"/>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dirty="0"/>
                  <a:t>Survey year</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75000"/>
                  </a:schemeClr>
                </a:solidFill>
                <a:latin typeface="Segoe UI" panose="020B0502040204020203" pitchFamily="34" charset="0"/>
                <a:ea typeface="+mn-ea"/>
                <a:cs typeface="Segoe UI" panose="020B0502040204020203" pitchFamily="34" charset="0"/>
              </a:defRPr>
            </a:pPr>
            <a:endParaRPr lang="en-US"/>
          </a:p>
        </c:txPr>
        <c:crossAx val="474157976"/>
        <c:crosses val="autoZero"/>
        <c:auto val="1"/>
        <c:lblAlgn val="ctr"/>
        <c:lblOffset val="100"/>
        <c:noMultiLvlLbl val="0"/>
      </c:catAx>
      <c:valAx>
        <c:axId val="474157976"/>
        <c:scaling>
          <c:orientation val="minMax"/>
          <c:max val="50"/>
          <c:min val="1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1800" b="0" i="0" baseline="0" dirty="0">
                    <a:effectLst/>
                  </a:rPr>
                  <a:t>Modern contraceptive prevalence rate (</a:t>
                </a:r>
                <a:r>
                  <a:rPr lang="en-US" sz="1800" b="0" i="0" baseline="0" dirty="0" err="1">
                    <a:effectLst/>
                  </a:rPr>
                  <a:t>mCPR</a:t>
                </a:r>
                <a:r>
                  <a:rPr lang="en-US" sz="1800" b="0" i="0" baseline="0" dirty="0">
                    <a:effectLst/>
                  </a:rPr>
                  <a:t>)</a:t>
                </a:r>
                <a:endParaRPr lang="en-US" dirty="0">
                  <a:effectLst/>
                </a:endParaRP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474165848"/>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75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sz="2400">
          <a:solidFill>
            <a:schemeClr val="tx1"/>
          </a:solidFill>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521911129008441E-2"/>
          <c:y val="0"/>
          <c:w val="0.88228146895135895"/>
          <c:h val="0.82199703426633386"/>
        </c:manualLayout>
      </c:layout>
      <c:barChart>
        <c:barDir val="bar"/>
        <c:grouping val="stacked"/>
        <c:varyColors val="0"/>
        <c:ser>
          <c:idx val="0"/>
          <c:order val="0"/>
          <c:tx>
            <c:strRef>
              <c:f>'2021_CS_FP_Analysis_18Apr2022'!$P$331</c:f>
              <c:strCache>
                <c:ptCount val="1"/>
                <c:pt idx="0">
                  <c:v>Implant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'2021_CS_FP_Analysis_18Apr2022'!$Q$330:$R$330</c:f>
              <c:strCache>
                <c:ptCount val="2"/>
                <c:pt idx="0">
                  <c:v>PMA2020</c:v>
                </c:pt>
                <c:pt idx="1">
                  <c:v>PMA2021</c:v>
                </c:pt>
              </c:strCache>
            </c:strRef>
          </c:cat>
          <c:val>
            <c:numRef>
              <c:f>'2021_CS_FP_Analysis_18Apr2022'!$Q$331:$R$331</c:f>
              <c:numCache>
                <c:formatCode>0</c:formatCode>
                <c:ptCount val="2"/>
                <c:pt idx="0">
                  <c:v>30.4</c:v>
                </c:pt>
                <c:pt idx="1">
                  <c:v>35.299999999999997</c:v>
                </c:pt>
              </c:numCache>
            </c:numRef>
          </c:val>
          <c:extLst>
            <c:ext xmlns:c16="http://schemas.microsoft.com/office/drawing/2014/chart" uri="{C3380CC4-5D6E-409C-BE32-E72D297353CC}">
              <c16:uniqueId val="{00000000-F01B-43F0-A903-A8EB92F3C62B}"/>
            </c:ext>
          </c:extLst>
        </c:ser>
        <c:ser>
          <c:idx val="1"/>
          <c:order val="1"/>
          <c:tx>
            <c:strRef>
              <c:f>'2021_CS_FP_Analysis_18Apr2022'!$P$332</c:f>
              <c:strCache>
                <c:ptCount val="1"/>
                <c:pt idx="0">
                  <c:v>IUD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'2021_CS_FP_Analysis_18Apr2022'!$Q$330:$R$330</c:f>
              <c:strCache>
                <c:ptCount val="2"/>
                <c:pt idx="0">
                  <c:v>PMA2020</c:v>
                </c:pt>
                <c:pt idx="1">
                  <c:v>PMA2021</c:v>
                </c:pt>
              </c:strCache>
            </c:strRef>
          </c:cat>
          <c:val>
            <c:numRef>
              <c:f>'2021_CS_FP_Analysis_18Apr2022'!$Q$332:$R$332</c:f>
              <c:numCache>
                <c:formatCode>0</c:formatCode>
                <c:ptCount val="2"/>
                <c:pt idx="0">
                  <c:v>2.2999999999999998</c:v>
                </c:pt>
                <c:pt idx="1">
                  <c:v>1.8</c:v>
                </c:pt>
              </c:numCache>
            </c:numRef>
          </c:val>
          <c:extLst>
            <c:ext xmlns:c16="http://schemas.microsoft.com/office/drawing/2014/chart" uri="{C3380CC4-5D6E-409C-BE32-E72D297353CC}">
              <c16:uniqueId val="{00000001-F01B-43F0-A903-A8EB92F3C62B}"/>
            </c:ext>
          </c:extLst>
        </c:ser>
        <c:ser>
          <c:idx val="2"/>
          <c:order val="2"/>
          <c:tx>
            <c:strRef>
              <c:f>'2021_CS_FP_Analysis_18Apr2022'!$P$333</c:f>
              <c:strCache>
                <c:ptCount val="1"/>
                <c:pt idx="0">
                  <c:v>Injectables</c:v>
                </c:pt>
              </c:strCache>
            </c:strRef>
          </c:tx>
          <c:spPr>
            <a:solidFill>
              <a:srgbClr val="B875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'2021_CS_FP_Analysis_18Apr2022'!$Q$330:$R$330</c:f>
              <c:strCache>
                <c:ptCount val="2"/>
                <c:pt idx="0">
                  <c:v>PMA2020</c:v>
                </c:pt>
                <c:pt idx="1">
                  <c:v>PMA2021</c:v>
                </c:pt>
              </c:strCache>
            </c:strRef>
          </c:cat>
          <c:val>
            <c:numRef>
              <c:f>'2021_CS_FP_Analysis_18Apr2022'!$Q$333:$R$333</c:f>
              <c:numCache>
                <c:formatCode>0</c:formatCode>
                <c:ptCount val="2"/>
                <c:pt idx="0">
                  <c:v>59.2</c:v>
                </c:pt>
                <c:pt idx="1">
                  <c:v>53.2</c:v>
                </c:pt>
              </c:numCache>
            </c:numRef>
          </c:val>
          <c:extLst>
            <c:ext xmlns:c16="http://schemas.microsoft.com/office/drawing/2014/chart" uri="{C3380CC4-5D6E-409C-BE32-E72D297353CC}">
              <c16:uniqueId val="{00000002-F01B-43F0-A903-A8EB92F3C62B}"/>
            </c:ext>
          </c:extLst>
        </c:ser>
        <c:ser>
          <c:idx val="3"/>
          <c:order val="3"/>
          <c:tx>
            <c:strRef>
              <c:f>'2021_CS_FP_Analysis_18Apr2022'!$P$334</c:f>
              <c:strCache>
                <c:ptCount val="1"/>
                <c:pt idx="0">
                  <c:v>Pills</c:v>
                </c:pt>
              </c:strCache>
            </c:strRef>
          </c:tx>
          <c:spPr>
            <a:solidFill>
              <a:srgbClr val="1A1E4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'2021_CS_FP_Analysis_18Apr2022'!$Q$330:$R$330</c:f>
              <c:strCache>
                <c:ptCount val="2"/>
                <c:pt idx="0">
                  <c:v>PMA2020</c:v>
                </c:pt>
                <c:pt idx="1">
                  <c:v>PMA2021</c:v>
                </c:pt>
              </c:strCache>
            </c:strRef>
          </c:cat>
          <c:val>
            <c:numRef>
              <c:f>'2021_CS_FP_Analysis_18Apr2022'!$Q$334:$R$334</c:f>
              <c:numCache>
                <c:formatCode>0</c:formatCode>
                <c:ptCount val="2"/>
                <c:pt idx="0">
                  <c:v>6.3</c:v>
                </c:pt>
                <c:pt idx="1">
                  <c:v>6.4</c:v>
                </c:pt>
              </c:numCache>
            </c:numRef>
          </c:val>
          <c:extLst>
            <c:ext xmlns:c16="http://schemas.microsoft.com/office/drawing/2014/chart" uri="{C3380CC4-5D6E-409C-BE32-E72D297353CC}">
              <c16:uniqueId val="{00000003-F01B-43F0-A903-A8EB92F3C62B}"/>
            </c:ext>
          </c:extLst>
        </c:ser>
        <c:ser>
          <c:idx val="4"/>
          <c:order val="4"/>
          <c:tx>
            <c:strRef>
              <c:f>'2021_CS_FP_Analysis_18Apr2022'!$P$335</c:f>
              <c:strCache>
                <c:ptCount val="1"/>
                <c:pt idx="0">
                  <c:v>Other modern</c:v>
                </c:pt>
              </c:strCache>
            </c:strRef>
          </c:tx>
          <c:spPr>
            <a:solidFill>
              <a:srgbClr val="5EBAC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'2021_CS_FP_Analysis_18Apr2022'!$Q$330:$R$330</c:f>
              <c:strCache>
                <c:ptCount val="2"/>
                <c:pt idx="0">
                  <c:v>PMA2020</c:v>
                </c:pt>
                <c:pt idx="1">
                  <c:v>PMA2021</c:v>
                </c:pt>
              </c:strCache>
            </c:strRef>
          </c:cat>
          <c:val>
            <c:numRef>
              <c:f>'2021_CS_FP_Analysis_18Apr2022'!$Q$335:$R$335</c:f>
              <c:numCache>
                <c:formatCode>0</c:formatCode>
                <c:ptCount val="2"/>
                <c:pt idx="0">
                  <c:v>1.8</c:v>
                </c:pt>
                <c:pt idx="1">
                  <c:v>3.2</c:v>
                </c:pt>
              </c:numCache>
            </c:numRef>
          </c:val>
          <c:extLst>
            <c:ext xmlns:c16="http://schemas.microsoft.com/office/drawing/2014/chart" uri="{C3380CC4-5D6E-409C-BE32-E72D297353CC}">
              <c16:uniqueId val="{00000004-F01B-43F0-A903-A8EB92F3C62B}"/>
            </c:ext>
          </c:extLst>
        </c:ser>
        <c:dLbls>
          <c:dLblPos val="ctr"/>
          <c:showLegendKey val="0"/>
          <c:showVal val="1"/>
          <c:showCatName val="0"/>
          <c:showSerName val="0"/>
          <c:showPercent val="0"/>
          <c:showBubbleSize val="0"/>
        </c:dLbls>
        <c:gapWidth val="150"/>
        <c:overlap val="100"/>
        <c:axId val="1079911967"/>
        <c:axId val="1079910303"/>
      </c:barChart>
      <c:catAx>
        <c:axId val="10799119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1079910303"/>
        <c:crosses val="autoZero"/>
        <c:auto val="1"/>
        <c:lblAlgn val="ctr"/>
        <c:lblOffset val="100"/>
        <c:noMultiLvlLbl val="0"/>
      </c:catAx>
      <c:valAx>
        <c:axId val="1079910303"/>
        <c:scaling>
          <c:orientation val="minMax"/>
          <c:max val="100"/>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en-US"/>
          </a:p>
        </c:txPr>
        <c:crossAx val="1079911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Sheet1!$C$8</c:f>
              <c:strCache>
                <c:ptCount val="1"/>
                <c:pt idx="0">
                  <c:v>Female sterilization</c:v>
                </c:pt>
              </c:strCache>
            </c:strRef>
          </c:tx>
          <c:spPr>
            <a:solidFill>
              <a:schemeClr val="accent1"/>
            </a:solidFill>
            <a:ln>
              <a:noFill/>
            </a:ln>
            <a:effectLst/>
          </c:spPr>
          <c:invertIfNegative val="0"/>
          <c:dLbls>
            <c:dLbl>
              <c:idx val="0"/>
              <c:layout>
                <c:manualLayout>
                  <c:x val="0"/>
                  <c:y val="-5.533466470569910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C5D-4986-BF4C-DE07A24E4903}"/>
                </c:ext>
              </c:extLst>
            </c:dLbl>
            <c:dLbl>
              <c:idx val="1"/>
              <c:layout>
                <c:manualLayout>
                  <c:x val="0"/>
                  <c:y val="-5.533466470570011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C5D-4986-BF4C-DE07A24E4903}"/>
                </c:ext>
              </c:extLst>
            </c:dLbl>
            <c:dLbl>
              <c:idx val="2"/>
              <c:delete val="1"/>
              <c:extLst>
                <c:ext xmlns:c15="http://schemas.microsoft.com/office/drawing/2012/chart" uri="{CE6537A1-D6FC-4f65-9D91-7224C49458BB}"/>
                <c:ext xmlns:c16="http://schemas.microsoft.com/office/drawing/2014/chart" uri="{C3380CC4-5D6E-409C-BE32-E72D297353CC}">
                  <c16:uniqueId val="{00000009-AC5D-4986-BF4C-DE07A24E4903}"/>
                </c:ext>
              </c:extLst>
            </c:dLbl>
            <c:dLbl>
              <c:idx val="3"/>
              <c:layout>
                <c:manualLayout>
                  <c:x val="-5.6826562348783173E-17"/>
                  <c:y val="-1.10669329411398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C5D-4986-BF4C-DE07A24E4903}"/>
                </c:ext>
              </c:extLst>
            </c:dLbl>
            <c:dLbl>
              <c:idx val="4"/>
              <c:delete val="1"/>
              <c:extLst>
                <c:ext xmlns:c15="http://schemas.microsoft.com/office/drawing/2012/chart" uri="{CE6537A1-D6FC-4f65-9D91-7224C49458BB}"/>
                <c:ext xmlns:c16="http://schemas.microsoft.com/office/drawing/2014/chart" uri="{C3380CC4-5D6E-409C-BE32-E72D297353CC}">
                  <c16:uniqueId val="{00000007-AC5D-4986-BF4C-DE07A24E4903}"/>
                </c:ext>
              </c:extLst>
            </c:dLbl>
            <c:dLbl>
              <c:idx val="5"/>
              <c:layout>
                <c:manualLayout>
                  <c:x val="-1.1365312469756635E-16"/>
                  <c:y val="-1.936713264699478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C5D-4986-BF4C-DE07A24E4903}"/>
                </c:ext>
              </c:extLst>
            </c:dLbl>
            <c:dLbl>
              <c:idx val="6"/>
              <c:delete val="1"/>
              <c:extLst>
                <c:ext xmlns:c15="http://schemas.microsoft.com/office/drawing/2012/chart" uri="{CE6537A1-D6FC-4f65-9D91-7224C49458BB}"/>
                <c:ext xmlns:c16="http://schemas.microsoft.com/office/drawing/2014/chart" uri="{C3380CC4-5D6E-409C-BE32-E72D297353CC}">
                  <c16:uniqueId val="{00000003-AC5D-4986-BF4C-DE07A24E4903}"/>
                </c:ext>
              </c:extLst>
            </c:dLbl>
            <c:dLbl>
              <c:idx val="7"/>
              <c:layout>
                <c:manualLayout>
                  <c:x val="-1.1365312469756635E-16"/>
                  <c:y val="-1.383366617642477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C5D-4986-BF4C-DE07A24E4903}"/>
                </c:ext>
              </c:extLst>
            </c:dLbl>
            <c:dLbl>
              <c:idx val="8"/>
              <c:layout>
                <c:manualLayout>
                  <c:x val="-1.1365312469756635E-16"/>
                  <c:y val="-1.383366617642487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5D-4986-BF4C-DE07A24E490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Sheet1!$D$6:$L$7</c:f>
              <c:strCache>
                <c:ptCount val="9"/>
                <c:pt idx="0">
                  <c:v>Amhara</c:v>
                </c:pt>
                <c:pt idx="1">
                  <c:v>Oromia</c:v>
                </c:pt>
                <c:pt idx="2">
                  <c:v>Benishangul-Gumuz</c:v>
                </c:pt>
                <c:pt idx="3">
                  <c:v>SNNP</c:v>
                </c:pt>
                <c:pt idx="4">
                  <c:v>Gambella</c:v>
                </c:pt>
                <c:pt idx="5">
                  <c:v>Addis</c:v>
                </c:pt>
                <c:pt idx="6">
                  <c:v>Dira Dawa</c:v>
                </c:pt>
                <c:pt idx="7">
                  <c:v>Sidama</c:v>
                </c:pt>
                <c:pt idx="8">
                  <c:v>Total</c:v>
                </c:pt>
              </c:strCache>
            </c:strRef>
          </c:cat>
          <c:val>
            <c:numRef>
              <c:f>Sheet1!$D$8:$L$8</c:f>
              <c:numCache>
                <c:formatCode>General</c:formatCode>
                <c:ptCount val="9"/>
                <c:pt idx="0">
                  <c:v>0.5</c:v>
                </c:pt>
                <c:pt idx="1">
                  <c:v>2.9</c:v>
                </c:pt>
                <c:pt idx="2">
                  <c:v>0</c:v>
                </c:pt>
                <c:pt idx="3">
                  <c:v>1.7</c:v>
                </c:pt>
                <c:pt idx="4">
                  <c:v>0</c:v>
                </c:pt>
                <c:pt idx="5">
                  <c:v>0.8</c:v>
                </c:pt>
                <c:pt idx="6">
                  <c:v>0</c:v>
                </c:pt>
                <c:pt idx="7">
                  <c:v>1.5</c:v>
                </c:pt>
                <c:pt idx="8">
                  <c:v>1.8</c:v>
                </c:pt>
              </c:numCache>
            </c:numRef>
          </c:val>
          <c:extLst>
            <c:ext xmlns:c16="http://schemas.microsoft.com/office/drawing/2014/chart" uri="{C3380CC4-5D6E-409C-BE32-E72D297353CC}">
              <c16:uniqueId val="{00000000-F29D-41FD-A2DC-F051809E3F1D}"/>
            </c:ext>
          </c:extLst>
        </c:ser>
        <c:ser>
          <c:idx val="1"/>
          <c:order val="1"/>
          <c:tx>
            <c:strRef>
              <c:f>Sheet1!$C$9</c:f>
              <c:strCache>
                <c:ptCount val="1"/>
                <c:pt idx="0">
                  <c:v>Implant</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Sheet1!$D$6:$L$7</c:f>
              <c:strCache>
                <c:ptCount val="9"/>
                <c:pt idx="0">
                  <c:v>Amhara</c:v>
                </c:pt>
                <c:pt idx="1">
                  <c:v>Oromia</c:v>
                </c:pt>
                <c:pt idx="2">
                  <c:v>Benishangul-Gumuz</c:v>
                </c:pt>
                <c:pt idx="3">
                  <c:v>SNNP</c:v>
                </c:pt>
                <c:pt idx="4">
                  <c:v>Gambella</c:v>
                </c:pt>
                <c:pt idx="5">
                  <c:v>Addis</c:v>
                </c:pt>
                <c:pt idx="6">
                  <c:v>Dira Dawa</c:v>
                </c:pt>
                <c:pt idx="7">
                  <c:v>Sidama</c:v>
                </c:pt>
                <c:pt idx="8">
                  <c:v>Total</c:v>
                </c:pt>
              </c:strCache>
            </c:strRef>
          </c:cat>
          <c:val>
            <c:numRef>
              <c:f>Sheet1!$D$9:$L$9</c:f>
              <c:numCache>
                <c:formatCode>General</c:formatCode>
                <c:ptCount val="9"/>
                <c:pt idx="0">
                  <c:v>27.1</c:v>
                </c:pt>
                <c:pt idx="1">
                  <c:v>37.200000000000003</c:v>
                </c:pt>
                <c:pt idx="2">
                  <c:v>41</c:v>
                </c:pt>
                <c:pt idx="3">
                  <c:v>47.6</c:v>
                </c:pt>
                <c:pt idx="4">
                  <c:v>15.6</c:v>
                </c:pt>
                <c:pt idx="5">
                  <c:v>41</c:v>
                </c:pt>
                <c:pt idx="6">
                  <c:v>52.2</c:v>
                </c:pt>
                <c:pt idx="7">
                  <c:v>22.3</c:v>
                </c:pt>
                <c:pt idx="8">
                  <c:v>35.299999999999997</c:v>
                </c:pt>
              </c:numCache>
            </c:numRef>
          </c:val>
          <c:extLst>
            <c:ext xmlns:c16="http://schemas.microsoft.com/office/drawing/2014/chart" uri="{C3380CC4-5D6E-409C-BE32-E72D297353CC}">
              <c16:uniqueId val="{00000001-F29D-41FD-A2DC-F051809E3F1D}"/>
            </c:ext>
          </c:extLst>
        </c:ser>
        <c:ser>
          <c:idx val="2"/>
          <c:order val="2"/>
          <c:tx>
            <c:strRef>
              <c:f>Sheet1!$C$10</c:f>
              <c:strCache>
                <c:ptCount val="1"/>
                <c:pt idx="0">
                  <c:v>IUD</c:v>
                </c:pt>
              </c:strCache>
            </c:strRef>
          </c:tx>
          <c:spPr>
            <a:solidFill>
              <a:schemeClr val="accent3"/>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5-AC5D-4986-BF4C-DE07A24E4903}"/>
                </c:ext>
              </c:extLst>
            </c:dLbl>
            <c:dLbl>
              <c:idx val="4"/>
              <c:delete val="1"/>
              <c:extLst>
                <c:ext xmlns:c15="http://schemas.microsoft.com/office/drawing/2012/chart" uri="{CE6537A1-D6FC-4f65-9D91-7224C49458BB}"/>
                <c:ext xmlns:c16="http://schemas.microsoft.com/office/drawing/2014/chart" uri="{C3380CC4-5D6E-409C-BE32-E72D297353CC}">
                  <c16:uniqueId val="{00000004-AC5D-4986-BF4C-DE07A24E490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Sheet1!$D$6:$L$7</c:f>
              <c:strCache>
                <c:ptCount val="9"/>
                <c:pt idx="0">
                  <c:v>Amhara</c:v>
                </c:pt>
                <c:pt idx="1">
                  <c:v>Oromia</c:v>
                </c:pt>
                <c:pt idx="2">
                  <c:v>Benishangul-Gumuz</c:v>
                </c:pt>
                <c:pt idx="3">
                  <c:v>SNNP</c:v>
                </c:pt>
                <c:pt idx="4">
                  <c:v>Gambella</c:v>
                </c:pt>
                <c:pt idx="5">
                  <c:v>Addis</c:v>
                </c:pt>
                <c:pt idx="6">
                  <c:v>Dira Dawa</c:v>
                </c:pt>
                <c:pt idx="7">
                  <c:v>Sidama</c:v>
                </c:pt>
                <c:pt idx="8">
                  <c:v>Total</c:v>
                </c:pt>
              </c:strCache>
            </c:strRef>
          </c:cat>
          <c:val>
            <c:numRef>
              <c:f>Sheet1!$D$10:$L$10</c:f>
              <c:numCache>
                <c:formatCode>General</c:formatCode>
                <c:ptCount val="9"/>
                <c:pt idx="0">
                  <c:v>0.8</c:v>
                </c:pt>
                <c:pt idx="1">
                  <c:v>1.8</c:v>
                </c:pt>
                <c:pt idx="2">
                  <c:v>0</c:v>
                </c:pt>
                <c:pt idx="3">
                  <c:v>0.5</c:v>
                </c:pt>
                <c:pt idx="4">
                  <c:v>0</c:v>
                </c:pt>
                <c:pt idx="5">
                  <c:v>7.8</c:v>
                </c:pt>
                <c:pt idx="6">
                  <c:v>4</c:v>
                </c:pt>
                <c:pt idx="7">
                  <c:v>2.8</c:v>
                </c:pt>
                <c:pt idx="8">
                  <c:v>1.8</c:v>
                </c:pt>
              </c:numCache>
            </c:numRef>
          </c:val>
          <c:extLst>
            <c:ext xmlns:c16="http://schemas.microsoft.com/office/drawing/2014/chart" uri="{C3380CC4-5D6E-409C-BE32-E72D297353CC}">
              <c16:uniqueId val="{00000002-F29D-41FD-A2DC-F051809E3F1D}"/>
            </c:ext>
          </c:extLst>
        </c:ser>
        <c:ser>
          <c:idx val="3"/>
          <c:order val="3"/>
          <c:tx>
            <c:strRef>
              <c:f>Sheet1!$C$11</c:f>
              <c:strCache>
                <c:ptCount val="1"/>
                <c:pt idx="0">
                  <c:v>Injectables</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Sheet1!$D$6:$L$7</c:f>
              <c:strCache>
                <c:ptCount val="9"/>
                <c:pt idx="0">
                  <c:v>Amhara</c:v>
                </c:pt>
                <c:pt idx="1">
                  <c:v>Oromia</c:v>
                </c:pt>
                <c:pt idx="2">
                  <c:v>Benishangul-Gumuz</c:v>
                </c:pt>
                <c:pt idx="3">
                  <c:v>SNNP</c:v>
                </c:pt>
                <c:pt idx="4">
                  <c:v>Gambella</c:v>
                </c:pt>
                <c:pt idx="5">
                  <c:v>Addis</c:v>
                </c:pt>
                <c:pt idx="6">
                  <c:v>Dira Dawa</c:v>
                </c:pt>
                <c:pt idx="7">
                  <c:v>Sidama</c:v>
                </c:pt>
                <c:pt idx="8">
                  <c:v>Total</c:v>
                </c:pt>
              </c:strCache>
            </c:strRef>
          </c:cat>
          <c:val>
            <c:numRef>
              <c:f>Sheet1!$D$11:$L$11</c:f>
              <c:numCache>
                <c:formatCode>General</c:formatCode>
                <c:ptCount val="9"/>
                <c:pt idx="0">
                  <c:v>63.8</c:v>
                </c:pt>
                <c:pt idx="1">
                  <c:v>51.2</c:v>
                </c:pt>
                <c:pt idx="2">
                  <c:v>51.9</c:v>
                </c:pt>
                <c:pt idx="3">
                  <c:v>46.4</c:v>
                </c:pt>
                <c:pt idx="4">
                  <c:v>75.2</c:v>
                </c:pt>
                <c:pt idx="5">
                  <c:v>27.6</c:v>
                </c:pt>
                <c:pt idx="6">
                  <c:v>17.399999999999999</c:v>
                </c:pt>
                <c:pt idx="7">
                  <c:v>69</c:v>
                </c:pt>
                <c:pt idx="8">
                  <c:v>53.2</c:v>
                </c:pt>
              </c:numCache>
            </c:numRef>
          </c:val>
          <c:extLst>
            <c:ext xmlns:c16="http://schemas.microsoft.com/office/drawing/2014/chart" uri="{C3380CC4-5D6E-409C-BE32-E72D297353CC}">
              <c16:uniqueId val="{00000003-F29D-41FD-A2DC-F051809E3F1D}"/>
            </c:ext>
          </c:extLst>
        </c:ser>
        <c:ser>
          <c:idx val="4"/>
          <c:order val="4"/>
          <c:tx>
            <c:strRef>
              <c:f>Sheet1!$C$12</c:f>
              <c:strCache>
                <c:ptCount val="1"/>
                <c:pt idx="0">
                  <c:v>Pill</c:v>
                </c:pt>
              </c:strCache>
            </c:strRef>
          </c:tx>
          <c:spPr>
            <a:solidFill>
              <a:schemeClr val="accent5"/>
            </a:solidFill>
            <a:ln>
              <a:noFill/>
            </a:ln>
            <a:effectLst/>
          </c:spPr>
          <c:invertIfNegative val="0"/>
          <c:dLbls>
            <c:dLbl>
              <c:idx val="0"/>
              <c:layout>
                <c:manualLayout>
                  <c:x val="3.8015910706313172E-3"/>
                  <c:y val="6.078794579821273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29D-41FD-A2DC-F051809E3F1D}"/>
                </c:ext>
              </c:extLst>
            </c:dLbl>
            <c:dLbl>
              <c:idx val="3"/>
              <c:layout>
                <c:manualLayout>
                  <c:x val="0"/>
                  <c:y val="3.039397289910634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29D-41FD-A2DC-F051809E3F1D}"/>
                </c:ext>
              </c:extLst>
            </c:dLbl>
            <c:dLbl>
              <c:idx val="8"/>
              <c:layout>
                <c:manualLayout>
                  <c:x val="1.1365312469756635E-16"/>
                  <c:y val="2.766733235284948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29D-41FD-A2DC-F051809E3F1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Sheet1!$D$6:$L$7</c:f>
              <c:strCache>
                <c:ptCount val="9"/>
                <c:pt idx="0">
                  <c:v>Amhara</c:v>
                </c:pt>
                <c:pt idx="1">
                  <c:v>Oromia</c:v>
                </c:pt>
                <c:pt idx="2">
                  <c:v>Benishangul-Gumuz</c:v>
                </c:pt>
                <c:pt idx="3">
                  <c:v>SNNP</c:v>
                </c:pt>
                <c:pt idx="4">
                  <c:v>Gambella</c:v>
                </c:pt>
                <c:pt idx="5">
                  <c:v>Addis</c:v>
                </c:pt>
                <c:pt idx="6">
                  <c:v>Dira Dawa</c:v>
                </c:pt>
                <c:pt idx="7">
                  <c:v>Sidama</c:v>
                </c:pt>
                <c:pt idx="8">
                  <c:v>Total</c:v>
                </c:pt>
              </c:strCache>
            </c:strRef>
          </c:cat>
          <c:val>
            <c:numRef>
              <c:f>Sheet1!$D$12:$L$12</c:f>
              <c:numCache>
                <c:formatCode>General</c:formatCode>
                <c:ptCount val="9"/>
                <c:pt idx="0">
                  <c:v>7</c:v>
                </c:pt>
                <c:pt idx="1">
                  <c:v>5.8</c:v>
                </c:pt>
                <c:pt idx="2">
                  <c:v>7.1</c:v>
                </c:pt>
                <c:pt idx="3">
                  <c:v>1.7</c:v>
                </c:pt>
                <c:pt idx="4">
                  <c:v>9.1</c:v>
                </c:pt>
                <c:pt idx="5">
                  <c:v>17.899999999999999</c:v>
                </c:pt>
                <c:pt idx="6">
                  <c:v>17.600000000000001</c:v>
                </c:pt>
                <c:pt idx="7">
                  <c:v>4</c:v>
                </c:pt>
                <c:pt idx="8">
                  <c:v>6.4</c:v>
                </c:pt>
              </c:numCache>
            </c:numRef>
          </c:val>
          <c:extLst>
            <c:ext xmlns:c16="http://schemas.microsoft.com/office/drawing/2014/chart" uri="{C3380CC4-5D6E-409C-BE32-E72D297353CC}">
              <c16:uniqueId val="{00000006-F29D-41FD-A2DC-F051809E3F1D}"/>
            </c:ext>
          </c:extLst>
        </c:ser>
        <c:ser>
          <c:idx val="5"/>
          <c:order val="5"/>
          <c:tx>
            <c:strRef>
              <c:f>Sheet1!$C$13</c:f>
              <c:strCache>
                <c:ptCount val="1"/>
                <c:pt idx="0">
                  <c:v>Other</c:v>
                </c:pt>
              </c:strCache>
            </c:strRef>
          </c:tx>
          <c:spPr>
            <a:solidFill>
              <a:schemeClr val="accent6"/>
            </a:solidFill>
            <a:ln>
              <a:noFill/>
            </a:ln>
            <a:effectLst/>
          </c:spPr>
          <c:invertIfNegative val="0"/>
          <c:dLbls>
            <c:dLbl>
              <c:idx val="0"/>
              <c:layout>
                <c:manualLayout>
                  <c:x val="0"/>
                  <c:y val="-1.823638373946382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29D-41FD-A2DC-F051809E3F1D}"/>
                </c:ext>
              </c:extLst>
            </c:dLbl>
            <c:dLbl>
              <c:idx val="1"/>
              <c:layout>
                <c:manualLayout>
                  <c:x val="3.8015910706313172E-3"/>
                  <c:y val="-2.43151783192850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29D-41FD-A2DC-F051809E3F1D}"/>
                </c:ext>
              </c:extLst>
            </c:dLbl>
            <c:dLbl>
              <c:idx val="2"/>
              <c:delete val="1"/>
              <c:extLst>
                <c:ext xmlns:c15="http://schemas.microsoft.com/office/drawing/2012/chart" uri="{CE6537A1-D6FC-4f65-9D91-7224C49458BB}"/>
                <c:ext xmlns:c16="http://schemas.microsoft.com/office/drawing/2014/chart" uri="{C3380CC4-5D6E-409C-BE32-E72D297353CC}">
                  <c16:uniqueId val="{0000000C-AC5D-4986-BF4C-DE07A24E4903}"/>
                </c:ext>
              </c:extLst>
            </c:dLbl>
            <c:dLbl>
              <c:idx val="3"/>
              <c:layout>
                <c:manualLayout>
                  <c:x val="0"/>
                  <c:y val="-2.127578102937445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29D-41FD-A2DC-F051809E3F1D}"/>
                </c:ext>
              </c:extLst>
            </c:dLbl>
            <c:dLbl>
              <c:idx val="4"/>
              <c:delete val="1"/>
              <c:extLst>
                <c:ext xmlns:c15="http://schemas.microsoft.com/office/drawing/2012/chart" uri="{CE6537A1-D6FC-4f65-9D91-7224C49458BB}"/>
                <c:ext xmlns:c16="http://schemas.microsoft.com/office/drawing/2014/chart" uri="{C3380CC4-5D6E-409C-BE32-E72D297353CC}">
                  <c16:uniqueId val="{0000000D-AC5D-4986-BF4C-DE07A24E4903}"/>
                </c:ext>
              </c:extLst>
            </c:dLbl>
            <c:dLbl>
              <c:idx val="7"/>
              <c:layout>
                <c:manualLayout>
                  <c:x val="-1.1365312469756635E-16"/>
                  <c:y val="-8.300199705854865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29D-41FD-A2DC-F051809E3F1D}"/>
                </c:ext>
              </c:extLst>
            </c:dLbl>
            <c:dLbl>
              <c:idx val="8"/>
              <c:layout>
                <c:manualLayout>
                  <c:x val="1.1365312469756635E-16"/>
                  <c:y val="-1.383366617642477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29D-41FD-A2DC-F051809E3F1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Sheet1!$D$6:$L$7</c:f>
              <c:strCache>
                <c:ptCount val="9"/>
                <c:pt idx="0">
                  <c:v>Amhara</c:v>
                </c:pt>
                <c:pt idx="1">
                  <c:v>Oromia</c:v>
                </c:pt>
                <c:pt idx="2">
                  <c:v>Benishangul-Gumuz</c:v>
                </c:pt>
                <c:pt idx="3">
                  <c:v>SNNP</c:v>
                </c:pt>
                <c:pt idx="4">
                  <c:v>Gambella</c:v>
                </c:pt>
                <c:pt idx="5">
                  <c:v>Addis</c:v>
                </c:pt>
                <c:pt idx="6">
                  <c:v>Dira Dawa</c:v>
                </c:pt>
                <c:pt idx="7">
                  <c:v>Sidama</c:v>
                </c:pt>
                <c:pt idx="8">
                  <c:v>Total</c:v>
                </c:pt>
              </c:strCache>
            </c:strRef>
          </c:cat>
          <c:val>
            <c:numRef>
              <c:f>Sheet1!$D$13:$L$13</c:f>
              <c:numCache>
                <c:formatCode>General</c:formatCode>
                <c:ptCount val="9"/>
                <c:pt idx="0">
                  <c:v>0.8</c:v>
                </c:pt>
                <c:pt idx="1">
                  <c:v>1.1000000000000001</c:v>
                </c:pt>
                <c:pt idx="2">
                  <c:v>0</c:v>
                </c:pt>
                <c:pt idx="3">
                  <c:v>2.1</c:v>
                </c:pt>
                <c:pt idx="4">
                  <c:v>0</c:v>
                </c:pt>
                <c:pt idx="5">
                  <c:v>4.9000000000000004</c:v>
                </c:pt>
                <c:pt idx="6">
                  <c:v>8.8999999999999986</c:v>
                </c:pt>
                <c:pt idx="7">
                  <c:v>0.3</c:v>
                </c:pt>
                <c:pt idx="8">
                  <c:v>1.4</c:v>
                </c:pt>
              </c:numCache>
            </c:numRef>
          </c:val>
          <c:extLst>
            <c:ext xmlns:c16="http://schemas.microsoft.com/office/drawing/2014/chart" uri="{C3380CC4-5D6E-409C-BE32-E72D297353CC}">
              <c16:uniqueId val="{0000000A-F29D-41FD-A2DC-F051809E3F1D}"/>
            </c:ext>
          </c:extLst>
        </c:ser>
        <c:dLbls>
          <c:dLblPos val="ctr"/>
          <c:showLegendKey val="0"/>
          <c:showVal val="1"/>
          <c:showCatName val="0"/>
          <c:showSerName val="0"/>
          <c:showPercent val="0"/>
          <c:showBubbleSize val="0"/>
        </c:dLbls>
        <c:gapWidth val="86"/>
        <c:overlap val="100"/>
        <c:axId val="1474117680"/>
        <c:axId val="1474126416"/>
      </c:barChart>
      <c:catAx>
        <c:axId val="1474117680"/>
        <c:scaling>
          <c:orientation val="minMax"/>
        </c:scaling>
        <c:delete val="0"/>
        <c:axPos val="b"/>
        <c:title>
          <c:tx>
            <c:rich>
              <a:bodyPr rot="0" spcFirstLastPara="1" vertOverflow="ellipsis" vert="horz" wrap="square" anchor="ctr" anchorCtr="1"/>
              <a:lstStyle/>
              <a:p>
                <a:pPr>
                  <a:defRPr sz="1200" b="0" i="0" u="none" strike="noStrike" baseline="0">
                    <a:solidFill>
                      <a:schemeClr val="tx2"/>
                    </a:solidFill>
                    <a:latin typeface="+mn-lt"/>
                    <a:ea typeface="+mn-ea"/>
                    <a:cs typeface="+mn-cs"/>
                  </a:defRPr>
                </a:pPr>
                <a:r>
                  <a:rPr lang="en-US" sz="1200" dirty="0">
                    <a:solidFill>
                      <a:schemeClr val="tx2"/>
                    </a:solidFill>
                  </a:rPr>
                  <a:t>Regions</a:t>
                </a:r>
              </a:p>
            </c:rich>
          </c:tx>
          <c:layout>
            <c:manualLayout>
              <c:xMode val="edge"/>
              <c:yMode val="edge"/>
              <c:x val="0.45574066774626176"/>
              <c:y val="0.83447005403408225"/>
            </c:manualLayout>
          </c:layout>
          <c:overlay val="0"/>
          <c:spPr>
            <a:noFill/>
            <a:ln>
              <a:noFill/>
            </a:ln>
            <a:effectLst/>
          </c:spPr>
          <c:txPr>
            <a:bodyPr rot="0" spcFirstLastPara="1" vertOverflow="ellipsis" vert="horz" wrap="square" anchor="ctr" anchorCtr="1"/>
            <a:lstStyle/>
            <a:p>
              <a:pPr>
                <a:defRPr sz="1200" b="0" i="0" u="none" strike="noStrike"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baseline="0">
                <a:solidFill>
                  <a:schemeClr val="tx2"/>
                </a:solidFill>
                <a:latin typeface="+mn-lt"/>
                <a:ea typeface="+mn-ea"/>
                <a:cs typeface="+mn-cs"/>
              </a:defRPr>
            </a:pPr>
            <a:endParaRPr lang="en-US"/>
          </a:p>
        </c:txPr>
        <c:crossAx val="1474126416"/>
        <c:crosses val="autoZero"/>
        <c:auto val="1"/>
        <c:lblAlgn val="ctr"/>
        <c:lblOffset val="100"/>
        <c:noMultiLvlLbl val="0"/>
      </c:catAx>
      <c:valAx>
        <c:axId val="147412641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baseline="0">
                    <a:solidFill>
                      <a:schemeClr val="tx2"/>
                    </a:solidFill>
                    <a:latin typeface="+mn-lt"/>
                    <a:ea typeface="+mn-ea"/>
                    <a:cs typeface="+mn-cs"/>
                  </a:defRPr>
                </a:pPr>
                <a:r>
                  <a:rPr lang="en-US" sz="1100" dirty="0">
                    <a:solidFill>
                      <a:schemeClr val="tx2"/>
                    </a:solidFill>
                  </a:rPr>
                  <a:t>Percent contraceptive method mix</a:t>
                </a:r>
              </a:p>
            </c:rich>
          </c:tx>
          <c:overlay val="0"/>
          <c:spPr>
            <a:noFill/>
            <a:ln>
              <a:noFill/>
            </a:ln>
            <a:effectLst/>
          </c:spPr>
          <c:txPr>
            <a:bodyPr rot="-5400000" spcFirstLastPara="1" vertOverflow="ellipsis" vert="horz" wrap="square" anchor="ctr" anchorCtr="1"/>
            <a:lstStyle/>
            <a:p>
              <a:pPr>
                <a:defRPr sz="1100" b="0" i="0" u="none" strike="noStrike"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baseline="0">
                <a:solidFill>
                  <a:schemeClr val="tx2"/>
                </a:solidFill>
                <a:latin typeface="+mn-lt"/>
                <a:ea typeface="+mn-ea"/>
                <a:cs typeface="+mn-cs"/>
              </a:defRPr>
            </a:pPr>
            <a:endParaRPr lang="en-US"/>
          </a:p>
        </c:txPr>
        <c:crossAx val="1474117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'[Chart in Microsoft PowerPoint]Sheet1'!$A$2</c:f>
              <c:strCache>
                <c:ptCount val="1"/>
                <c:pt idx="0">
                  <c:v>Addis Ababa</c:v>
                </c:pt>
              </c:strCache>
            </c:strRef>
          </c:tx>
          <c:spPr>
            <a:ln w="34925" cap="rnd">
              <a:solidFill>
                <a:srgbClr val="EDC950"/>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AF-4D69-8DFA-8849FD9C0FA9}"/>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AF-4D69-8DFA-8849FD9C0FA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PowerPoint]Sheet1'!$B$1:$J$1</c:f>
              <c:strCache>
                <c:ptCount val="9"/>
                <c:pt idx="0">
                  <c:v>PMA2014 </c:v>
                </c:pt>
                <c:pt idx="1">
                  <c:v>PMA 2014 </c:v>
                </c:pt>
                <c:pt idx="2">
                  <c:v>PMA2015</c:v>
                </c:pt>
                <c:pt idx="3">
                  <c:v>PMA2016</c:v>
                </c:pt>
                <c:pt idx="4">
                  <c:v>PMA2017</c:v>
                </c:pt>
                <c:pt idx="5">
                  <c:v>PMA2018</c:v>
                </c:pt>
                <c:pt idx="6">
                  <c:v>PMA2019</c:v>
                </c:pt>
                <c:pt idx="7">
                  <c:v>PMA 2020</c:v>
                </c:pt>
                <c:pt idx="8">
                  <c:v>PMA 2021</c:v>
                </c:pt>
              </c:strCache>
            </c:strRef>
          </c:cat>
          <c:val>
            <c:numRef>
              <c:f>'[Chart in Microsoft PowerPoint]Sheet1'!$B$2:$J$2</c:f>
              <c:numCache>
                <c:formatCode>0</c:formatCode>
                <c:ptCount val="9"/>
                <c:pt idx="0">
                  <c:v>30.800000000000004</c:v>
                </c:pt>
                <c:pt idx="1">
                  <c:v>43.4</c:v>
                </c:pt>
                <c:pt idx="2">
                  <c:v>33.300000000000004</c:v>
                </c:pt>
                <c:pt idx="3">
                  <c:v>40.4</c:v>
                </c:pt>
                <c:pt idx="4">
                  <c:v>44.5</c:v>
                </c:pt>
                <c:pt idx="5">
                  <c:v>53.900000000000006</c:v>
                </c:pt>
                <c:pt idx="6">
                  <c:v>48.7</c:v>
                </c:pt>
                <c:pt idx="7">
                  <c:v>36.1</c:v>
                </c:pt>
                <c:pt idx="8">
                  <c:v>49.5</c:v>
                </c:pt>
              </c:numCache>
            </c:numRef>
          </c:val>
          <c:smooth val="0"/>
          <c:extLst>
            <c:ext xmlns:c16="http://schemas.microsoft.com/office/drawing/2014/chart" uri="{C3380CC4-5D6E-409C-BE32-E72D297353CC}">
              <c16:uniqueId val="{00000000-E6C1-41F6-9839-500AC75EAC2F}"/>
            </c:ext>
          </c:extLst>
        </c:ser>
        <c:ser>
          <c:idx val="1"/>
          <c:order val="1"/>
          <c:tx>
            <c:strRef>
              <c:f>'[Chart in Microsoft PowerPoint]Sheet1'!$A$3</c:f>
              <c:strCache>
                <c:ptCount val="1"/>
                <c:pt idx="0">
                  <c:v>Amhara</c:v>
                </c:pt>
              </c:strCache>
            </c:strRef>
          </c:tx>
          <c:spPr>
            <a:ln w="34925" cap="rnd">
              <a:solidFill>
                <a:schemeClr val="accent2"/>
              </a:solidFill>
              <a:round/>
            </a:ln>
            <a:effectLst/>
          </c:spPr>
          <c:marker>
            <c:symbol val="none"/>
          </c:marker>
          <c:dLbls>
            <c:dLbl>
              <c:idx val="0"/>
              <c:layout>
                <c:manualLayout>
                  <c:x val="-3.7241801013579968E-2"/>
                  <c:y val="2.52947399670020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3AF-4D69-8DFA-8849FD9C0FA9}"/>
                </c:ext>
              </c:extLst>
            </c:dLbl>
            <c:dLbl>
              <c:idx val="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3AF-4D69-8DFA-8849FD9C0FA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PowerPoint]Sheet1'!$B$1:$J$1</c:f>
              <c:strCache>
                <c:ptCount val="9"/>
                <c:pt idx="0">
                  <c:v>PMA2014 </c:v>
                </c:pt>
                <c:pt idx="1">
                  <c:v>PMA 2014 </c:v>
                </c:pt>
                <c:pt idx="2">
                  <c:v>PMA2015</c:v>
                </c:pt>
                <c:pt idx="3">
                  <c:v>PMA2016</c:v>
                </c:pt>
                <c:pt idx="4">
                  <c:v>PMA2017</c:v>
                </c:pt>
                <c:pt idx="5">
                  <c:v>PMA2018</c:v>
                </c:pt>
                <c:pt idx="6">
                  <c:v>PMA2019</c:v>
                </c:pt>
                <c:pt idx="7">
                  <c:v>PMA 2020</c:v>
                </c:pt>
                <c:pt idx="8">
                  <c:v>PMA 2021</c:v>
                </c:pt>
              </c:strCache>
            </c:strRef>
          </c:cat>
          <c:val>
            <c:numRef>
              <c:f>'[Chart in Microsoft PowerPoint]Sheet1'!$B$3:$J$3</c:f>
              <c:numCache>
                <c:formatCode>0</c:formatCode>
                <c:ptCount val="9"/>
                <c:pt idx="0">
                  <c:v>14.2</c:v>
                </c:pt>
                <c:pt idx="1">
                  <c:v>17.600000000000001</c:v>
                </c:pt>
                <c:pt idx="2">
                  <c:v>18.3</c:v>
                </c:pt>
                <c:pt idx="3">
                  <c:v>24.500000000000004</c:v>
                </c:pt>
                <c:pt idx="4">
                  <c:v>28.8</c:v>
                </c:pt>
                <c:pt idx="5">
                  <c:v>26.700000000000003</c:v>
                </c:pt>
                <c:pt idx="6">
                  <c:v>28.2</c:v>
                </c:pt>
                <c:pt idx="7">
                  <c:v>24.8</c:v>
                </c:pt>
                <c:pt idx="8">
                  <c:v>28.5</c:v>
                </c:pt>
              </c:numCache>
            </c:numRef>
          </c:val>
          <c:smooth val="0"/>
          <c:extLst>
            <c:ext xmlns:c16="http://schemas.microsoft.com/office/drawing/2014/chart" uri="{C3380CC4-5D6E-409C-BE32-E72D297353CC}">
              <c16:uniqueId val="{00000001-E6C1-41F6-9839-500AC75EAC2F}"/>
            </c:ext>
          </c:extLst>
        </c:ser>
        <c:ser>
          <c:idx val="2"/>
          <c:order val="2"/>
          <c:tx>
            <c:strRef>
              <c:f>'[Chart in Microsoft PowerPoint]Sheet1'!$A$4</c:f>
              <c:strCache>
                <c:ptCount val="1"/>
                <c:pt idx="0">
                  <c:v>Oromia</c:v>
                </c:pt>
              </c:strCache>
            </c:strRef>
          </c:tx>
          <c:spPr>
            <a:ln w="34925" cap="rnd">
              <a:solidFill>
                <a:srgbClr val="00667D"/>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AF-4D69-8DFA-8849FD9C0FA9}"/>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AF-4D69-8DFA-8849FD9C0FA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PowerPoint]Sheet1'!$B$1:$J$1</c:f>
              <c:strCache>
                <c:ptCount val="9"/>
                <c:pt idx="0">
                  <c:v>PMA2014 </c:v>
                </c:pt>
                <c:pt idx="1">
                  <c:v>PMA 2014 </c:v>
                </c:pt>
                <c:pt idx="2">
                  <c:v>PMA2015</c:v>
                </c:pt>
                <c:pt idx="3">
                  <c:v>PMA2016</c:v>
                </c:pt>
                <c:pt idx="4">
                  <c:v>PMA2017</c:v>
                </c:pt>
                <c:pt idx="5">
                  <c:v>PMA2018</c:v>
                </c:pt>
                <c:pt idx="6">
                  <c:v>PMA2019</c:v>
                </c:pt>
                <c:pt idx="7">
                  <c:v>PMA 2020</c:v>
                </c:pt>
                <c:pt idx="8">
                  <c:v>PMA 2021</c:v>
                </c:pt>
              </c:strCache>
            </c:strRef>
          </c:cat>
          <c:val>
            <c:numRef>
              <c:f>'[Chart in Microsoft PowerPoint]Sheet1'!$B$4:$J$4</c:f>
              <c:numCache>
                <c:formatCode>0</c:formatCode>
                <c:ptCount val="9"/>
                <c:pt idx="0">
                  <c:v>21.1</c:v>
                </c:pt>
                <c:pt idx="1">
                  <c:v>31.400000000000002</c:v>
                </c:pt>
                <c:pt idx="2">
                  <c:v>32.200000000000003</c:v>
                </c:pt>
                <c:pt idx="3">
                  <c:v>30.7</c:v>
                </c:pt>
                <c:pt idx="4">
                  <c:v>29.200000000000003</c:v>
                </c:pt>
                <c:pt idx="5">
                  <c:v>27.8</c:v>
                </c:pt>
                <c:pt idx="6">
                  <c:v>38.699999999999996</c:v>
                </c:pt>
                <c:pt idx="7">
                  <c:v>37.800000000000004</c:v>
                </c:pt>
                <c:pt idx="8">
                  <c:v>41.9</c:v>
                </c:pt>
              </c:numCache>
            </c:numRef>
          </c:val>
          <c:smooth val="0"/>
          <c:extLst>
            <c:ext xmlns:c16="http://schemas.microsoft.com/office/drawing/2014/chart" uri="{C3380CC4-5D6E-409C-BE32-E72D297353CC}">
              <c16:uniqueId val="{00000002-E6C1-41F6-9839-500AC75EAC2F}"/>
            </c:ext>
          </c:extLst>
        </c:ser>
        <c:ser>
          <c:idx val="3"/>
          <c:order val="3"/>
          <c:tx>
            <c:strRef>
              <c:f>'[Chart in Microsoft PowerPoint]Sheet1'!$A$5</c:f>
              <c:strCache>
                <c:ptCount val="1"/>
                <c:pt idx="0">
                  <c:v>SNNPR</c:v>
                </c:pt>
              </c:strCache>
            </c:strRef>
          </c:tx>
          <c:spPr>
            <a:ln w="34925" cap="rnd">
              <a:solidFill>
                <a:schemeClr val="accent4"/>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3AF-4D69-8DFA-8849FD9C0FA9}"/>
                </c:ext>
              </c:extLst>
            </c:dLbl>
            <c:dLbl>
              <c:idx val="8"/>
              <c:layout>
                <c:manualLayout>
                  <c:x val="-4.3252823848520562E-3"/>
                  <c:y val="1.42724510428335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3AF-4D69-8DFA-8849FD9C0FA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PowerPoint]Sheet1'!$B$1:$J$1</c:f>
              <c:strCache>
                <c:ptCount val="9"/>
                <c:pt idx="0">
                  <c:v>PMA2014 </c:v>
                </c:pt>
                <c:pt idx="1">
                  <c:v>PMA 2014 </c:v>
                </c:pt>
                <c:pt idx="2">
                  <c:v>PMA2015</c:v>
                </c:pt>
                <c:pt idx="3">
                  <c:v>PMA2016</c:v>
                </c:pt>
                <c:pt idx="4">
                  <c:v>PMA2017</c:v>
                </c:pt>
                <c:pt idx="5">
                  <c:v>PMA2018</c:v>
                </c:pt>
                <c:pt idx="6">
                  <c:v>PMA2019</c:v>
                </c:pt>
                <c:pt idx="7">
                  <c:v>PMA 2020</c:v>
                </c:pt>
                <c:pt idx="8">
                  <c:v>PMA 2021</c:v>
                </c:pt>
              </c:strCache>
            </c:strRef>
          </c:cat>
          <c:val>
            <c:numRef>
              <c:f>'[Chart in Microsoft PowerPoint]Sheet1'!$B$5:$J$5</c:f>
              <c:numCache>
                <c:formatCode>0</c:formatCode>
                <c:ptCount val="9"/>
                <c:pt idx="0">
                  <c:v>11.1</c:v>
                </c:pt>
                <c:pt idx="1">
                  <c:v>16.100000000000001</c:v>
                </c:pt>
                <c:pt idx="2">
                  <c:v>20</c:v>
                </c:pt>
                <c:pt idx="3">
                  <c:v>22.8</c:v>
                </c:pt>
                <c:pt idx="4">
                  <c:v>21.4</c:v>
                </c:pt>
                <c:pt idx="5">
                  <c:v>29.400000000000002</c:v>
                </c:pt>
                <c:pt idx="6">
                  <c:v>32.9</c:v>
                </c:pt>
                <c:pt idx="7">
                  <c:v>35.9</c:v>
                </c:pt>
                <c:pt idx="8">
                  <c:v>42.4</c:v>
                </c:pt>
              </c:numCache>
            </c:numRef>
          </c:val>
          <c:smooth val="0"/>
          <c:extLst>
            <c:ext xmlns:c16="http://schemas.microsoft.com/office/drawing/2014/chart" uri="{C3380CC4-5D6E-409C-BE32-E72D297353CC}">
              <c16:uniqueId val="{00000003-E6C1-41F6-9839-500AC75EAC2F}"/>
            </c:ext>
          </c:extLst>
        </c:ser>
        <c:ser>
          <c:idx val="4"/>
          <c:order val="4"/>
          <c:tx>
            <c:strRef>
              <c:f>'[Chart in Microsoft PowerPoint]Sheet1'!$A$6</c:f>
              <c:strCache>
                <c:ptCount val="1"/>
                <c:pt idx="0">
                  <c:v>Total</c:v>
                </c:pt>
              </c:strCache>
            </c:strRef>
          </c:tx>
          <c:spPr>
            <a:ln w="34925" cap="rnd">
              <a:solidFill>
                <a:srgbClr val="CD2959"/>
              </a:solidFill>
              <a:prstDash val="sysDash"/>
              <a:round/>
            </a:ln>
            <a:effectLst/>
          </c:spPr>
          <c:marker>
            <c:symbol val="none"/>
          </c:marker>
          <c:dLbls>
            <c:dLbl>
              <c:idx val="0"/>
              <c:layout>
                <c:manualLayout>
                  <c:x val="-4.1566979724357592E-2"/>
                  <c:y val="-1.41311396463698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3AF-4D69-8DFA-8849FD9C0FA9}"/>
                </c:ext>
              </c:extLst>
            </c:dLbl>
            <c:dLbl>
              <c:idx val="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3AF-4D69-8DFA-8849FD9C0FA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PowerPoint]Sheet1'!$B$1:$J$1</c:f>
              <c:strCache>
                <c:ptCount val="9"/>
                <c:pt idx="0">
                  <c:v>PMA2014 </c:v>
                </c:pt>
                <c:pt idx="1">
                  <c:v>PMA 2014 </c:v>
                </c:pt>
                <c:pt idx="2">
                  <c:v>PMA2015</c:v>
                </c:pt>
                <c:pt idx="3">
                  <c:v>PMA2016</c:v>
                </c:pt>
                <c:pt idx="4">
                  <c:v>PMA2017</c:v>
                </c:pt>
                <c:pt idx="5">
                  <c:v>PMA2018</c:v>
                </c:pt>
                <c:pt idx="6">
                  <c:v>PMA2019</c:v>
                </c:pt>
                <c:pt idx="7">
                  <c:v>PMA 2020</c:v>
                </c:pt>
                <c:pt idx="8">
                  <c:v>PMA 2021</c:v>
                </c:pt>
              </c:strCache>
            </c:strRef>
          </c:cat>
          <c:val>
            <c:numRef>
              <c:f>'[Chart in Microsoft PowerPoint]Sheet1'!$B$6:$J$6</c:f>
              <c:numCache>
                <c:formatCode>0</c:formatCode>
                <c:ptCount val="9"/>
                <c:pt idx="0">
                  <c:v>17.100000000000001</c:v>
                </c:pt>
                <c:pt idx="1">
                  <c:v>23.5</c:v>
                </c:pt>
                <c:pt idx="2">
                  <c:v>24.2</c:v>
                </c:pt>
                <c:pt idx="3">
                  <c:v>26.900000000000002</c:v>
                </c:pt>
                <c:pt idx="4">
                  <c:v>27.5</c:v>
                </c:pt>
                <c:pt idx="5">
                  <c:v>28.9</c:v>
                </c:pt>
                <c:pt idx="6">
                  <c:v>35.099999999999994</c:v>
                </c:pt>
                <c:pt idx="7">
                  <c:v>33.5</c:v>
                </c:pt>
                <c:pt idx="8">
                  <c:v>38.9</c:v>
                </c:pt>
              </c:numCache>
            </c:numRef>
          </c:val>
          <c:smooth val="0"/>
          <c:extLst>
            <c:ext xmlns:c16="http://schemas.microsoft.com/office/drawing/2014/chart" uri="{C3380CC4-5D6E-409C-BE32-E72D297353CC}">
              <c16:uniqueId val="{00000004-E6C1-41F6-9839-500AC75EAC2F}"/>
            </c:ext>
          </c:extLst>
        </c:ser>
        <c:dLbls>
          <c:showLegendKey val="0"/>
          <c:showVal val="0"/>
          <c:showCatName val="0"/>
          <c:showSerName val="0"/>
          <c:showPercent val="0"/>
          <c:showBubbleSize val="0"/>
        </c:dLbls>
        <c:smooth val="0"/>
        <c:axId val="2061745151"/>
        <c:axId val="2061745567"/>
      </c:lineChart>
      <c:catAx>
        <c:axId val="2061745151"/>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E1947"/>
                </a:solidFill>
                <a:latin typeface="+mn-lt"/>
                <a:ea typeface="+mn-ea"/>
                <a:cs typeface="+mn-cs"/>
              </a:defRPr>
            </a:pPr>
            <a:endParaRPr lang="en-US"/>
          </a:p>
        </c:txPr>
        <c:crossAx val="2061745567"/>
        <c:crosses val="autoZero"/>
        <c:auto val="1"/>
        <c:lblAlgn val="ctr"/>
        <c:lblOffset val="100"/>
        <c:noMultiLvlLbl val="0"/>
      </c:catAx>
      <c:valAx>
        <c:axId val="206174556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E1947"/>
                </a:solidFill>
                <a:latin typeface="+mn-lt"/>
                <a:ea typeface="+mn-ea"/>
                <a:cs typeface="+mn-cs"/>
              </a:defRPr>
            </a:pPr>
            <a:endParaRPr lang="en-US"/>
          </a:p>
        </c:txPr>
        <c:crossAx val="2061745151"/>
        <c:crosses val="autoZero"/>
        <c:crossBetween val="between"/>
      </c:valAx>
      <c:spPr>
        <a:noFill/>
        <a:ln>
          <a:noFill/>
        </a:ln>
        <a:effectLst/>
      </c:spPr>
    </c:plotArea>
    <c:legend>
      <c:legendPos val="b"/>
      <c:layout>
        <c:manualLayout>
          <c:xMode val="edge"/>
          <c:yMode val="edge"/>
          <c:x val="0.21106729238123578"/>
          <c:y val="0.93362993148956452"/>
          <c:w val="0.59158956512147021"/>
          <c:h val="6.07176126518875E-2"/>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0E1947"/>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154220467586836E-2"/>
          <c:y val="2.2173475844288141E-2"/>
          <c:w val="0.92731727861965518"/>
          <c:h val="0.81885414100168019"/>
        </c:manualLayout>
      </c:layout>
      <c:lineChart>
        <c:grouping val="standard"/>
        <c:varyColors val="0"/>
        <c:ser>
          <c:idx val="0"/>
          <c:order val="0"/>
          <c:tx>
            <c:strRef>
              <c:f>OtherMtd!$D$5</c:f>
              <c:strCache>
                <c:ptCount val="1"/>
                <c:pt idx="0">
                  <c:v>Amhara</c:v>
                </c:pt>
              </c:strCache>
            </c:strRef>
          </c:tx>
          <c:spPr>
            <a:ln w="28575" cap="rnd">
              <a:solidFill>
                <a:schemeClr val="accent1"/>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142-47F5-B483-E3AFC56D839A}"/>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142-47F5-B483-E3AFC56D839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OtherMtd!$C$6:$C$13</c:f>
              <c:numCache>
                <c:formatCode>General</c:formatCode>
                <c:ptCount val="8"/>
                <c:pt idx="0">
                  <c:v>2014</c:v>
                </c:pt>
                <c:pt idx="1">
                  <c:v>2015</c:v>
                </c:pt>
                <c:pt idx="2">
                  <c:v>2016</c:v>
                </c:pt>
                <c:pt idx="3">
                  <c:v>2017</c:v>
                </c:pt>
                <c:pt idx="4">
                  <c:v>2018</c:v>
                </c:pt>
                <c:pt idx="5">
                  <c:v>2019</c:v>
                </c:pt>
                <c:pt idx="6">
                  <c:v>2020</c:v>
                </c:pt>
                <c:pt idx="7">
                  <c:v>2021</c:v>
                </c:pt>
              </c:numCache>
            </c:numRef>
          </c:cat>
          <c:val>
            <c:numRef>
              <c:f>OtherMtd!$D$6:$D$13</c:f>
              <c:numCache>
                <c:formatCode>0</c:formatCode>
                <c:ptCount val="8"/>
                <c:pt idx="0">
                  <c:v>41.48</c:v>
                </c:pt>
                <c:pt idx="1">
                  <c:v>56</c:v>
                </c:pt>
                <c:pt idx="2">
                  <c:v>48.66</c:v>
                </c:pt>
                <c:pt idx="3">
                  <c:v>56.48</c:v>
                </c:pt>
                <c:pt idx="4">
                  <c:v>49.3</c:v>
                </c:pt>
                <c:pt idx="5">
                  <c:v>40.94</c:v>
                </c:pt>
                <c:pt idx="6">
                  <c:v>39.28</c:v>
                </c:pt>
                <c:pt idx="7">
                  <c:v>41.8</c:v>
                </c:pt>
              </c:numCache>
            </c:numRef>
          </c:val>
          <c:smooth val="0"/>
          <c:extLst>
            <c:ext xmlns:c16="http://schemas.microsoft.com/office/drawing/2014/chart" uri="{C3380CC4-5D6E-409C-BE32-E72D297353CC}">
              <c16:uniqueId val="{00000000-93C8-4B92-83EE-EB45000D314D}"/>
            </c:ext>
          </c:extLst>
        </c:ser>
        <c:ser>
          <c:idx val="1"/>
          <c:order val="1"/>
          <c:tx>
            <c:strRef>
              <c:f>OtherMtd!$E$5</c:f>
              <c:strCache>
                <c:ptCount val="1"/>
                <c:pt idx="0">
                  <c:v>Oromia</c:v>
                </c:pt>
              </c:strCache>
            </c:strRef>
          </c:tx>
          <c:spPr>
            <a:ln w="28575" cap="rnd">
              <a:solidFill>
                <a:schemeClr val="accent2"/>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142-47F5-B483-E3AFC56D839A}"/>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142-47F5-B483-E3AFC56D839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OtherMtd!$C$6:$C$13</c:f>
              <c:numCache>
                <c:formatCode>General</c:formatCode>
                <c:ptCount val="8"/>
                <c:pt idx="0">
                  <c:v>2014</c:v>
                </c:pt>
                <c:pt idx="1">
                  <c:v>2015</c:v>
                </c:pt>
                <c:pt idx="2">
                  <c:v>2016</c:v>
                </c:pt>
                <c:pt idx="3">
                  <c:v>2017</c:v>
                </c:pt>
                <c:pt idx="4">
                  <c:v>2018</c:v>
                </c:pt>
                <c:pt idx="5">
                  <c:v>2019</c:v>
                </c:pt>
                <c:pt idx="6">
                  <c:v>2020</c:v>
                </c:pt>
                <c:pt idx="7">
                  <c:v>2021</c:v>
                </c:pt>
              </c:numCache>
            </c:numRef>
          </c:cat>
          <c:val>
            <c:numRef>
              <c:f>OtherMtd!$E$6:$E$13</c:f>
              <c:numCache>
                <c:formatCode>0</c:formatCode>
                <c:ptCount val="8"/>
                <c:pt idx="0">
                  <c:v>49.8</c:v>
                </c:pt>
                <c:pt idx="1">
                  <c:v>63.23</c:v>
                </c:pt>
                <c:pt idx="2">
                  <c:v>61.51</c:v>
                </c:pt>
                <c:pt idx="3">
                  <c:v>48.95</c:v>
                </c:pt>
                <c:pt idx="4">
                  <c:v>56.07</c:v>
                </c:pt>
                <c:pt idx="5">
                  <c:v>44.54</c:v>
                </c:pt>
                <c:pt idx="6">
                  <c:v>55.86</c:v>
                </c:pt>
                <c:pt idx="7">
                  <c:v>51.3</c:v>
                </c:pt>
              </c:numCache>
            </c:numRef>
          </c:val>
          <c:smooth val="0"/>
          <c:extLst>
            <c:ext xmlns:c16="http://schemas.microsoft.com/office/drawing/2014/chart" uri="{C3380CC4-5D6E-409C-BE32-E72D297353CC}">
              <c16:uniqueId val="{00000001-93C8-4B92-83EE-EB45000D314D}"/>
            </c:ext>
          </c:extLst>
        </c:ser>
        <c:ser>
          <c:idx val="2"/>
          <c:order val="2"/>
          <c:tx>
            <c:strRef>
              <c:f>OtherMtd!$F$5</c:f>
              <c:strCache>
                <c:ptCount val="1"/>
                <c:pt idx="0">
                  <c:v>SNNP</c:v>
                </c:pt>
              </c:strCache>
            </c:strRef>
          </c:tx>
          <c:spPr>
            <a:ln w="28575" cap="rnd">
              <a:solidFill>
                <a:srgbClr val="EDC950"/>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142-47F5-B483-E3AFC56D839A}"/>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142-47F5-B483-E3AFC56D839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OtherMtd!$C$6:$C$13</c:f>
              <c:numCache>
                <c:formatCode>General</c:formatCode>
                <c:ptCount val="8"/>
                <c:pt idx="0">
                  <c:v>2014</c:v>
                </c:pt>
                <c:pt idx="1">
                  <c:v>2015</c:v>
                </c:pt>
                <c:pt idx="2">
                  <c:v>2016</c:v>
                </c:pt>
                <c:pt idx="3">
                  <c:v>2017</c:v>
                </c:pt>
                <c:pt idx="4">
                  <c:v>2018</c:v>
                </c:pt>
                <c:pt idx="5">
                  <c:v>2019</c:v>
                </c:pt>
                <c:pt idx="6">
                  <c:v>2020</c:v>
                </c:pt>
                <c:pt idx="7">
                  <c:v>2021</c:v>
                </c:pt>
              </c:numCache>
            </c:numRef>
          </c:cat>
          <c:val>
            <c:numRef>
              <c:f>OtherMtd!$F$6:$F$13</c:f>
              <c:numCache>
                <c:formatCode>0</c:formatCode>
                <c:ptCount val="8"/>
                <c:pt idx="0">
                  <c:v>54.64</c:v>
                </c:pt>
                <c:pt idx="1">
                  <c:v>66.42</c:v>
                </c:pt>
                <c:pt idx="2">
                  <c:v>70.27</c:v>
                </c:pt>
                <c:pt idx="3">
                  <c:v>65.150000000000006</c:v>
                </c:pt>
                <c:pt idx="4">
                  <c:v>56.77</c:v>
                </c:pt>
                <c:pt idx="5">
                  <c:v>42.75</c:v>
                </c:pt>
                <c:pt idx="6">
                  <c:v>34.5</c:v>
                </c:pt>
                <c:pt idx="7">
                  <c:v>48.7</c:v>
                </c:pt>
              </c:numCache>
            </c:numRef>
          </c:val>
          <c:smooth val="0"/>
          <c:extLst>
            <c:ext xmlns:c16="http://schemas.microsoft.com/office/drawing/2014/chart" uri="{C3380CC4-5D6E-409C-BE32-E72D297353CC}">
              <c16:uniqueId val="{00000002-93C8-4B92-83EE-EB45000D314D}"/>
            </c:ext>
          </c:extLst>
        </c:ser>
        <c:ser>
          <c:idx val="3"/>
          <c:order val="3"/>
          <c:tx>
            <c:strRef>
              <c:f>OtherMtd!$G$5</c:f>
              <c:strCache>
                <c:ptCount val="1"/>
                <c:pt idx="0">
                  <c:v>Addis </c:v>
                </c:pt>
              </c:strCache>
            </c:strRef>
          </c:tx>
          <c:spPr>
            <a:ln w="28575" cap="rnd">
              <a:solidFill>
                <a:srgbClr val="99C6CC"/>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142-47F5-B483-E3AFC56D839A}"/>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142-47F5-B483-E3AFC56D839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OtherMtd!$C$6:$C$13</c:f>
              <c:numCache>
                <c:formatCode>General</c:formatCode>
                <c:ptCount val="8"/>
                <c:pt idx="0">
                  <c:v>2014</c:v>
                </c:pt>
                <c:pt idx="1">
                  <c:v>2015</c:v>
                </c:pt>
                <c:pt idx="2">
                  <c:v>2016</c:v>
                </c:pt>
                <c:pt idx="3">
                  <c:v>2017</c:v>
                </c:pt>
                <c:pt idx="4">
                  <c:v>2018</c:v>
                </c:pt>
                <c:pt idx="5">
                  <c:v>2019</c:v>
                </c:pt>
                <c:pt idx="6">
                  <c:v>2020</c:v>
                </c:pt>
                <c:pt idx="7">
                  <c:v>2021</c:v>
                </c:pt>
              </c:numCache>
            </c:numRef>
          </c:cat>
          <c:val>
            <c:numRef>
              <c:f>OtherMtd!$G$6:$G$13</c:f>
              <c:numCache>
                <c:formatCode>0</c:formatCode>
                <c:ptCount val="8"/>
                <c:pt idx="0">
                  <c:v>69.989999999999995</c:v>
                </c:pt>
                <c:pt idx="1">
                  <c:v>60.76</c:v>
                </c:pt>
                <c:pt idx="2">
                  <c:v>65.209999999999994</c:v>
                </c:pt>
                <c:pt idx="3">
                  <c:v>67.33</c:v>
                </c:pt>
                <c:pt idx="4">
                  <c:v>70.17</c:v>
                </c:pt>
                <c:pt idx="5">
                  <c:v>59.12</c:v>
                </c:pt>
                <c:pt idx="6">
                  <c:v>44.93</c:v>
                </c:pt>
                <c:pt idx="7">
                  <c:v>59.6</c:v>
                </c:pt>
              </c:numCache>
            </c:numRef>
          </c:val>
          <c:smooth val="0"/>
          <c:extLst>
            <c:ext xmlns:c16="http://schemas.microsoft.com/office/drawing/2014/chart" uri="{C3380CC4-5D6E-409C-BE32-E72D297353CC}">
              <c16:uniqueId val="{00000003-93C8-4B92-83EE-EB45000D314D}"/>
            </c:ext>
          </c:extLst>
        </c:ser>
        <c:ser>
          <c:idx val="4"/>
          <c:order val="4"/>
          <c:tx>
            <c:strRef>
              <c:f>OtherMtd!$H$5</c:f>
              <c:strCache>
                <c:ptCount val="1"/>
                <c:pt idx="0">
                  <c:v>Total</c:v>
                </c:pt>
              </c:strCache>
            </c:strRef>
          </c:tx>
          <c:spPr>
            <a:ln w="28575" cap="rnd">
              <a:solidFill>
                <a:schemeClr val="accent5"/>
              </a:solidFill>
              <a:prstDash val="sysDash"/>
              <a:round/>
            </a:ln>
            <a:effectLst/>
          </c:spPr>
          <c:marker>
            <c:symbol val="none"/>
          </c:marker>
          <c:dLbls>
            <c:dLbl>
              <c:idx val="0"/>
              <c:layout>
                <c:manualLayout>
                  <c:x val="-3.5814685726296723E-2"/>
                  <c:y val="1.6013690570609352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2.7485689045762592E-2"/>
                      <c:h val="4.1507485959019583E-2"/>
                    </c:manualLayout>
                  </c15:layout>
                </c:ext>
                <c:ext xmlns:c16="http://schemas.microsoft.com/office/drawing/2014/chart" uri="{C3380CC4-5D6E-409C-BE32-E72D297353CC}">
                  <c16:uniqueId val="{00000006-6142-47F5-B483-E3AFC56D839A}"/>
                </c:ext>
              </c:extLst>
            </c:dLbl>
            <c:dLbl>
              <c:idx val="7"/>
              <c:layout>
                <c:manualLayout>
                  <c:x val="1.3326394688854385E-2"/>
                  <c:y val="-4.47742788354238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142-47F5-B483-E3AFC56D839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OtherMtd!$C$6:$C$13</c:f>
              <c:numCache>
                <c:formatCode>General</c:formatCode>
                <c:ptCount val="8"/>
                <c:pt idx="0">
                  <c:v>2014</c:v>
                </c:pt>
                <c:pt idx="1">
                  <c:v>2015</c:v>
                </c:pt>
                <c:pt idx="2">
                  <c:v>2016</c:v>
                </c:pt>
                <c:pt idx="3">
                  <c:v>2017</c:v>
                </c:pt>
                <c:pt idx="4">
                  <c:v>2018</c:v>
                </c:pt>
                <c:pt idx="5">
                  <c:v>2019</c:v>
                </c:pt>
                <c:pt idx="6">
                  <c:v>2020</c:v>
                </c:pt>
                <c:pt idx="7">
                  <c:v>2021</c:v>
                </c:pt>
              </c:numCache>
            </c:numRef>
          </c:cat>
          <c:val>
            <c:numRef>
              <c:f>OtherMtd!$H$6:$H$13</c:f>
              <c:numCache>
                <c:formatCode>0</c:formatCode>
                <c:ptCount val="8"/>
                <c:pt idx="0">
                  <c:v>49.2</c:v>
                </c:pt>
                <c:pt idx="1">
                  <c:v>61.61</c:v>
                </c:pt>
                <c:pt idx="2">
                  <c:v>59.31</c:v>
                </c:pt>
                <c:pt idx="3">
                  <c:v>55.88</c:v>
                </c:pt>
                <c:pt idx="4">
                  <c:v>54.58</c:v>
                </c:pt>
                <c:pt idx="5">
                  <c:v>44.28</c:v>
                </c:pt>
                <c:pt idx="6">
                  <c:v>46.11</c:v>
                </c:pt>
                <c:pt idx="7">
                  <c:v>49.1</c:v>
                </c:pt>
              </c:numCache>
            </c:numRef>
          </c:val>
          <c:smooth val="0"/>
          <c:extLst>
            <c:ext xmlns:c16="http://schemas.microsoft.com/office/drawing/2014/chart" uri="{C3380CC4-5D6E-409C-BE32-E72D297353CC}">
              <c16:uniqueId val="{00000004-93C8-4B92-83EE-EB45000D314D}"/>
            </c:ext>
          </c:extLst>
        </c:ser>
        <c:dLbls>
          <c:showLegendKey val="0"/>
          <c:showVal val="0"/>
          <c:showCatName val="0"/>
          <c:showSerName val="0"/>
          <c:showPercent val="0"/>
          <c:showBubbleSize val="0"/>
        </c:dLbls>
        <c:smooth val="0"/>
        <c:axId val="1292288416"/>
        <c:axId val="1292288000"/>
      </c:lineChart>
      <c:catAx>
        <c:axId val="1292288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en-US"/>
          </a:p>
        </c:txPr>
        <c:crossAx val="1292288000"/>
        <c:crosses val="autoZero"/>
        <c:auto val="1"/>
        <c:lblAlgn val="ctr"/>
        <c:lblOffset val="100"/>
        <c:noMultiLvlLbl val="0"/>
      </c:catAx>
      <c:valAx>
        <c:axId val="129228800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1292288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ToldSE!$E$4</c:f>
              <c:strCache>
                <c:ptCount val="1"/>
                <c:pt idx="0">
                  <c:v>Amhara</c:v>
                </c:pt>
              </c:strCache>
            </c:strRef>
          </c:tx>
          <c:spPr>
            <a:ln w="28575" cap="rnd">
              <a:solidFill>
                <a:schemeClr val="accent1"/>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350-49FF-8631-381F8DDDD1B6}"/>
                </c:ext>
              </c:extLst>
            </c:dLbl>
            <c:dLbl>
              <c:idx val="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350-49FF-8631-381F8DDDD1B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ToldSE!$D$5:$D$12</c:f>
              <c:numCache>
                <c:formatCode>General</c:formatCode>
                <c:ptCount val="8"/>
                <c:pt idx="0">
                  <c:v>2014</c:v>
                </c:pt>
                <c:pt idx="1">
                  <c:v>2015</c:v>
                </c:pt>
                <c:pt idx="2">
                  <c:v>2016</c:v>
                </c:pt>
                <c:pt idx="3">
                  <c:v>2017</c:v>
                </c:pt>
                <c:pt idx="4">
                  <c:v>2018</c:v>
                </c:pt>
                <c:pt idx="5">
                  <c:v>2019</c:v>
                </c:pt>
                <c:pt idx="6">
                  <c:v>2020</c:v>
                </c:pt>
                <c:pt idx="7">
                  <c:v>2021</c:v>
                </c:pt>
              </c:numCache>
            </c:numRef>
          </c:cat>
          <c:val>
            <c:numRef>
              <c:f>ToldSE!$E$5:$E$12</c:f>
              <c:numCache>
                <c:formatCode>0</c:formatCode>
                <c:ptCount val="8"/>
                <c:pt idx="0">
                  <c:v>38.6</c:v>
                </c:pt>
                <c:pt idx="1">
                  <c:v>44.3</c:v>
                </c:pt>
                <c:pt idx="2">
                  <c:v>34.799999999999997</c:v>
                </c:pt>
                <c:pt idx="3">
                  <c:v>38.9</c:v>
                </c:pt>
                <c:pt idx="4">
                  <c:v>33.5</c:v>
                </c:pt>
                <c:pt idx="5">
                  <c:v>21.77</c:v>
                </c:pt>
                <c:pt idx="6">
                  <c:v>16.66</c:v>
                </c:pt>
                <c:pt idx="7">
                  <c:v>23.4</c:v>
                </c:pt>
              </c:numCache>
            </c:numRef>
          </c:val>
          <c:smooth val="0"/>
          <c:extLst>
            <c:ext xmlns:c16="http://schemas.microsoft.com/office/drawing/2014/chart" uri="{C3380CC4-5D6E-409C-BE32-E72D297353CC}">
              <c16:uniqueId val="{00000000-BDD1-43BA-84CA-EEDB2658C4FF}"/>
            </c:ext>
          </c:extLst>
        </c:ser>
        <c:ser>
          <c:idx val="1"/>
          <c:order val="1"/>
          <c:tx>
            <c:strRef>
              <c:f>ToldSE!$F$4</c:f>
              <c:strCache>
                <c:ptCount val="1"/>
                <c:pt idx="0">
                  <c:v>Oromia</c:v>
                </c:pt>
              </c:strCache>
            </c:strRef>
          </c:tx>
          <c:spPr>
            <a:ln w="28575" cap="rnd">
              <a:solidFill>
                <a:srgbClr val="55015B"/>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50-49FF-8631-381F8DDDD1B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ToldSE!$D$5:$D$12</c:f>
              <c:numCache>
                <c:formatCode>General</c:formatCode>
                <c:ptCount val="8"/>
                <c:pt idx="0">
                  <c:v>2014</c:v>
                </c:pt>
                <c:pt idx="1">
                  <c:v>2015</c:v>
                </c:pt>
                <c:pt idx="2">
                  <c:v>2016</c:v>
                </c:pt>
                <c:pt idx="3">
                  <c:v>2017</c:v>
                </c:pt>
                <c:pt idx="4">
                  <c:v>2018</c:v>
                </c:pt>
                <c:pt idx="5">
                  <c:v>2019</c:v>
                </c:pt>
                <c:pt idx="6">
                  <c:v>2020</c:v>
                </c:pt>
                <c:pt idx="7">
                  <c:v>2021</c:v>
                </c:pt>
              </c:numCache>
            </c:numRef>
          </c:cat>
          <c:val>
            <c:numRef>
              <c:f>ToldSE!$F$5:$F$12</c:f>
              <c:numCache>
                <c:formatCode>0</c:formatCode>
                <c:ptCount val="8"/>
                <c:pt idx="0">
                  <c:v>24.4</c:v>
                </c:pt>
                <c:pt idx="1">
                  <c:v>53.2</c:v>
                </c:pt>
                <c:pt idx="2">
                  <c:v>48.8</c:v>
                </c:pt>
                <c:pt idx="3">
                  <c:v>44.7</c:v>
                </c:pt>
                <c:pt idx="4">
                  <c:v>42.2</c:v>
                </c:pt>
                <c:pt idx="5">
                  <c:v>30.91</c:v>
                </c:pt>
                <c:pt idx="6">
                  <c:v>33.29</c:v>
                </c:pt>
                <c:pt idx="7">
                  <c:v>31.8</c:v>
                </c:pt>
              </c:numCache>
            </c:numRef>
          </c:val>
          <c:smooth val="0"/>
          <c:extLst>
            <c:ext xmlns:c16="http://schemas.microsoft.com/office/drawing/2014/chart" uri="{C3380CC4-5D6E-409C-BE32-E72D297353CC}">
              <c16:uniqueId val="{00000001-BDD1-43BA-84CA-EEDB2658C4FF}"/>
            </c:ext>
          </c:extLst>
        </c:ser>
        <c:ser>
          <c:idx val="2"/>
          <c:order val="2"/>
          <c:tx>
            <c:strRef>
              <c:f>ToldSE!$G$4</c:f>
              <c:strCache>
                <c:ptCount val="1"/>
                <c:pt idx="0">
                  <c:v>SNNP</c:v>
                </c:pt>
              </c:strCache>
            </c:strRef>
          </c:tx>
          <c:spPr>
            <a:ln w="28575" cap="rnd">
              <a:solidFill>
                <a:srgbClr val="EDC950"/>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350-49FF-8631-381F8DDDD1B6}"/>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350-49FF-8631-381F8DDDD1B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ToldSE!$D$5:$D$12</c:f>
              <c:numCache>
                <c:formatCode>General</c:formatCode>
                <c:ptCount val="8"/>
                <c:pt idx="0">
                  <c:v>2014</c:v>
                </c:pt>
                <c:pt idx="1">
                  <c:v>2015</c:v>
                </c:pt>
                <c:pt idx="2">
                  <c:v>2016</c:v>
                </c:pt>
                <c:pt idx="3">
                  <c:v>2017</c:v>
                </c:pt>
                <c:pt idx="4">
                  <c:v>2018</c:v>
                </c:pt>
                <c:pt idx="5">
                  <c:v>2019</c:v>
                </c:pt>
                <c:pt idx="6">
                  <c:v>2020</c:v>
                </c:pt>
                <c:pt idx="7">
                  <c:v>2021</c:v>
                </c:pt>
              </c:numCache>
            </c:numRef>
          </c:cat>
          <c:val>
            <c:numRef>
              <c:f>ToldSE!$G$5:$G$12</c:f>
              <c:numCache>
                <c:formatCode>0</c:formatCode>
                <c:ptCount val="8"/>
                <c:pt idx="0">
                  <c:v>50.9</c:v>
                </c:pt>
                <c:pt idx="1">
                  <c:v>61.6</c:v>
                </c:pt>
                <c:pt idx="2">
                  <c:v>64.599999999999994</c:v>
                </c:pt>
                <c:pt idx="3">
                  <c:v>56.7</c:v>
                </c:pt>
                <c:pt idx="4">
                  <c:v>57.7</c:v>
                </c:pt>
                <c:pt idx="5">
                  <c:v>26.32</c:v>
                </c:pt>
                <c:pt idx="6">
                  <c:v>24.03</c:v>
                </c:pt>
                <c:pt idx="7">
                  <c:v>37.1</c:v>
                </c:pt>
              </c:numCache>
            </c:numRef>
          </c:val>
          <c:smooth val="0"/>
          <c:extLst>
            <c:ext xmlns:c16="http://schemas.microsoft.com/office/drawing/2014/chart" uri="{C3380CC4-5D6E-409C-BE32-E72D297353CC}">
              <c16:uniqueId val="{00000002-BDD1-43BA-84CA-EEDB2658C4FF}"/>
            </c:ext>
          </c:extLst>
        </c:ser>
        <c:ser>
          <c:idx val="3"/>
          <c:order val="3"/>
          <c:tx>
            <c:strRef>
              <c:f>ToldSE!$H$4</c:f>
              <c:strCache>
                <c:ptCount val="1"/>
                <c:pt idx="0">
                  <c:v>Addis</c:v>
                </c:pt>
              </c:strCache>
            </c:strRef>
          </c:tx>
          <c:spPr>
            <a:ln w="28575" cap="rnd">
              <a:solidFill>
                <a:srgbClr val="99C6CC"/>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350-49FF-8631-381F8DDDD1B6}"/>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350-49FF-8631-381F8DDDD1B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ToldSE!$D$5:$D$12</c:f>
              <c:numCache>
                <c:formatCode>General</c:formatCode>
                <c:ptCount val="8"/>
                <c:pt idx="0">
                  <c:v>2014</c:v>
                </c:pt>
                <c:pt idx="1">
                  <c:v>2015</c:v>
                </c:pt>
                <c:pt idx="2">
                  <c:v>2016</c:v>
                </c:pt>
                <c:pt idx="3">
                  <c:v>2017</c:v>
                </c:pt>
                <c:pt idx="4">
                  <c:v>2018</c:v>
                </c:pt>
                <c:pt idx="5">
                  <c:v>2019</c:v>
                </c:pt>
                <c:pt idx="6">
                  <c:v>2020</c:v>
                </c:pt>
                <c:pt idx="7">
                  <c:v>2021</c:v>
                </c:pt>
              </c:numCache>
            </c:numRef>
          </c:cat>
          <c:val>
            <c:numRef>
              <c:f>ToldSE!$H$5:$H$12</c:f>
              <c:numCache>
                <c:formatCode>0</c:formatCode>
                <c:ptCount val="8"/>
                <c:pt idx="0">
                  <c:v>59.1</c:v>
                </c:pt>
                <c:pt idx="1">
                  <c:v>47.2</c:v>
                </c:pt>
                <c:pt idx="2">
                  <c:v>55.1</c:v>
                </c:pt>
                <c:pt idx="3">
                  <c:v>57.5</c:v>
                </c:pt>
                <c:pt idx="4">
                  <c:v>59.1</c:v>
                </c:pt>
                <c:pt idx="5">
                  <c:v>35.43</c:v>
                </c:pt>
                <c:pt idx="6">
                  <c:v>30.77</c:v>
                </c:pt>
                <c:pt idx="7">
                  <c:v>42.4</c:v>
                </c:pt>
              </c:numCache>
            </c:numRef>
          </c:val>
          <c:smooth val="0"/>
          <c:extLst>
            <c:ext xmlns:c16="http://schemas.microsoft.com/office/drawing/2014/chart" uri="{C3380CC4-5D6E-409C-BE32-E72D297353CC}">
              <c16:uniqueId val="{00000003-BDD1-43BA-84CA-EEDB2658C4FF}"/>
            </c:ext>
          </c:extLst>
        </c:ser>
        <c:ser>
          <c:idx val="4"/>
          <c:order val="4"/>
          <c:tx>
            <c:strRef>
              <c:f>ToldSE!$I$4</c:f>
              <c:strCache>
                <c:ptCount val="1"/>
                <c:pt idx="0">
                  <c:v>Total</c:v>
                </c:pt>
              </c:strCache>
            </c:strRef>
          </c:tx>
          <c:spPr>
            <a:ln w="28575" cap="rnd">
              <a:solidFill>
                <a:schemeClr val="accent5"/>
              </a:solidFill>
              <a:prstDash val="sysDash"/>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350-49FF-8631-381F8DDDD1B6}"/>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350-49FF-8631-381F8DDDD1B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ToldSE!$D$5:$D$12</c:f>
              <c:numCache>
                <c:formatCode>General</c:formatCode>
                <c:ptCount val="8"/>
                <c:pt idx="0">
                  <c:v>2014</c:v>
                </c:pt>
                <c:pt idx="1">
                  <c:v>2015</c:v>
                </c:pt>
                <c:pt idx="2">
                  <c:v>2016</c:v>
                </c:pt>
                <c:pt idx="3">
                  <c:v>2017</c:v>
                </c:pt>
                <c:pt idx="4">
                  <c:v>2018</c:v>
                </c:pt>
                <c:pt idx="5">
                  <c:v>2019</c:v>
                </c:pt>
                <c:pt idx="6">
                  <c:v>2020</c:v>
                </c:pt>
                <c:pt idx="7">
                  <c:v>2021</c:v>
                </c:pt>
              </c:numCache>
            </c:numRef>
          </c:cat>
          <c:val>
            <c:numRef>
              <c:f>ToldSE!$I$5:$I$12</c:f>
              <c:numCache>
                <c:formatCode>0</c:formatCode>
                <c:ptCount val="8"/>
                <c:pt idx="0">
                  <c:v>38.4</c:v>
                </c:pt>
                <c:pt idx="1">
                  <c:v>52.4</c:v>
                </c:pt>
                <c:pt idx="2">
                  <c:v>48.4</c:v>
                </c:pt>
                <c:pt idx="3">
                  <c:v>45.8</c:v>
                </c:pt>
                <c:pt idx="4">
                  <c:v>43.7</c:v>
                </c:pt>
                <c:pt idx="5">
                  <c:v>27.78</c:v>
                </c:pt>
                <c:pt idx="6">
                  <c:v>26.22</c:v>
                </c:pt>
                <c:pt idx="7">
                  <c:v>31.7</c:v>
                </c:pt>
              </c:numCache>
            </c:numRef>
          </c:val>
          <c:smooth val="0"/>
          <c:extLst>
            <c:ext xmlns:c16="http://schemas.microsoft.com/office/drawing/2014/chart" uri="{C3380CC4-5D6E-409C-BE32-E72D297353CC}">
              <c16:uniqueId val="{00000004-BDD1-43BA-84CA-EEDB2658C4FF}"/>
            </c:ext>
          </c:extLst>
        </c:ser>
        <c:dLbls>
          <c:showLegendKey val="0"/>
          <c:showVal val="0"/>
          <c:showCatName val="0"/>
          <c:showSerName val="0"/>
          <c:showPercent val="0"/>
          <c:showBubbleSize val="0"/>
        </c:dLbls>
        <c:smooth val="0"/>
        <c:axId val="1295225456"/>
        <c:axId val="1295221296"/>
      </c:lineChart>
      <c:catAx>
        <c:axId val="1295225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1295221296"/>
        <c:crosses val="autoZero"/>
        <c:auto val="1"/>
        <c:lblAlgn val="ctr"/>
        <c:lblOffset val="100"/>
        <c:noMultiLvlLbl val="0"/>
      </c:catAx>
      <c:valAx>
        <c:axId val="129522129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1295225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158050527860508"/>
          <c:y val="2.7860704692043069E-2"/>
          <c:w val="0.59585683888696084"/>
          <c:h val="0.71112133052306903"/>
        </c:manualLayout>
      </c:layout>
      <c:barChart>
        <c:barDir val="col"/>
        <c:grouping val="clustered"/>
        <c:varyColors val="0"/>
        <c:ser>
          <c:idx val="0"/>
          <c:order val="0"/>
          <c:tx>
            <c:strRef>
              <c:f>Sheet1!$B$1</c:f>
              <c:strCache>
                <c:ptCount val="1"/>
                <c:pt idx="0">
                  <c:v>Penta 1 Vaccination coverage (by card)</c:v>
                </c:pt>
              </c:strCache>
            </c:strRef>
          </c:tx>
          <c:spPr>
            <a:solidFill>
              <a:srgbClr val="265C9B"/>
            </a:solidFill>
            <a:ln w="19050">
              <a:noFill/>
            </a:ln>
            <a:effectLst/>
          </c:spPr>
          <c:invertIfNegative val="0"/>
          <c:dPt>
            <c:idx val="0"/>
            <c:invertIfNegative val="0"/>
            <c:bubble3D val="0"/>
            <c:spPr>
              <a:solidFill>
                <a:srgbClr val="265C9B"/>
              </a:solidFill>
              <a:ln w="19050">
                <a:noFill/>
              </a:ln>
              <a:effectLst/>
            </c:spPr>
            <c:extLst>
              <c:ext xmlns:c16="http://schemas.microsoft.com/office/drawing/2014/chart" uri="{C3380CC4-5D6E-409C-BE32-E72D297353CC}">
                <c16:uniqueId val="{00000001-B211-4CC6-AC09-5139BBDC3910}"/>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(n=2,055)</c:v>
                </c:pt>
              </c:strCache>
            </c:strRef>
          </c:cat>
          <c:val>
            <c:numRef>
              <c:f>Sheet1!$B$2</c:f>
              <c:numCache>
                <c:formatCode>0</c:formatCode>
                <c:ptCount val="1"/>
                <c:pt idx="0">
                  <c:v>45</c:v>
                </c:pt>
              </c:numCache>
            </c:numRef>
          </c:val>
          <c:extLst>
            <c:ext xmlns:c16="http://schemas.microsoft.com/office/drawing/2014/chart" uri="{C3380CC4-5D6E-409C-BE32-E72D297353CC}">
              <c16:uniqueId val="{00000004-B211-4CC6-AC09-5139BBDC3910}"/>
            </c:ext>
          </c:extLst>
        </c:ser>
        <c:ser>
          <c:idx val="1"/>
          <c:order val="1"/>
          <c:tx>
            <c:strRef>
              <c:f>Sheet1!$C$1</c:f>
              <c:strCache>
                <c:ptCount val="1"/>
                <c:pt idx="0">
                  <c:v> Penta 1 Vaccination coverage (by card or self reported by the mother)</c:v>
                </c:pt>
              </c:strCache>
            </c:strRef>
          </c:tx>
          <c:spPr>
            <a:solidFill>
              <a:srgbClr val="C3B9D9"/>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(n=2,055)</c:v>
                </c:pt>
              </c:strCache>
            </c:strRef>
          </c:cat>
          <c:val>
            <c:numRef>
              <c:f>Sheet1!$C$2</c:f>
              <c:numCache>
                <c:formatCode>0</c:formatCode>
                <c:ptCount val="1"/>
                <c:pt idx="0">
                  <c:v>83</c:v>
                </c:pt>
              </c:numCache>
            </c:numRef>
          </c:val>
          <c:extLst>
            <c:ext xmlns:c16="http://schemas.microsoft.com/office/drawing/2014/chart" uri="{C3380CC4-5D6E-409C-BE32-E72D297353CC}">
              <c16:uniqueId val="{00000005-9277-4EB4-A35F-40C5327F7DA6}"/>
            </c:ext>
          </c:extLst>
        </c:ser>
        <c:dLbls>
          <c:dLblPos val="inEnd"/>
          <c:showLegendKey val="0"/>
          <c:showVal val="1"/>
          <c:showCatName val="0"/>
          <c:showSerName val="0"/>
          <c:showPercent val="0"/>
          <c:showBubbleSize val="0"/>
        </c:dLbls>
        <c:gapWidth val="100"/>
        <c:overlap val="-10"/>
        <c:axId val="1987320912"/>
        <c:axId val="1987297616"/>
      </c:barChart>
      <c:catAx>
        <c:axId val="19873209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987297616"/>
        <c:crosses val="autoZero"/>
        <c:auto val="1"/>
        <c:lblAlgn val="ctr"/>
        <c:lblOffset val="100"/>
        <c:noMultiLvlLbl val="0"/>
      </c:catAx>
      <c:valAx>
        <c:axId val="198729761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7320912"/>
        <c:crosses val="autoZero"/>
        <c:crossBetween val="between"/>
      </c:valAx>
      <c:spPr>
        <a:noFill/>
        <a:ln>
          <a:noFill/>
        </a:ln>
        <a:effectLst/>
      </c:spPr>
    </c:plotArea>
    <c:legend>
      <c:legendPos val="b"/>
      <c:layout>
        <c:manualLayout>
          <c:xMode val="edge"/>
          <c:yMode val="edge"/>
          <c:x val="0"/>
          <c:y val="0.80426901713826471"/>
          <c:w val="1"/>
          <c:h val="0.17731859020997134"/>
        </c:manualLayout>
      </c:layout>
      <c:overlay val="0"/>
      <c:spPr>
        <a:noFill/>
        <a:ln>
          <a:noFill/>
        </a:ln>
        <a:effectLst/>
      </c:spPr>
      <c:txPr>
        <a:bodyPr rot="0" spcFirstLastPara="1" vertOverflow="ellipsis" vert="horz" wrap="square" anchor="ctr" anchorCtr="1"/>
        <a:lstStyle/>
        <a:p>
          <a:pPr>
            <a:defRPr sz="1197" b="1"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ToDo_SE!$F$5</c:f>
              <c:strCache>
                <c:ptCount val="1"/>
                <c:pt idx="0">
                  <c:v>Amhara</c:v>
                </c:pt>
              </c:strCache>
            </c:strRef>
          </c:tx>
          <c:spPr>
            <a:ln w="28575" cap="rnd">
              <a:solidFill>
                <a:schemeClr val="accent1"/>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8B1-487F-9928-1732E29B3E96}"/>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8B1-487F-9928-1732E29B3E9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ToDo_SE!$E$6:$E$13</c:f>
              <c:numCache>
                <c:formatCode>General</c:formatCode>
                <c:ptCount val="8"/>
                <c:pt idx="0">
                  <c:v>2014</c:v>
                </c:pt>
                <c:pt idx="1">
                  <c:v>2015</c:v>
                </c:pt>
                <c:pt idx="2">
                  <c:v>2016</c:v>
                </c:pt>
                <c:pt idx="3">
                  <c:v>2017</c:v>
                </c:pt>
                <c:pt idx="4">
                  <c:v>2018</c:v>
                </c:pt>
                <c:pt idx="5">
                  <c:v>2019</c:v>
                </c:pt>
                <c:pt idx="6">
                  <c:v>2020</c:v>
                </c:pt>
                <c:pt idx="7">
                  <c:v>2021</c:v>
                </c:pt>
              </c:numCache>
            </c:numRef>
          </c:cat>
          <c:val>
            <c:numRef>
              <c:f>ToDo_SE!$F$6:$F$13</c:f>
              <c:numCache>
                <c:formatCode>0</c:formatCode>
                <c:ptCount val="8"/>
                <c:pt idx="0">
                  <c:v>72.2</c:v>
                </c:pt>
                <c:pt idx="1">
                  <c:v>77.400000000000006</c:v>
                </c:pt>
                <c:pt idx="2">
                  <c:v>69.8</c:v>
                </c:pt>
                <c:pt idx="3">
                  <c:v>84.6</c:v>
                </c:pt>
                <c:pt idx="4">
                  <c:v>81.7</c:v>
                </c:pt>
                <c:pt idx="5">
                  <c:v>46.1</c:v>
                </c:pt>
                <c:pt idx="6">
                  <c:v>56.3</c:v>
                </c:pt>
                <c:pt idx="7">
                  <c:v>82.7</c:v>
                </c:pt>
              </c:numCache>
            </c:numRef>
          </c:val>
          <c:smooth val="0"/>
          <c:extLst>
            <c:ext xmlns:c16="http://schemas.microsoft.com/office/drawing/2014/chart" uri="{C3380CC4-5D6E-409C-BE32-E72D297353CC}">
              <c16:uniqueId val="{00000000-0014-43E7-8F91-28BE7C0649A5}"/>
            </c:ext>
          </c:extLst>
        </c:ser>
        <c:ser>
          <c:idx val="1"/>
          <c:order val="1"/>
          <c:tx>
            <c:strRef>
              <c:f>ToDo_SE!$G$5</c:f>
              <c:strCache>
                <c:ptCount val="1"/>
                <c:pt idx="0">
                  <c:v>Oromia</c:v>
                </c:pt>
              </c:strCache>
            </c:strRef>
          </c:tx>
          <c:spPr>
            <a:ln w="28575" cap="rnd">
              <a:solidFill>
                <a:schemeClr val="accent2"/>
              </a:solidFill>
              <a:round/>
            </a:ln>
            <a:effectLst/>
          </c:spPr>
          <c:marker>
            <c:symbol val="none"/>
          </c:marker>
          <c:cat>
            <c:numRef>
              <c:f>ToDo_SE!$E$6:$E$13</c:f>
              <c:numCache>
                <c:formatCode>General</c:formatCode>
                <c:ptCount val="8"/>
                <c:pt idx="0">
                  <c:v>2014</c:v>
                </c:pt>
                <c:pt idx="1">
                  <c:v>2015</c:v>
                </c:pt>
                <c:pt idx="2">
                  <c:v>2016</c:v>
                </c:pt>
                <c:pt idx="3">
                  <c:v>2017</c:v>
                </c:pt>
                <c:pt idx="4">
                  <c:v>2018</c:v>
                </c:pt>
                <c:pt idx="5">
                  <c:v>2019</c:v>
                </c:pt>
                <c:pt idx="6">
                  <c:v>2020</c:v>
                </c:pt>
                <c:pt idx="7">
                  <c:v>2021</c:v>
                </c:pt>
              </c:numCache>
            </c:numRef>
          </c:cat>
          <c:val>
            <c:numRef>
              <c:f>ToDo_SE!$G$6:$G$13</c:f>
              <c:numCache>
                <c:formatCode>0</c:formatCode>
                <c:ptCount val="8"/>
                <c:pt idx="0">
                  <c:v>82.2</c:v>
                </c:pt>
                <c:pt idx="1">
                  <c:v>84.6</c:v>
                </c:pt>
                <c:pt idx="2">
                  <c:v>82.1</c:v>
                </c:pt>
                <c:pt idx="3">
                  <c:v>79.5</c:v>
                </c:pt>
                <c:pt idx="4">
                  <c:v>80.900000000000006</c:v>
                </c:pt>
                <c:pt idx="5">
                  <c:v>55.4</c:v>
                </c:pt>
                <c:pt idx="6">
                  <c:v>79.2</c:v>
                </c:pt>
                <c:pt idx="7">
                  <c:v>78.3</c:v>
                </c:pt>
              </c:numCache>
            </c:numRef>
          </c:val>
          <c:smooth val="0"/>
          <c:extLst>
            <c:ext xmlns:c16="http://schemas.microsoft.com/office/drawing/2014/chart" uri="{C3380CC4-5D6E-409C-BE32-E72D297353CC}">
              <c16:uniqueId val="{00000001-0014-43E7-8F91-28BE7C0649A5}"/>
            </c:ext>
          </c:extLst>
        </c:ser>
        <c:ser>
          <c:idx val="2"/>
          <c:order val="2"/>
          <c:tx>
            <c:strRef>
              <c:f>ToDo_SE!$H$5</c:f>
              <c:strCache>
                <c:ptCount val="1"/>
                <c:pt idx="0">
                  <c:v>SNNP</c:v>
                </c:pt>
              </c:strCache>
            </c:strRef>
          </c:tx>
          <c:spPr>
            <a:ln w="28575" cap="rnd">
              <a:solidFill>
                <a:srgbClr val="EDC950"/>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8B1-487F-9928-1732E29B3E96}"/>
                </c:ext>
              </c:extLst>
            </c:dLbl>
            <c:dLbl>
              <c:idx val="7"/>
              <c:layout>
                <c:manualLayout>
                  <c:x val="7.388350820229947E-4"/>
                  <c:y val="-1.84704290900934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8B1-487F-9928-1732E29B3E9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ToDo_SE!$E$6:$E$13</c:f>
              <c:numCache>
                <c:formatCode>General</c:formatCode>
                <c:ptCount val="8"/>
                <c:pt idx="0">
                  <c:v>2014</c:v>
                </c:pt>
                <c:pt idx="1">
                  <c:v>2015</c:v>
                </c:pt>
                <c:pt idx="2">
                  <c:v>2016</c:v>
                </c:pt>
                <c:pt idx="3">
                  <c:v>2017</c:v>
                </c:pt>
                <c:pt idx="4">
                  <c:v>2018</c:v>
                </c:pt>
                <c:pt idx="5">
                  <c:v>2019</c:v>
                </c:pt>
                <c:pt idx="6">
                  <c:v>2020</c:v>
                </c:pt>
                <c:pt idx="7">
                  <c:v>2021</c:v>
                </c:pt>
              </c:numCache>
            </c:numRef>
          </c:cat>
          <c:val>
            <c:numRef>
              <c:f>ToDo_SE!$H$6:$H$13</c:f>
              <c:numCache>
                <c:formatCode>0</c:formatCode>
                <c:ptCount val="8"/>
                <c:pt idx="0">
                  <c:v>88.4</c:v>
                </c:pt>
                <c:pt idx="1">
                  <c:v>88.9</c:v>
                </c:pt>
                <c:pt idx="2">
                  <c:v>87.3</c:v>
                </c:pt>
                <c:pt idx="3">
                  <c:v>86.8</c:v>
                </c:pt>
                <c:pt idx="4">
                  <c:v>86.6</c:v>
                </c:pt>
                <c:pt idx="5">
                  <c:v>71.2</c:v>
                </c:pt>
                <c:pt idx="6">
                  <c:v>71.2</c:v>
                </c:pt>
                <c:pt idx="7">
                  <c:v>83.4</c:v>
                </c:pt>
              </c:numCache>
            </c:numRef>
          </c:val>
          <c:smooth val="0"/>
          <c:extLst>
            <c:ext xmlns:c16="http://schemas.microsoft.com/office/drawing/2014/chart" uri="{C3380CC4-5D6E-409C-BE32-E72D297353CC}">
              <c16:uniqueId val="{00000002-0014-43E7-8F91-28BE7C0649A5}"/>
            </c:ext>
          </c:extLst>
        </c:ser>
        <c:ser>
          <c:idx val="3"/>
          <c:order val="3"/>
          <c:tx>
            <c:strRef>
              <c:f>ToDo_SE!$I$5</c:f>
              <c:strCache>
                <c:ptCount val="1"/>
                <c:pt idx="0">
                  <c:v>Addis</c:v>
                </c:pt>
              </c:strCache>
            </c:strRef>
          </c:tx>
          <c:spPr>
            <a:ln w="28575" cap="rnd">
              <a:solidFill>
                <a:srgbClr val="99C6CC"/>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8B1-487F-9928-1732E29B3E96}"/>
                </c:ext>
              </c:extLst>
            </c:dLbl>
            <c:dLbl>
              <c:idx val="7"/>
              <c:layout>
                <c:manualLayout>
                  <c:x val="-7.880907541576684E-3"/>
                  <c:y val="5.55596441304418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8B1-487F-9928-1732E29B3E9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ToDo_SE!$E$6:$E$13</c:f>
              <c:numCache>
                <c:formatCode>General</c:formatCode>
                <c:ptCount val="8"/>
                <c:pt idx="0">
                  <c:v>2014</c:v>
                </c:pt>
                <c:pt idx="1">
                  <c:v>2015</c:v>
                </c:pt>
                <c:pt idx="2">
                  <c:v>2016</c:v>
                </c:pt>
                <c:pt idx="3">
                  <c:v>2017</c:v>
                </c:pt>
                <c:pt idx="4">
                  <c:v>2018</c:v>
                </c:pt>
                <c:pt idx="5">
                  <c:v>2019</c:v>
                </c:pt>
                <c:pt idx="6">
                  <c:v>2020</c:v>
                </c:pt>
                <c:pt idx="7">
                  <c:v>2021</c:v>
                </c:pt>
              </c:numCache>
            </c:numRef>
          </c:cat>
          <c:val>
            <c:numRef>
              <c:f>ToDo_SE!$I$6:$I$13</c:f>
              <c:numCache>
                <c:formatCode>0</c:formatCode>
                <c:ptCount val="8"/>
                <c:pt idx="0">
                  <c:v>85.2</c:v>
                </c:pt>
                <c:pt idx="1">
                  <c:v>79</c:v>
                </c:pt>
                <c:pt idx="2">
                  <c:v>79</c:v>
                </c:pt>
                <c:pt idx="3">
                  <c:v>80.900000000000006</c:v>
                </c:pt>
                <c:pt idx="4">
                  <c:v>79</c:v>
                </c:pt>
                <c:pt idx="5">
                  <c:v>74.900000000000006</c:v>
                </c:pt>
                <c:pt idx="6">
                  <c:v>81.2</c:v>
                </c:pt>
                <c:pt idx="7">
                  <c:v>78.099999999999994</c:v>
                </c:pt>
              </c:numCache>
            </c:numRef>
          </c:val>
          <c:smooth val="0"/>
          <c:extLst>
            <c:ext xmlns:c16="http://schemas.microsoft.com/office/drawing/2014/chart" uri="{C3380CC4-5D6E-409C-BE32-E72D297353CC}">
              <c16:uniqueId val="{00000003-0014-43E7-8F91-28BE7C0649A5}"/>
            </c:ext>
          </c:extLst>
        </c:ser>
        <c:ser>
          <c:idx val="4"/>
          <c:order val="4"/>
          <c:tx>
            <c:strRef>
              <c:f>ToDo_SE!$J$5</c:f>
              <c:strCache>
                <c:ptCount val="1"/>
                <c:pt idx="0">
                  <c:v>Total</c:v>
                </c:pt>
              </c:strCache>
            </c:strRef>
          </c:tx>
          <c:spPr>
            <a:ln w="28575" cap="rnd">
              <a:solidFill>
                <a:schemeClr val="accent5"/>
              </a:solidFill>
              <a:prstDash val="sysDash"/>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8B1-487F-9928-1732E29B3E96}"/>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8B1-487F-9928-1732E29B3E9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ToDo_SE!$E$6:$E$13</c:f>
              <c:numCache>
                <c:formatCode>General</c:formatCode>
                <c:ptCount val="8"/>
                <c:pt idx="0">
                  <c:v>2014</c:v>
                </c:pt>
                <c:pt idx="1">
                  <c:v>2015</c:v>
                </c:pt>
                <c:pt idx="2">
                  <c:v>2016</c:v>
                </c:pt>
                <c:pt idx="3">
                  <c:v>2017</c:v>
                </c:pt>
                <c:pt idx="4">
                  <c:v>2018</c:v>
                </c:pt>
                <c:pt idx="5">
                  <c:v>2019</c:v>
                </c:pt>
                <c:pt idx="6">
                  <c:v>2020</c:v>
                </c:pt>
                <c:pt idx="7">
                  <c:v>2021</c:v>
                </c:pt>
              </c:numCache>
            </c:numRef>
          </c:cat>
          <c:val>
            <c:numRef>
              <c:f>ToDo_SE!$J$6:$J$13</c:f>
              <c:numCache>
                <c:formatCode>0</c:formatCode>
                <c:ptCount val="8"/>
                <c:pt idx="0">
                  <c:v>80.7</c:v>
                </c:pt>
                <c:pt idx="1">
                  <c:v>84</c:v>
                </c:pt>
                <c:pt idx="2">
                  <c:v>80.2</c:v>
                </c:pt>
                <c:pt idx="3">
                  <c:v>83.3</c:v>
                </c:pt>
                <c:pt idx="4">
                  <c:v>83.3</c:v>
                </c:pt>
                <c:pt idx="5">
                  <c:v>58.6</c:v>
                </c:pt>
                <c:pt idx="6">
                  <c:v>73.3</c:v>
                </c:pt>
                <c:pt idx="7">
                  <c:v>80.2</c:v>
                </c:pt>
              </c:numCache>
            </c:numRef>
          </c:val>
          <c:smooth val="0"/>
          <c:extLst>
            <c:ext xmlns:c16="http://schemas.microsoft.com/office/drawing/2014/chart" uri="{C3380CC4-5D6E-409C-BE32-E72D297353CC}">
              <c16:uniqueId val="{00000004-0014-43E7-8F91-28BE7C0649A5}"/>
            </c:ext>
          </c:extLst>
        </c:ser>
        <c:dLbls>
          <c:showLegendKey val="0"/>
          <c:showVal val="0"/>
          <c:showCatName val="0"/>
          <c:showSerName val="0"/>
          <c:showPercent val="0"/>
          <c:showBubbleSize val="0"/>
        </c:dLbls>
        <c:smooth val="0"/>
        <c:axId val="1295227120"/>
        <c:axId val="1295225872"/>
      </c:lineChart>
      <c:catAx>
        <c:axId val="129522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1295225872"/>
        <c:crosses val="autoZero"/>
        <c:auto val="1"/>
        <c:lblAlgn val="ctr"/>
        <c:lblOffset val="100"/>
        <c:noMultiLvlLbl val="0"/>
      </c:catAx>
      <c:valAx>
        <c:axId val="12952258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1295227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solidFill>
                <a:latin typeface="Segoe UI" panose="020B0502040204020203" pitchFamily="34" charset="0"/>
                <a:ea typeface="+mn-ea"/>
                <a:cs typeface="Segoe UI" panose="020B0502040204020203" pitchFamily="34" charset="0"/>
              </a:defRPr>
            </a:pPr>
            <a:r>
              <a:rPr lang="en-US" sz="1800" b="0" i="1" dirty="0">
                <a:solidFill>
                  <a:schemeClr val="tx1"/>
                </a:solidFill>
                <a:latin typeface="Segoe UI" panose="020B0502040204020203" pitchFamily="34" charset="0"/>
                <a:cs typeface="Segoe UI" panose="020B0502040204020203" pitchFamily="34" charset="0"/>
              </a:rPr>
              <a:t>Percentage of women who answered </a:t>
            </a:r>
            <a:r>
              <a:rPr lang="en-US" sz="1800" i="1" dirty="0">
                <a:solidFill>
                  <a:schemeClr val="tx1"/>
                </a:solidFill>
                <a:latin typeface="Segoe UI" panose="020B0502040204020203" pitchFamily="34" charset="0"/>
                <a:cs typeface="Segoe UI" panose="020B0502040204020203" pitchFamily="34" charset="0"/>
              </a:rPr>
              <a:t>'yes' </a:t>
            </a:r>
            <a:r>
              <a:rPr lang="en-US" sz="1800" i="1" cap="none" dirty="0">
                <a:solidFill>
                  <a:schemeClr val="tx1"/>
                </a:solidFill>
                <a:latin typeface="Segoe UI" panose="020B0502040204020203" pitchFamily="34" charset="0"/>
                <a:cs typeface="Segoe UI" panose="020B0502040204020203" pitchFamily="34" charset="0"/>
              </a:rPr>
              <a:t>to all MII+ questions</a:t>
            </a:r>
            <a:endParaRPr lang="en-US" sz="1800" i="1" dirty="0">
              <a:solidFill>
                <a:schemeClr val="tx1"/>
              </a:solidFill>
              <a:latin typeface="Segoe UI" panose="020B0502040204020203" pitchFamily="34" charset="0"/>
              <a:cs typeface="Segoe UI" panose="020B0502040204020203" pitchFamily="34" charset="0"/>
            </a:endParaRPr>
          </a:p>
        </c:rich>
      </c:tx>
      <c:layout>
        <c:manualLayout>
          <c:xMode val="edge"/>
          <c:yMode val="edge"/>
          <c:x val="0.10931311753430534"/>
          <c:y val="0"/>
        </c:manualLayout>
      </c:layout>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solidFill>
              <a:latin typeface="Segoe UI" panose="020B0502040204020203" pitchFamily="34" charset="0"/>
              <a:ea typeface="+mn-ea"/>
              <a:cs typeface="Segoe UI" panose="020B0502040204020203" pitchFamily="34" charset="0"/>
            </a:defRPr>
          </a:pPr>
          <a:endParaRPr lang="en-US"/>
        </a:p>
      </c:txPr>
    </c:title>
    <c:autoTitleDeleted val="0"/>
    <c:plotArea>
      <c:layout/>
      <c:doughnutChart>
        <c:varyColors val="1"/>
        <c:ser>
          <c:idx val="0"/>
          <c:order val="0"/>
          <c:tx>
            <c:strRef>
              <c:f>'MII+'!$E$31</c:f>
              <c:strCache>
                <c:ptCount val="1"/>
                <c:pt idx="0">
                  <c:v>Percentage of women who answered 'yes' to all MII+ questions</c:v>
                </c:pt>
              </c:strCache>
            </c:strRef>
          </c:tx>
          <c:spPr>
            <a:ln>
              <a:noFill/>
            </a:ln>
          </c:spPr>
          <c:dPt>
            <c:idx val="0"/>
            <c:bubble3D val="0"/>
            <c:spPr>
              <a:solidFill>
                <a:srgbClr val="55015B"/>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AC9-4B8C-B31A-06C2EA9BF540}"/>
              </c:ext>
            </c:extLst>
          </c:dPt>
          <c:dPt>
            <c:idx val="1"/>
            <c:bubble3D val="0"/>
            <c:spPr>
              <a:solidFill>
                <a:srgbClr val="A8A8A9"/>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AC9-4B8C-B31A-06C2EA9BF540}"/>
              </c:ext>
            </c:extLst>
          </c:dPt>
          <c:dLbls>
            <c:dLbl>
              <c:idx val="0"/>
              <c:tx>
                <c:rich>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r>
                      <a:rPr lang="en-US" baseline="0"/>
                      <a:t> </a:t>
                    </a:r>
                    <a:fld id="{D52D5228-CB16-4DD4-A902-6440E25089B5}" type="PERCENTAGE">
                      <a:rPr lang="en-US" baseline="0"/>
                      <a:pPr>
                        <a:defRPr/>
                      </a:pPr>
                      <a:t>[PERCENTAGE]</a:t>
                    </a:fld>
                    <a:endParaRPr lang="en-US" baseline="0"/>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AC9-4B8C-B31A-06C2EA9BF540}"/>
                </c:ext>
              </c:extLst>
            </c:dLbl>
            <c:dLbl>
              <c:idx val="1"/>
              <c:tx>
                <c:rich>
                  <a:bodyPr/>
                  <a:lstStyle/>
                  <a:p>
                    <a:r>
                      <a:rPr lang="en-US" baseline="0"/>
                      <a:t> </a:t>
                    </a:r>
                    <a:fld id="{DA2218D6-DF7B-4EC1-82F9-ACB8E35B88EC}" type="PERCENTAGE">
                      <a:rPr lang="en-US" baseline="0"/>
                      <a:pPr/>
                      <a:t>[PERCENTAGE]</a:t>
                    </a:fld>
                    <a:endParaRPr lang="en-US" baseline="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AC9-4B8C-B31A-06C2EA9BF54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'MII+'!$D$32:$D$33</c:f>
              <c:strCache>
                <c:ptCount val="2"/>
                <c:pt idx="0">
                  <c:v>Answered 'yes' to all 4 MII questions</c:v>
                </c:pt>
                <c:pt idx="1">
                  <c:v>Answered 'No' to atleast one MII+ questions</c:v>
                </c:pt>
              </c:strCache>
            </c:strRef>
          </c:cat>
          <c:val>
            <c:numRef>
              <c:f>'MII+'!$E$32:$E$33</c:f>
              <c:numCache>
                <c:formatCode>General</c:formatCode>
                <c:ptCount val="2"/>
                <c:pt idx="0">
                  <c:v>19.100000000000001</c:v>
                </c:pt>
                <c:pt idx="1">
                  <c:v>80.900000000000006</c:v>
                </c:pt>
              </c:numCache>
            </c:numRef>
          </c:val>
          <c:extLst>
            <c:ext xmlns:c16="http://schemas.microsoft.com/office/drawing/2014/chart" uri="{C3380CC4-5D6E-409C-BE32-E72D297353CC}">
              <c16:uniqueId val="{00000004-0AC9-4B8C-B31A-06C2EA9BF540}"/>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ayout>
        <c:manualLayout>
          <c:xMode val="edge"/>
          <c:yMode val="edge"/>
          <c:x val="0.11282983875019838"/>
          <c:y val="0.82493977330435808"/>
          <c:w val="0.80593036901942228"/>
          <c:h val="0.16633288200057311"/>
        </c:manualLayout>
      </c:layout>
      <c:overlay val="0"/>
      <c:spPr>
        <a:noFill/>
        <a:ln>
          <a:noFill/>
        </a:ln>
        <a:effectLst/>
      </c:spPr>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'MII+'!$E$4</c:f>
              <c:strCache>
                <c:ptCount val="1"/>
                <c:pt idx="0">
                  <c:v>No</c:v>
                </c:pt>
              </c:strCache>
            </c:strRef>
          </c:tx>
          <c:spPr>
            <a:solidFill>
              <a:srgbClr val="A8A8A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'MII+'!$D$5:$D$9</c:f>
              <c:strCache>
                <c:ptCount val="4"/>
                <c:pt idx="0">
                  <c:v>Were you told that you could switch to a different method in the future? (n=1,927) </c:v>
                </c:pt>
                <c:pt idx="1">
                  <c:v>Were you told what to do if you experienced side effects or problems? (n=656) </c:v>
                </c:pt>
                <c:pt idx="2">
                  <c:v>When you obtained your method were you told by the provider about side effects or problems you might have? (n=1,929) </c:v>
                </c:pt>
                <c:pt idx="3">
                  <c:v>Were you told by the provider about methods of FP other than the method you received? (n=1,928) </c:v>
                </c:pt>
              </c:strCache>
            </c:strRef>
          </c:cat>
          <c:val>
            <c:numRef>
              <c:f>'MII+'!$E$5:$E$9</c:f>
              <c:numCache>
                <c:formatCode>0</c:formatCode>
                <c:ptCount val="5"/>
                <c:pt idx="0">
                  <c:v>54.4</c:v>
                </c:pt>
                <c:pt idx="1">
                  <c:v>19.8</c:v>
                </c:pt>
                <c:pt idx="2">
                  <c:v>68.3</c:v>
                </c:pt>
                <c:pt idx="3">
                  <c:v>50.9</c:v>
                </c:pt>
              </c:numCache>
            </c:numRef>
          </c:val>
          <c:extLst>
            <c:ext xmlns:c16="http://schemas.microsoft.com/office/drawing/2014/chart" uri="{C3380CC4-5D6E-409C-BE32-E72D297353CC}">
              <c16:uniqueId val="{00000000-2B90-44B7-B7F6-5F3D6EC2A130}"/>
            </c:ext>
          </c:extLst>
        </c:ser>
        <c:ser>
          <c:idx val="1"/>
          <c:order val="1"/>
          <c:tx>
            <c:strRef>
              <c:f>'MII+'!$F$4</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'MII+'!$D$5:$D$9</c:f>
              <c:strCache>
                <c:ptCount val="4"/>
                <c:pt idx="0">
                  <c:v>Were you told that you could switch to a different method in the future? (n=1,927) </c:v>
                </c:pt>
                <c:pt idx="1">
                  <c:v>Were you told what to do if you experienced side effects or problems? (n=656) </c:v>
                </c:pt>
                <c:pt idx="2">
                  <c:v>When you obtained your method were you told by the provider about side effects or problems you might have? (n=1,929) </c:v>
                </c:pt>
                <c:pt idx="3">
                  <c:v>Were you told by the provider about methods of FP other than the method you received? (n=1,928) </c:v>
                </c:pt>
              </c:strCache>
            </c:strRef>
          </c:cat>
          <c:val>
            <c:numRef>
              <c:f>'MII+'!$F$5:$F$9</c:f>
              <c:numCache>
                <c:formatCode>0</c:formatCode>
                <c:ptCount val="5"/>
                <c:pt idx="0">
                  <c:v>45.6</c:v>
                </c:pt>
                <c:pt idx="1">
                  <c:v>80.2</c:v>
                </c:pt>
                <c:pt idx="2">
                  <c:v>31.7</c:v>
                </c:pt>
                <c:pt idx="3">
                  <c:v>49.1</c:v>
                </c:pt>
              </c:numCache>
            </c:numRef>
          </c:val>
          <c:extLst>
            <c:ext xmlns:c16="http://schemas.microsoft.com/office/drawing/2014/chart" uri="{C3380CC4-5D6E-409C-BE32-E72D297353CC}">
              <c16:uniqueId val="{00000001-2B90-44B7-B7F6-5F3D6EC2A130}"/>
            </c:ext>
          </c:extLst>
        </c:ser>
        <c:dLbls>
          <c:showLegendKey val="0"/>
          <c:showVal val="0"/>
          <c:showCatName val="0"/>
          <c:showSerName val="0"/>
          <c:showPercent val="0"/>
          <c:showBubbleSize val="0"/>
        </c:dLbls>
        <c:gapWidth val="150"/>
        <c:overlap val="100"/>
        <c:axId val="1316466656"/>
        <c:axId val="1316473312"/>
      </c:barChart>
      <c:catAx>
        <c:axId val="1316466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nSpc>
                <a:spcPct val="100000"/>
              </a:lnSpc>
              <a:defRPr sz="1200" b="0" i="1" u="none" strike="noStrike" kern="1200" baseline="0">
                <a:solidFill>
                  <a:schemeClr val="tx1">
                    <a:lumMod val="50000"/>
                  </a:schemeClr>
                </a:solidFill>
                <a:latin typeface="+mn-lt"/>
                <a:ea typeface="+mn-ea"/>
                <a:cs typeface="+mn-cs"/>
              </a:defRPr>
            </a:pPr>
            <a:endParaRPr lang="en-US"/>
          </a:p>
        </c:txPr>
        <c:crossAx val="1316473312"/>
        <c:crosses val="autoZero"/>
        <c:auto val="1"/>
        <c:lblAlgn val="ctr"/>
        <c:lblOffset val="100"/>
        <c:noMultiLvlLbl val="0"/>
      </c:catAx>
      <c:valAx>
        <c:axId val="131647331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en-US"/>
          </a:p>
        </c:txPr>
        <c:crossAx val="1316466656"/>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192959777531518E-2"/>
          <c:y val="3.372226181027474E-2"/>
          <c:w val="0.95320942489071159"/>
          <c:h val="0.78824374846716994"/>
        </c:manualLayout>
      </c:layout>
      <c:lineChart>
        <c:grouping val="standard"/>
        <c:varyColors val="0"/>
        <c:ser>
          <c:idx val="0"/>
          <c:order val="0"/>
          <c:tx>
            <c:strRef>
              <c:f>'MII+'!$F$18</c:f>
              <c:strCache>
                <c:ptCount val="1"/>
                <c:pt idx="0">
                  <c:v>Amhara</c:v>
                </c:pt>
              </c:strCache>
            </c:strRef>
          </c:tx>
          <c:spPr>
            <a:ln w="28575" cap="rnd">
              <a:solidFill>
                <a:schemeClr val="accent1"/>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CD7-43AA-A3BA-8F33FCD43145}"/>
                </c:ext>
              </c:extLst>
            </c:dLbl>
            <c:dLbl>
              <c:idx val="7"/>
              <c:layout>
                <c:manualLayout>
                  <c:x val="-1.0228688432466481E-2"/>
                  <c:y val="9.196980493711292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CD7-43AA-A3BA-8F33FCD43145}"/>
                </c:ext>
              </c:extLst>
            </c:dLbl>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'MII+'!$E$19:$E$26</c:f>
              <c:numCache>
                <c:formatCode>General</c:formatCode>
                <c:ptCount val="8"/>
                <c:pt idx="0">
                  <c:v>2014</c:v>
                </c:pt>
                <c:pt idx="1">
                  <c:v>2015</c:v>
                </c:pt>
                <c:pt idx="2">
                  <c:v>2016</c:v>
                </c:pt>
                <c:pt idx="3">
                  <c:v>2017</c:v>
                </c:pt>
                <c:pt idx="4">
                  <c:v>2018</c:v>
                </c:pt>
                <c:pt idx="5">
                  <c:v>2019</c:v>
                </c:pt>
                <c:pt idx="6">
                  <c:v>2020</c:v>
                </c:pt>
                <c:pt idx="7">
                  <c:v>2021</c:v>
                </c:pt>
              </c:numCache>
            </c:numRef>
          </c:cat>
          <c:val>
            <c:numRef>
              <c:f>'MII+'!$F$19:$F$26</c:f>
              <c:numCache>
                <c:formatCode>0</c:formatCode>
                <c:ptCount val="8"/>
                <c:pt idx="0">
                  <c:v>20.5</c:v>
                </c:pt>
                <c:pt idx="1">
                  <c:v>29.6</c:v>
                </c:pt>
                <c:pt idx="2">
                  <c:v>20.3</c:v>
                </c:pt>
                <c:pt idx="3">
                  <c:v>30.5</c:v>
                </c:pt>
                <c:pt idx="4">
                  <c:v>22.1</c:v>
                </c:pt>
                <c:pt idx="5">
                  <c:v>6.18</c:v>
                </c:pt>
                <c:pt idx="6">
                  <c:v>4.97</c:v>
                </c:pt>
                <c:pt idx="7">
                  <c:v>16.3</c:v>
                </c:pt>
              </c:numCache>
            </c:numRef>
          </c:val>
          <c:smooth val="0"/>
          <c:extLst>
            <c:ext xmlns:c16="http://schemas.microsoft.com/office/drawing/2014/chart" uri="{C3380CC4-5D6E-409C-BE32-E72D297353CC}">
              <c16:uniqueId val="{00000000-9125-49E0-8042-4391351BBCFA}"/>
            </c:ext>
          </c:extLst>
        </c:ser>
        <c:ser>
          <c:idx val="1"/>
          <c:order val="1"/>
          <c:tx>
            <c:strRef>
              <c:f>'MII+'!$G$18</c:f>
              <c:strCache>
                <c:ptCount val="1"/>
                <c:pt idx="0">
                  <c:v>Oromia</c:v>
                </c:pt>
              </c:strCache>
            </c:strRef>
          </c:tx>
          <c:spPr>
            <a:ln w="28575" cap="rnd">
              <a:solidFill>
                <a:schemeClr val="accent2"/>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CD7-43AA-A3BA-8F33FCD43145}"/>
                </c:ext>
              </c:extLst>
            </c:dLbl>
            <c:dLbl>
              <c:idx val="7"/>
              <c:layout>
                <c:manualLayout>
                  <c:x val="-1.0228688432466481E-2"/>
                  <c:y val="-1.83939609874225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CD7-43AA-A3BA-8F33FCD43145}"/>
                </c:ext>
              </c:extLst>
            </c:dLbl>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'MII+'!$E$19:$E$26</c:f>
              <c:numCache>
                <c:formatCode>General</c:formatCode>
                <c:ptCount val="8"/>
                <c:pt idx="0">
                  <c:v>2014</c:v>
                </c:pt>
                <c:pt idx="1">
                  <c:v>2015</c:v>
                </c:pt>
                <c:pt idx="2">
                  <c:v>2016</c:v>
                </c:pt>
                <c:pt idx="3">
                  <c:v>2017</c:v>
                </c:pt>
                <c:pt idx="4">
                  <c:v>2018</c:v>
                </c:pt>
                <c:pt idx="5">
                  <c:v>2019</c:v>
                </c:pt>
                <c:pt idx="6">
                  <c:v>2020</c:v>
                </c:pt>
                <c:pt idx="7">
                  <c:v>2021</c:v>
                </c:pt>
              </c:numCache>
            </c:numRef>
          </c:cat>
          <c:val>
            <c:numRef>
              <c:f>'MII+'!$G$19:$G$26</c:f>
              <c:numCache>
                <c:formatCode>0</c:formatCode>
                <c:ptCount val="8"/>
                <c:pt idx="0">
                  <c:v>17.3</c:v>
                </c:pt>
                <c:pt idx="1">
                  <c:v>41.3</c:v>
                </c:pt>
                <c:pt idx="2">
                  <c:v>31.8</c:v>
                </c:pt>
                <c:pt idx="3">
                  <c:v>29.3</c:v>
                </c:pt>
                <c:pt idx="4">
                  <c:v>28.4</c:v>
                </c:pt>
                <c:pt idx="5">
                  <c:v>11.75</c:v>
                </c:pt>
                <c:pt idx="6">
                  <c:v>21.42</c:v>
                </c:pt>
                <c:pt idx="7">
                  <c:v>20.100000000000001</c:v>
                </c:pt>
              </c:numCache>
            </c:numRef>
          </c:val>
          <c:smooth val="0"/>
          <c:extLst>
            <c:ext xmlns:c16="http://schemas.microsoft.com/office/drawing/2014/chart" uri="{C3380CC4-5D6E-409C-BE32-E72D297353CC}">
              <c16:uniqueId val="{00000001-9125-49E0-8042-4391351BBCFA}"/>
            </c:ext>
          </c:extLst>
        </c:ser>
        <c:ser>
          <c:idx val="2"/>
          <c:order val="2"/>
          <c:tx>
            <c:strRef>
              <c:f>'MII+'!$H$18</c:f>
              <c:strCache>
                <c:ptCount val="1"/>
                <c:pt idx="0">
                  <c:v>SNNP</c:v>
                </c:pt>
              </c:strCache>
            </c:strRef>
          </c:tx>
          <c:spPr>
            <a:ln w="28575" cap="rnd">
              <a:solidFill>
                <a:srgbClr val="EDC950"/>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CD7-43AA-A3BA-8F33FCD43145}"/>
                </c:ext>
              </c:extLst>
            </c:dLbl>
            <c:dLbl>
              <c:idx val="7"/>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D7-43AA-A3BA-8F33FCD43145}"/>
                </c:ext>
              </c:extLst>
            </c:dLbl>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'MII+'!$E$19:$E$26</c:f>
              <c:numCache>
                <c:formatCode>General</c:formatCode>
                <c:ptCount val="8"/>
                <c:pt idx="0">
                  <c:v>2014</c:v>
                </c:pt>
                <c:pt idx="1">
                  <c:v>2015</c:v>
                </c:pt>
                <c:pt idx="2">
                  <c:v>2016</c:v>
                </c:pt>
                <c:pt idx="3">
                  <c:v>2017</c:v>
                </c:pt>
                <c:pt idx="4">
                  <c:v>2018</c:v>
                </c:pt>
                <c:pt idx="5">
                  <c:v>2019</c:v>
                </c:pt>
                <c:pt idx="6">
                  <c:v>2020</c:v>
                </c:pt>
                <c:pt idx="7">
                  <c:v>2021</c:v>
                </c:pt>
              </c:numCache>
            </c:numRef>
          </c:cat>
          <c:val>
            <c:numRef>
              <c:f>'MII+'!$H$19:$H$26</c:f>
              <c:numCache>
                <c:formatCode>0</c:formatCode>
                <c:ptCount val="8"/>
                <c:pt idx="0">
                  <c:v>36.799999999999997</c:v>
                </c:pt>
                <c:pt idx="1">
                  <c:v>49.7</c:v>
                </c:pt>
                <c:pt idx="2">
                  <c:v>49.7</c:v>
                </c:pt>
                <c:pt idx="3">
                  <c:v>42.2</c:v>
                </c:pt>
                <c:pt idx="4">
                  <c:v>40</c:v>
                </c:pt>
                <c:pt idx="5">
                  <c:v>13.93</c:v>
                </c:pt>
                <c:pt idx="6">
                  <c:v>11.43</c:v>
                </c:pt>
                <c:pt idx="7">
                  <c:v>24.7</c:v>
                </c:pt>
              </c:numCache>
            </c:numRef>
          </c:val>
          <c:smooth val="0"/>
          <c:extLst>
            <c:ext xmlns:c16="http://schemas.microsoft.com/office/drawing/2014/chart" uri="{C3380CC4-5D6E-409C-BE32-E72D297353CC}">
              <c16:uniqueId val="{00000002-9125-49E0-8042-4391351BBCFA}"/>
            </c:ext>
          </c:extLst>
        </c:ser>
        <c:ser>
          <c:idx val="3"/>
          <c:order val="3"/>
          <c:tx>
            <c:strRef>
              <c:f>'MII+'!$I$18</c:f>
              <c:strCache>
                <c:ptCount val="1"/>
                <c:pt idx="0">
                  <c:v>Addis</c:v>
                </c:pt>
              </c:strCache>
            </c:strRef>
          </c:tx>
          <c:spPr>
            <a:ln w="28575" cap="rnd">
              <a:solidFill>
                <a:srgbClr val="99C6CC"/>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D7-43AA-A3BA-8F33FCD43145}"/>
                </c:ext>
              </c:extLst>
            </c:dLbl>
            <c:dLbl>
              <c:idx val="7"/>
              <c:layout>
                <c:manualLayout>
                  <c:x val="-1.0228688432466481E-2"/>
                  <c:y val="-1.53283008228522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CD7-43AA-A3BA-8F33FCD43145}"/>
                </c:ext>
              </c:extLst>
            </c:dLbl>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'MII+'!$E$19:$E$26</c:f>
              <c:numCache>
                <c:formatCode>General</c:formatCode>
                <c:ptCount val="8"/>
                <c:pt idx="0">
                  <c:v>2014</c:v>
                </c:pt>
                <c:pt idx="1">
                  <c:v>2015</c:v>
                </c:pt>
                <c:pt idx="2">
                  <c:v>2016</c:v>
                </c:pt>
                <c:pt idx="3">
                  <c:v>2017</c:v>
                </c:pt>
                <c:pt idx="4">
                  <c:v>2018</c:v>
                </c:pt>
                <c:pt idx="5">
                  <c:v>2019</c:v>
                </c:pt>
                <c:pt idx="6">
                  <c:v>2020</c:v>
                </c:pt>
                <c:pt idx="7">
                  <c:v>2021</c:v>
                </c:pt>
              </c:numCache>
            </c:numRef>
          </c:cat>
          <c:val>
            <c:numRef>
              <c:f>'MII+'!$I$19:$I$26</c:f>
              <c:numCache>
                <c:formatCode>0</c:formatCode>
                <c:ptCount val="8"/>
                <c:pt idx="0">
                  <c:v>48.8</c:v>
                </c:pt>
                <c:pt idx="1">
                  <c:v>34.5</c:v>
                </c:pt>
                <c:pt idx="2">
                  <c:v>41.3</c:v>
                </c:pt>
                <c:pt idx="3">
                  <c:v>42.6</c:v>
                </c:pt>
                <c:pt idx="4">
                  <c:v>43.2</c:v>
                </c:pt>
                <c:pt idx="5">
                  <c:v>23.32</c:v>
                </c:pt>
                <c:pt idx="6">
                  <c:v>20.32</c:v>
                </c:pt>
                <c:pt idx="7">
                  <c:v>28.9</c:v>
                </c:pt>
              </c:numCache>
            </c:numRef>
          </c:val>
          <c:smooth val="0"/>
          <c:extLst>
            <c:ext xmlns:c16="http://schemas.microsoft.com/office/drawing/2014/chart" uri="{C3380CC4-5D6E-409C-BE32-E72D297353CC}">
              <c16:uniqueId val="{00000003-9125-49E0-8042-4391351BBCFA}"/>
            </c:ext>
          </c:extLst>
        </c:ser>
        <c:ser>
          <c:idx val="4"/>
          <c:order val="4"/>
          <c:tx>
            <c:strRef>
              <c:f>'MII+'!$J$18</c:f>
              <c:strCache>
                <c:ptCount val="1"/>
                <c:pt idx="0">
                  <c:v>Total</c:v>
                </c:pt>
              </c:strCache>
            </c:strRef>
          </c:tx>
          <c:spPr>
            <a:ln w="28575" cap="rnd">
              <a:solidFill>
                <a:schemeClr val="accent5"/>
              </a:solidFill>
              <a:prstDash val="sysDash"/>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CD7-43AA-A3BA-8F33FCD43145}"/>
                </c:ext>
              </c:extLst>
            </c:dLbl>
            <c:dLbl>
              <c:idx val="7"/>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CD7-43AA-A3BA-8F33FCD4314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'MII+'!$E$19:$E$26</c:f>
              <c:numCache>
                <c:formatCode>General</c:formatCode>
                <c:ptCount val="8"/>
                <c:pt idx="0">
                  <c:v>2014</c:v>
                </c:pt>
                <c:pt idx="1">
                  <c:v>2015</c:v>
                </c:pt>
                <c:pt idx="2">
                  <c:v>2016</c:v>
                </c:pt>
                <c:pt idx="3">
                  <c:v>2017</c:v>
                </c:pt>
                <c:pt idx="4">
                  <c:v>2018</c:v>
                </c:pt>
                <c:pt idx="5">
                  <c:v>2019</c:v>
                </c:pt>
                <c:pt idx="6">
                  <c:v>2020</c:v>
                </c:pt>
                <c:pt idx="7">
                  <c:v>2021</c:v>
                </c:pt>
              </c:numCache>
            </c:numRef>
          </c:cat>
          <c:val>
            <c:numRef>
              <c:f>'MII+'!$J$19:$J$26</c:f>
              <c:numCache>
                <c:formatCode>0</c:formatCode>
                <c:ptCount val="8"/>
                <c:pt idx="0">
                  <c:v>25.34</c:v>
                </c:pt>
                <c:pt idx="1">
                  <c:v>39.74</c:v>
                </c:pt>
                <c:pt idx="2">
                  <c:v>32.86</c:v>
                </c:pt>
                <c:pt idx="3">
                  <c:v>33.18</c:v>
                </c:pt>
                <c:pt idx="4">
                  <c:v>29.91</c:v>
                </c:pt>
                <c:pt idx="5">
                  <c:v>11.63</c:v>
                </c:pt>
                <c:pt idx="6">
                  <c:v>14.37</c:v>
                </c:pt>
                <c:pt idx="7">
                  <c:v>21</c:v>
                </c:pt>
              </c:numCache>
            </c:numRef>
          </c:val>
          <c:smooth val="0"/>
          <c:extLst>
            <c:ext xmlns:c16="http://schemas.microsoft.com/office/drawing/2014/chart" uri="{C3380CC4-5D6E-409C-BE32-E72D297353CC}">
              <c16:uniqueId val="{00000004-9125-49E0-8042-4391351BBCFA}"/>
            </c:ext>
          </c:extLst>
        </c:ser>
        <c:dLbls>
          <c:dLblPos val="l"/>
          <c:showLegendKey val="0"/>
          <c:showVal val="1"/>
          <c:showCatName val="0"/>
          <c:showSerName val="0"/>
          <c:showPercent val="0"/>
          <c:showBubbleSize val="0"/>
        </c:dLbls>
        <c:smooth val="0"/>
        <c:axId val="499816064"/>
        <c:axId val="499819392"/>
      </c:lineChart>
      <c:catAx>
        <c:axId val="499816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499819392"/>
        <c:crosses val="autoZero"/>
        <c:auto val="1"/>
        <c:lblAlgn val="ctr"/>
        <c:lblOffset val="100"/>
        <c:noMultiLvlLbl val="0"/>
      </c:catAx>
      <c:valAx>
        <c:axId val="499819392"/>
        <c:scaling>
          <c:orientation val="minMax"/>
          <c:max val="6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9816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77913878505568"/>
          <c:y val="0.10399120457458222"/>
          <c:w val="0.67444172242988865"/>
          <c:h val="0.71487971929688077"/>
        </c:manualLayout>
      </c:layout>
      <c:doughnutChart>
        <c:varyColors val="1"/>
        <c:dLbls>
          <c:showLegendKey val="0"/>
          <c:showVal val="0"/>
          <c:showCatName val="0"/>
          <c:showSerName val="0"/>
          <c:showPercent val="0"/>
          <c:showBubbleSize val="0"/>
          <c:showLeaderLines val="0"/>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1281662128277"/>
          <c:y val="0.12084423087251643"/>
          <c:w val="0.44672906807985541"/>
          <c:h val="0.68888747665716865"/>
        </c:manualLayout>
      </c:layout>
      <c:doughnutChart>
        <c:varyColors val="1"/>
        <c:ser>
          <c:idx val="0"/>
          <c:order val="0"/>
          <c:spPr>
            <a:ln>
              <a:noFill/>
            </a:ln>
          </c:spPr>
          <c:dPt>
            <c:idx val="0"/>
            <c:bubble3D val="0"/>
            <c:spPr>
              <a:solidFill>
                <a:schemeClr val="bg1">
                  <a:lumMod val="50000"/>
                </a:schemeClr>
              </a:solidFill>
              <a:ln w="19050">
                <a:noFill/>
              </a:ln>
              <a:effectLst/>
            </c:spPr>
            <c:extLst>
              <c:ext xmlns:c16="http://schemas.microsoft.com/office/drawing/2014/chart" uri="{C3380CC4-5D6E-409C-BE32-E72D297353CC}">
                <c16:uniqueId val="{00000001-6201-46F4-96AD-B71586B10E88}"/>
              </c:ext>
            </c:extLst>
          </c:dPt>
          <c:dPt>
            <c:idx val="1"/>
            <c:bubble3D val="0"/>
            <c:spPr>
              <a:solidFill>
                <a:schemeClr val="accent2"/>
              </a:solidFill>
              <a:ln w="19050">
                <a:noFill/>
              </a:ln>
              <a:effectLst/>
            </c:spPr>
            <c:extLst>
              <c:ext xmlns:c16="http://schemas.microsoft.com/office/drawing/2014/chart" uri="{C3380CC4-5D6E-409C-BE32-E72D297353CC}">
                <c16:uniqueId val="{00000003-6201-46F4-96AD-B71586B10E88}"/>
              </c:ext>
            </c:extLst>
          </c:dPt>
          <c:dPt>
            <c:idx val="2"/>
            <c:bubble3D val="0"/>
            <c:spPr>
              <a:solidFill>
                <a:srgbClr val="00667D"/>
              </a:solidFill>
              <a:ln w="19050">
                <a:noFill/>
              </a:ln>
              <a:effectLst/>
            </c:spPr>
            <c:extLst>
              <c:ext xmlns:c16="http://schemas.microsoft.com/office/drawing/2014/chart" uri="{C3380CC4-5D6E-409C-BE32-E72D297353CC}">
                <c16:uniqueId val="{00000005-6201-46F4-96AD-B71586B10E88}"/>
              </c:ext>
            </c:extLst>
          </c:dPt>
          <c:dLbls>
            <c:dLbl>
              <c:idx val="0"/>
              <c:delete val="1"/>
              <c:extLst>
                <c:ext xmlns:c15="http://schemas.microsoft.com/office/drawing/2012/chart" uri="{CE6537A1-D6FC-4f65-9D91-7224C49458BB}"/>
                <c:ext xmlns:c16="http://schemas.microsoft.com/office/drawing/2014/chart" uri="{C3380CC4-5D6E-409C-BE32-E72D297353CC}">
                  <c16:uniqueId val="{00000001-6201-46F4-96AD-B71586B10E8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Sheet9!$D$5:$D$7</c:f>
              <c:strCache>
                <c:ptCount val="3"/>
                <c:pt idx="0">
                  <c:v>Do not know</c:v>
                </c:pt>
                <c:pt idx="1">
                  <c:v>No</c:v>
                </c:pt>
                <c:pt idx="2">
                  <c:v>Yes</c:v>
                </c:pt>
              </c:strCache>
            </c:strRef>
          </c:cat>
          <c:val>
            <c:numRef>
              <c:f>Sheet9!$F$5:$F$7</c:f>
              <c:numCache>
                <c:formatCode>0</c:formatCode>
                <c:ptCount val="3"/>
                <c:pt idx="0">
                  <c:v>0.1</c:v>
                </c:pt>
                <c:pt idx="1">
                  <c:v>9.3000000000000007</c:v>
                </c:pt>
                <c:pt idx="2">
                  <c:v>90.5</c:v>
                </c:pt>
              </c:numCache>
            </c:numRef>
          </c:val>
          <c:extLst>
            <c:ext xmlns:c16="http://schemas.microsoft.com/office/drawing/2014/chart" uri="{C3380CC4-5D6E-409C-BE32-E72D297353CC}">
              <c16:uniqueId val="{00000006-6201-46F4-96AD-B71586B10E88}"/>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r"/>
      <c:layout>
        <c:manualLayout>
          <c:xMode val="edge"/>
          <c:yMode val="edge"/>
          <c:x val="0.75940383923506327"/>
          <c:y val="0.46998240552989951"/>
          <c:w val="0.21975354657230173"/>
          <c:h val="0.2301667130172365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1"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sz="1600" i="1" dirty="0">
                <a:solidFill>
                  <a:schemeClr val="tx1">
                    <a:lumMod val="50000"/>
                  </a:schemeClr>
                </a:solidFill>
                <a:latin typeface="Segoe UI" panose="020B0502040204020203" pitchFamily="34" charset="0"/>
                <a:cs typeface="Segoe UI" panose="020B0502040204020203" pitchFamily="34" charset="0"/>
              </a:rPr>
              <a:t>When did you talk with your partner </a:t>
            </a:r>
            <a:r>
              <a:rPr lang="en-US" sz="1600" b="1" i="1" dirty="0">
                <a:solidFill>
                  <a:schemeClr val="tx1">
                    <a:lumMod val="50000"/>
                  </a:schemeClr>
                </a:solidFill>
                <a:latin typeface="Segoe UI" panose="020B0502040204020203" pitchFamily="34" charset="0"/>
                <a:cs typeface="Segoe UI" panose="020B0502040204020203" pitchFamily="34" charset="0"/>
              </a:rPr>
              <a:t>about using your modern method </a:t>
            </a:r>
          </a:p>
          <a:p>
            <a:pPr>
              <a:defRPr sz="1800" i="1">
                <a:latin typeface="Segoe UI" panose="020B0502040204020203" pitchFamily="34" charset="0"/>
                <a:cs typeface="Segoe UI" panose="020B0502040204020203" pitchFamily="34" charset="0"/>
              </a:defRPr>
            </a:pPr>
            <a:r>
              <a:rPr lang="en-US" sz="1600" i="1" dirty="0">
                <a:solidFill>
                  <a:schemeClr val="tx1">
                    <a:lumMod val="50000"/>
                  </a:schemeClr>
                </a:solidFill>
                <a:latin typeface="Segoe UI" panose="020B0502040204020203" pitchFamily="34" charset="0"/>
                <a:cs typeface="Segoe UI" panose="020B0502040204020203" pitchFamily="34" charset="0"/>
              </a:rPr>
              <a:t>Among users who husband/partner are aware of use</a:t>
            </a:r>
          </a:p>
          <a:p>
            <a:pPr>
              <a:defRPr sz="1800" i="1">
                <a:latin typeface="Segoe UI" panose="020B0502040204020203" pitchFamily="34" charset="0"/>
                <a:cs typeface="Segoe UI" panose="020B0502040204020203" pitchFamily="34" charset="0"/>
              </a:defRPr>
            </a:pPr>
            <a:r>
              <a:rPr lang="en-US" sz="1600" i="1" dirty="0">
                <a:solidFill>
                  <a:schemeClr val="tx1">
                    <a:lumMod val="50000"/>
                  </a:schemeClr>
                </a:solidFill>
                <a:latin typeface="Segoe UI" panose="020B0502040204020203" pitchFamily="34" charset="0"/>
                <a:cs typeface="Segoe UI" panose="020B0502040204020203" pitchFamily="34" charset="0"/>
              </a:rPr>
              <a:t> (n= 1,740)</a:t>
            </a:r>
          </a:p>
        </c:rich>
      </c:tx>
      <c:layout>
        <c:manualLayout>
          <c:xMode val="edge"/>
          <c:yMode val="edge"/>
          <c:x val="0.10140218145480771"/>
          <c:y val="1.0233679765329099E-2"/>
        </c:manualLayout>
      </c:layout>
      <c:overlay val="0"/>
      <c:spPr>
        <a:noFill/>
        <a:ln>
          <a:noFill/>
        </a:ln>
        <a:effectLst/>
      </c:spPr>
      <c:txPr>
        <a:bodyPr rot="0" spcFirstLastPara="1" vertOverflow="ellipsis" vert="horz" wrap="square" anchor="ctr" anchorCtr="1"/>
        <a:lstStyle/>
        <a:p>
          <a:pPr>
            <a:defRPr sz="1800" b="0" i="1"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0.17761816061583291"/>
          <c:y val="0.35853576187597047"/>
          <c:w val="0.45801761684769476"/>
          <c:h val="0.64146423812402953"/>
        </c:manualLayout>
      </c:layout>
      <c:doughnutChart>
        <c:varyColors val="1"/>
        <c:ser>
          <c:idx val="0"/>
          <c:order val="0"/>
          <c:spPr>
            <a:ln>
              <a:noFill/>
            </a:ln>
          </c:spPr>
          <c:dPt>
            <c:idx val="0"/>
            <c:bubble3D val="0"/>
            <c:spPr>
              <a:solidFill>
                <a:srgbClr val="00667D"/>
              </a:solidFill>
              <a:ln w="19050">
                <a:noFill/>
              </a:ln>
              <a:effectLst/>
            </c:spPr>
            <c:extLst>
              <c:ext xmlns:c16="http://schemas.microsoft.com/office/drawing/2014/chart" uri="{C3380CC4-5D6E-409C-BE32-E72D297353CC}">
                <c16:uniqueId val="{00000001-96B9-4324-B76F-D61CA1FBB5C4}"/>
              </c:ext>
            </c:extLst>
          </c:dPt>
          <c:dPt>
            <c:idx val="1"/>
            <c:bubble3D val="0"/>
            <c:spPr>
              <a:solidFill>
                <a:schemeClr val="accent2"/>
              </a:solidFill>
              <a:ln w="19050">
                <a:noFill/>
              </a:ln>
              <a:effectLst/>
            </c:spPr>
            <c:extLst>
              <c:ext xmlns:c16="http://schemas.microsoft.com/office/drawing/2014/chart" uri="{C3380CC4-5D6E-409C-BE32-E72D297353CC}">
                <c16:uniqueId val="{00000003-96B9-4324-B76F-D61CA1FBB5C4}"/>
              </c:ext>
            </c:extLst>
          </c:dPt>
          <c:dPt>
            <c:idx val="2"/>
            <c:bubble3D val="0"/>
            <c:spPr>
              <a:solidFill>
                <a:srgbClr val="B87599"/>
              </a:solidFill>
              <a:ln w="19050">
                <a:noFill/>
              </a:ln>
              <a:effectLst/>
            </c:spPr>
            <c:extLst>
              <c:ext xmlns:c16="http://schemas.microsoft.com/office/drawing/2014/chart" uri="{C3380CC4-5D6E-409C-BE32-E72D297353CC}">
                <c16:uniqueId val="{00000005-96B9-4324-B76F-D61CA1FBB5C4}"/>
              </c:ext>
            </c:extLst>
          </c:dPt>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Sheet9!$D$17:$D$19</c:f>
              <c:strCache>
                <c:ptCount val="3"/>
                <c:pt idx="0">
                  <c:v>Before</c:v>
                </c:pt>
                <c:pt idx="1">
                  <c:v>After</c:v>
                </c:pt>
                <c:pt idx="2">
                  <c:v>No discussion</c:v>
                </c:pt>
              </c:strCache>
            </c:strRef>
          </c:cat>
          <c:val>
            <c:numRef>
              <c:f>Sheet9!$F$17:$F$19</c:f>
              <c:numCache>
                <c:formatCode>0</c:formatCode>
                <c:ptCount val="3"/>
                <c:pt idx="0">
                  <c:v>76.8</c:v>
                </c:pt>
                <c:pt idx="1">
                  <c:v>21.8</c:v>
                </c:pt>
                <c:pt idx="2">
                  <c:v>1.4</c:v>
                </c:pt>
              </c:numCache>
            </c:numRef>
          </c:val>
          <c:extLst>
            <c:ext xmlns:c16="http://schemas.microsoft.com/office/drawing/2014/chart" uri="{C3380CC4-5D6E-409C-BE32-E72D297353CC}">
              <c16:uniqueId val="{00000006-96B9-4324-B76F-D61CA1FBB5C4}"/>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r"/>
      <c:layout>
        <c:manualLayout>
          <c:xMode val="edge"/>
          <c:yMode val="edge"/>
          <c:x val="0.74377853209955236"/>
          <c:y val="0.51284944591741988"/>
          <c:w val="0.24232638670448609"/>
          <c:h val="0.41378635138695907"/>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0" i="1" u="none" strike="noStrike" kern="1200" spc="0" baseline="0">
                <a:solidFill>
                  <a:srgbClr val="59595B"/>
                </a:solidFill>
                <a:latin typeface="+mn-lt"/>
                <a:ea typeface="+mn-ea"/>
                <a:cs typeface="+mn-cs"/>
              </a:defRPr>
            </a:pPr>
            <a:r>
              <a:rPr lang="en-US" sz="1600" i="1" dirty="0">
                <a:solidFill>
                  <a:schemeClr val="tx1"/>
                </a:solidFill>
                <a:latin typeface="Segoe UI" panose="020B0502040204020203" pitchFamily="34" charset="0"/>
                <a:cs typeface="Segoe UI" panose="020B0502040204020203" pitchFamily="34" charset="0"/>
              </a:rPr>
              <a:t>Percent of women whose</a:t>
            </a:r>
            <a:r>
              <a:rPr lang="en-US" sz="1600" i="1" baseline="0" dirty="0">
                <a:solidFill>
                  <a:schemeClr val="tx1"/>
                </a:solidFill>
                <a:latin typeface="Segoe UI" panose="020B0502040204020203" pitchFamily="34" charset="0"/>
                <a:cs typeface="Segoe UI" panose="020B0502040204020203" pitchFamily="34" charset="0"/>
              </a:rPr>
              <a:t> partners do not know they are using a method and gave the following reasons</a:t>
            </a:r>
            <a:endParaRPr lang="en-US" sz="1600" i="1" dirty="0">
              <a:solidFill>
                <a:schemeClr val="tx1"/>
              </a:solidFill>
              <a:latin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sz="1800" i="1">
                <a:solidFill>
                  <a:srgbClr val="59595B"/>
                </a:solidFill>
              </a:defRPr>
            </a:pPr>
            <a:r>
              <a:rPr lang="en-US" sz="1600" i="1" dirty="0">
                <a:solidFill>
                  <a:schemeClr val="tx1"/>
                </a:solidFill>
                <a:latin typeface="Segoe UI" panose="020B0502040204020203" pitchFamily="34" charset="0"/>
                <a:cs typeface="Segoe UI" panose="020B0502040204020203" pitchFamily="34" charset="0"/>
              </a:rPr>
              <a:t>(n=200)</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0" i="1" u="none" strike="noStrike" kern="1200" spc="0" baseline="0">
              <a:solidFill>
                <a:srgbClr val="59595B"/>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part_decn!$C$6:$C$9</c:f>
              <c:strCache>
                <c:ptCount val="4"/>
                <c:pt idx="0">
                  <c:v>He does not know about FP</c:v>
                </c:pt>
                <c:pt idx="1">
                  <c:v>Other</c:v>
                </c:pt>
                <c:pt idx="2">
                  <c:v>There might be negative consequences in telling him</c:v>
                </c:pt>
                <c:pt idx="3">
                  <c:v>It does not concern him</c:v>
                </c:pt>
              </c:strCache>
            </c:strRef>
          </c:cat>
          <c:val>
            <c:numRef>
              <c:f>part_decn!$D$6:$D$9</c:f>
              <c:numCache>
                <c:formatCode>0</c:formatCode>
                <c:ptCount val="4"/>
                <c:pt idx="0">
                  <c:v>11.5</c:v>
                </c:pt>
                <c:pt idx="1">
                  <c:v>27.2</c:v>
                </c:pt>
                <c:pt idx="2">
                  <c:v>37.799999999999997</c:v>
                </c:pt>
                <c:pt idx="3">
                  <c:v>38.4</c:v>
                </c:pt>
              </c:numCache>
            </c:numRef>
          </c:val>
          <c:extLst>
            <c:ext xmlns:c16="http://schemas.microsoft.com/office/drawing/2014/chart" uri="{C3380CC4-5D6E-409C-BE32-E72D297353CC}">
              <c16:uniqueId val="{00000000-C354-4CCD-86D6-D30A71B0D954}"/>
            </c:ext>
          </c:extLst>
        </c:ser>
        <c:dLbls>
          <c:dLblPos val="outEnd"/>
          <c:showLegendKey val="0"/>
          <c:showVal val="1"/>
          <c:showCatName val="0"/>
          <c:showSerName val="0"/>
          <c:showPercent val="0"/>
          <c:showBubbleSize val="0"/>
        </c:dLbls>
        <c:gapWidth val="219"/>
        <c:axId val="1268961856"/>
        <c:axId val="1268962272"/>
      </c:barChart>
      <c:catAx>
        <c:axId val="1268961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tx1">
                    <a:lumMod val="95000"/>
                    <a:lumOff val="5000"/>
                  </a:schemeClr>
                </a:solidFill>
                <a:latin typeface="Segoe UI" panose="020B0502040204020203" pitchFamily="34" charset="0"/>
                <a:ea typeface="+mn-ea"/>
                <a:cs typeface="Segoe UI" panose="020B0502040204020203" pitchFamily="34" charset="0"/>
              </a:defRPr>
            </a:pPr>
            <a:endParaRPr lang="en-US"/>
          </a:p>
        </c:txPr>
        <c:crossAx val="1268962272"/>
        <c:crosses val="autoZero"/>
        <c:auto val="1"/>
        <c:lblAlgn val="ctr"/>
        <c:lblOffset val="100"/>
        <c:noMultiLvlLbl val="0"/>
      </c:catAx>
      <c:valAx>
        <c:axId val="126896227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1268961856"/>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1" u="none" strike="noStrike" kern="1200" spc="0" baseline="0">
                <a:solidFill>
                  <a:schemeClr val="tx1"/>
                </a:solidFill>
                <a:latin typeface="Segoe UI" panose="020B0502040204020203" pitchFamily="34" charset="0"/>
                <a:ea typeface="+mn-ea"/>
                <a:cs typeface="Segoe UI" panose="020B0502040204020203" pitchFamily="34" charset="0"/>
              </a:defRPr>
            </a:pPr>
            <a:r>
              <a:rPr lang="en-US" sz="1600" i="1" dirty="0">
                <a:solidFill>
                  <a:schemeClr val="tx1"/>
                </a:solidFill>
                <a:latin typeface="Segoe UI" panose="020B0502040204020203" pitchFamily="34" charset="0"/>
                <a:cs typeface="Segoe UI" panose="020B0502040204020203" pitchFamily="34" charset="0"/>
              </a:rPr>
              <a:t>IS NOT using contraception</a:t>
            </a:r>
            <a:r>
              <a:rPr lang="en-US" sz="1600" i="1" strike="sngStrike" dirty="0">
                <a:solidFill>
                  <a:schemeClr val="tx1"/>
                </a:solidFill>
                <a:latin typeface="Segoe UI" panose="020B0502040204020203" pitchFamily="34" charset="0"/>
                <a:cs typeface="Segoe UI" panose="020B0502040204020203" pitchFamily="34" charset="0"/>
              </a:rPr>
              <a:t> </a:t>
            </a:r>
            <a:r>
              <a:rPr lang="en-US" sz="1600" i="1" dirty="0">
                <a:solidFill>
                  <a:schemeClr val="tx1"/>
                </a:solidFill>
                <a:latin typeface="Segoe UI" panose="020B0502040204020203" pitchFamily="34" charset="0"/>
                <a:cs typeface="Segoe UI" panose="020B0502040204020203" pitchFamily="34" charset="0"/>
              </a:rPr>
              <a:t>mainly your decision/husband/both?</a:t>
            </a:r>
          </a:p>
        </c:rich>
      </c:tx>
      <c:overlay val="0"/>
      <c:spPr>
        <a:noFill/>
        <a:ln>
          <a:noFill/>
        </a:ln>
        <a:effectLst/>
      </c:spPr>
      <c:txPr>
        <a:bodyPr rot="0" spcFirstLastPara="1" vertOverflow="ellipsis" vert="horz" wrap="square" anchor="ctr" anchorCtr="1"/>
        <a:lstStyle/>
        <a:p>
          <a:pPr>
            <a:defRPr sz="1600" b="0" i="1" u="none" strike="noStrike" kern="1200" spc="0" baseline="0">
              <a:solidFill>
                <a:schemeClr val="tx1"/>
              </a:solidFill>
              <a:latin typeface="Segoe UI" panose="020B0502040204020203" pitchFamily="34" charset="0"/>
              <a:ea typeface="+mn-ea"/>
              <a:cs typeface="Segoe UI" panose="020B0502040204020203" pitchFamily="34" charset="0"/>
            </a:defRPr>
          </a:pPr>
          <a:endParaRPr lang="en-US"/>
        </a:p>
      </c:txPr>
    </c:title>
    <c:autoTitleDeleted val="0"/>
    <c:plotArea>
      <c:layout/>
      <c:barChart>
        <c:barDir val="bar"/>
        <c:grouping val="clustered"/>
        <c:varyColors val="0"/>
        <c:ser>
          <c:idx val="0"/>
          <c:order val="0"/>
          <c:tx>
            <c:strRef>
              <c:f>part_decn!$D$22</c:f>
              <c:strCache>
                <c:ptCount val="1"/>
                <c:pt idx="0">
                  <c:v>%</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part_decn!$C$23:$C$26</c:f>
              <c:strCache>
                <c:ptCount val="4"/>
                <c:pt idx="0">
                  <c:v>Other</c:v>
                </c:pt>
                <c:pt idx="1">
                  <c:v>Mainly husband/partner</c:v>
                </c:pt>
                <c:pt idx="2">
                  <c:v>Joint Decision</c:v>
                </c:pt>
                <c:pt idx="3">
                  <c:v>Mainly respondent</c:v>
                </c:pt>
              </c:strCache>
            </c:strRef>
          </c:cat>
          <c:val>
            <c:numRef>
              <c:f>part_decn!$D$23:$D$26</c:f>
              <c:numCache>
                <c:formatCode>0</c:formatCode>
                <c:ptCount val="4"/>
                <c:pt idx="0">
                  <c:v>2.8</c:v>
                </c:pt>
                <c:pt idx="1">
                  <c:v>4</c:v>
                </c:pt>
                <c:pt idx="2">
                  <c:v>24.9</c:v>
                </c:pt>
                <c:pt idx="3">
                  <c:v>68.400000000000006</c:v>
                </c:pt>
              </c:numCache>
            </c:numRef>
          </c:val>
          <c:extLst>
            <c:ext xmlns:c16="http://schemas.microsoft.com/office/drawing/2014/chart" uri="{C3380CC4-5D6E-409C-BE32-E72D297353CC}">
              <c16:uniqueId val="{00000000-78A0-40B4-9FC0-84AE20B6606D}"/>
            </c:ext>
          </c:extLst>
        </c:ser>
        <c:dLbls>
          <c:dLblPos val="outEnd"/>
          <c:showLegendKey val="0"/>
          <c:showVal val="1"/>
          <c:showCatName val="0"/>
          <c:showSerName val="0"/>
          <c:showPercent val="0"/>
          <c:showBubbleSize val="0"/>
        </c:dLbls>
        <c:gapWidth val="182"/>
        <c:axId val="1316476640"/>
        <c:axId val="1316477056"/>
      </c:barChart>
      <c:catAx>
        <c:axId val="13164766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tx1">
                    <a:lumMod val="95000"/>
                    <a:lumOff val="5000"/>
                  </a:schemeClr>
                </a:solidFill>
                <a:latin typeface="+mn-lt"/>
                <a:ea typeface="+mn-ea"/>
                <a:cs typeface="+mn-cs"/>
              </a:defRPr>
            </a:pPr>
            <a:endParaRPr lang="en-US"/>
          </a:p>
        </c:txPr>
        <c:crossAx val="1316477056"/>
        <c:crosses val="autoZero"/>
        <c:auto val="1"/>
        <c:lblAlgn val="ctr"/>
        <c:lblOffset val="100"/>
        <c:noMultiLvlLbl val="0"/>
      </c:catAx>
      <c:valAx>
        <c:axId val="131647705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131647664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392126034014879"/>
          <c:y val="2.8748536224118607E-2"/>
          <c:w val="0.59585683888696084"/>
          <c:h val="0.67858204315327753"/>
        </c:manualLayout>
      </c:layout>
      <c:barChart>
        <c:barDir val="col"/>
        <c:grouping val="clustered"/>
        <c:varyColors val="0"/>
        <c:ser>
          <c:idx val="0"/>
          <c:order val="0"/>
          <c:tx>
            <c:strRef>
              <c:f>Sheet1!$B$1</c:f>
              <c:strCache>
                <c:ptCount val="1"/>
                <c:pt idx="0">
                  <c:v>Penta 1 Vaccination coverage (by card)</c:v>
                </c:pt>
              </c:strCache>
            </c:strRef>
          </c:tx>
          <c:spPr>
            <a:solidFill>
              <a:srgbClr val="265C9B"/>
            </a:solidFill>
            <a:ln w="19050">
              <a:noFill/>
            </a:ln>
            <a:effectLst/>
          </c:spPr>
          <c:invertIfNegative val="0"/>
          <c:dPt>
            <c:idx val="0"/>
            <c:invertIfNegative val="0"/>
            <c:bubble3D val="0"/>
            <c:spPr>
              <a:solidFill>
                <a:srgbClr val="265C9B"/>
              </a:solidFill>
              <a:ln w="19050">
                <a:noFill/>
              </a:ln>
              <a:effectLst/>
            </c:spPr>
            <c:extLst>
              <c:ext xmlns:c16="http://schemas.microsoft.com/office/drawing/2014/chart" uri="{C3380CC4-5D6E-409C-BE32-E72D297353CC}">
                <c16:uniqueId val="{00000001-0BA1-4020-9DD6-D92F9471C34F}"/>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(n=2,369)</c:v>
                </c:pt>
              </c:strCache>
            </c:strRef>
          </c:cat>
          <c:val>
            <c:numRef>
              <c:f>Sheet1!$B$2</c:f>
              <c:numCache>
                <c:formatCode>0</c:formatCode>
                <c:ptCount val="1"/>
                <c:pt idx="0">
                  <c:v>43</c:v>
                </c:pt>
              </c:numCache>
            </c:numRef>
          </c:val>
          <c:extLst>
            <c:ext xmlns:c16="http://schemas.microsoft.com/office/drawing/2014/chart" uri="{C3380CC4-5D6E-409C-BE32-E72D297353CC}">
              <c16:uniqueId val="{00000002-0BA1-4020-9DD6-D92F9471C34F}"/>
            </c:ext>
          </c:extLst>
        </c:ser>
        <c:ser>
          <c:idx val="1"/>
          <c:order val="1"/>
          <c:tx>
            <c:strRef>
              <c:f>Sheet1!$C$1</c:f>
              <c:strCache>
                <c:ptCount val="1"/>
                <c:pt idx="0">
                  <c:v> Penta 1 Vaccination coverage (by card or self reported by the mother)</c:v>
                </c:pt>
              </c:strCache>
            </c:strRef>
          </c:tx>
          <c:spPr>
            <a:solidFill>
              <a:srgbClr val="C3B9D9"/>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(n=2,369)</c:v>
                </c:pt>
              </c:strCache>
            </c:strRef>
          </c:cat>
          <c:val>
            <c:numRef>
              <c:f>Sheet1!$C$2</c:f>
              <c:numCache>
                <c:formatCode>0</c:formatCode>
                <c:ptCount val="1"/>
                <c:pt idx="0">
                  <c:v>79</c:v>
                </c:pt>
              </c:numCache>
            </c:numRef>
          </c:val>
          <c:extLst>
            <c:ext xmlns:c16="http://schemas.microsoft.com/office/drawing/2014/chart" uri="{C3380CC4-5D6E-409C-BE32-E72D297353CC}">
              <c16:uniqueId val="{00000004-0BA1-4020-9DD6-D92F9471C34F}"/>
            </c:ext>
          </c:extLst>
        </c:ser>
        <c:dLbls>
          <c:dLblPos val="inEnd"/>
          <c:showLegendKey val="0"/>
          <c:showVal val="1"/>
          <c:showCatName val="0"/>
          <c:showSerName val="0"/>
          <c:showPercent val="0"/>
          <c:showBubbleSize val="0"/>
        </c:dLbls>
        <c:gapWidth val="100"/>
        <c:overlap val="-10"/>
        <c:axId val="1987320912"/>
        <c:axId val="1987297616"/>
      </c:barChart>
      <c:catAx>
        <c:axId val="19873209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987297616"/>
        <c:crosses val="autoZero"/>
        <c:auto val="1"/>
        <c:lblAlgn val="ctr"/>
        <c:lblOffset val="100"/>
        <c:noMultiLvlLbl val="0"/>
      </c:catAx>
      <c:valAx>
        <c:axId val="198729761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7320912"/>
        <c:crosses val="autoZero"/>
        <c:crossBetween val="between"/>
      </c:valAx>
      <c:spPr>
        <a:noFill/>
        <a:ln>
          <a:noFill/>
        </a:ln>
        <a:effectLst/>
      </c:spPr>
    </c:plotArea>
    <c:legend>
      <c:legendPos val="b"/>
      <c:layout>
        <c:manualLayout>
          <c:xMode val="edge"/>
          <c:yMode val="edge"/>
          <c:x val="0"/>
          <c:y val="0.82704783345403865"/>
          <c:w val="1"/>
          <c:h val="0.15668257471201541"/>
        </c:manualLayout>
      </c:layout>
      <c:overlay val="0"/>
      <c:spPr>
        <a:noFill/>
        <a:ln>
          <a:noFill/>
        </a:ln>
        <a:effectLst/>
      </c:spPr>
      <c:txPr>
        <a:bodyPr rot="0" spcFirstLastPara="1" vertOverflow="ellipsis" vert="horz" wrap="square" anchor="ctr" anchorCtr="1"/>
        <a:lstStyle/>
        <a:p>
          <a:pPr>
            <a:defRPr sz="1197" b="1"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66583964793218"/>
          <c:y val="3.2988835746768537E-2"/>
          <c:w val="0.75586898147922987"/>
          <c:h val="0.77397381579053015"/>
        </c:manualLayout>
      </c:layout>
      <c:barChart>
        <c:barDir val="bar"/>
        <c:grouping val="percentStacked"/>
        <c:varyColors val="0"/>
        <c:ser>
          <c:idx val="0"/>
          <c:order val="0"/>
          <c:tx>
            <c:strRef>
              <c:f>Sheet1!$B$2</c:f>
              <c:strCache>
                <c:ptCount val="1"/>
                <c:pt idx="0">
                  <c:v>Method in stock</c:v>
                </c:pt>
              </c:strCache>
            </c:strRef>
          </c:tx>
          <c:spPr>
            <a:solidFill>
              <a:srgbClr val="00667D"/>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Sheet1!$B$3:$B$8</c:f>
              <c:numCache>
                <c:formatCode>0%</c:formatCode>
                <c:ptCount val="6"/>
                <c:pt idx="0">
                  <c:v>0.81100000000000005</c:v>
                </c:pt>
                <c:pt idx="1">
                  <c:v>0.9</c:v>
                </c:pt>
                <c:pt idx="2">
                  <c:v>0.83</c:v>
                </c:pt>
                <c:pt idx="3">
                  <c:v>0.77600000000000002</c:v>
                </c:pt>
                <c:pt idx="4">
                  <c:v>0.76</c:v>
                </c:pt>
                <c:pt idx="5">
                  <c:v>0.85</c:v>
                </c:pt>
              </c:numCache>
            </c:numRef>
          </c:val>
          <c:extLst>
            <c:ext xmlns:c16="http://schemas.microsoft.com/office/drawing/2014/chart" uri="{C3380CC4-5D6E-409C-BE32-E72D297353CC}">
              <c16:uniqueId val="{00000000-4F4D-B14A-99B7-19E3FCC39EE7}"/>
            </c:ext>
          </c:extLst>
        </c:ser>
        <c:ser>
          <c:idx val="1"/>
          <c:order val="1"/>
          <c:tx>
            <c:strRef>
              <c:f>Sheet1!$C$2</c:f>
              <c:strCache>
                <c:ptCount val="1"/>
                <c:pt idx="0">
                  <c:v>In stock, but stockout in last 3 months</c:v>
                </c:pt>
              </c:strCache>
            </c:strRef>
          </c:tx>
          <c:spPr>
            <a:solidFill>
              <a:schemeClr val="accent5">
                <a:lumMod val="60000"/>
                <a:lumOff val="40000"/>
              </a:schemeClr>
            </a:solidFill>
            <a:ln>
              <a:noFill/>
            </a:ln>
            <a:effectLst/>
          </c:spPr>
          <c:invertIfNegative val="0"/>
          <c:dLbls>
            <c:dLbl>
              <c:idx val="1"/>
              <c:layout>
                <c:manualLayout>
                  <c:x val="-1.6207455429497669E-2"/>
                  <c:y val="1.3961724143768495E-3"/>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4.1869259859535386E-2"/>
                      <c:h val="6.3157866966017634E-2"/>
                    </c:manualLayout>
                  </c15:layout>
                </c:ext>
                <c:ext xmlns:c16="http://schemas.microsoft.com/office/drawing/2014/chart" uri="{C3380CC4-5D6E-409C-BE32-E72D297353CC}">
                  <c16:uniqueId val="{00000000-7928-42A7-BD2E-C8DC7D20AF6F}"/>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Sheet1!$C$3:$C$8</c:f>
              <c:numCache>
                <c:formatCode>0%</c:formatCode>
                <c:ptCount val="6"/>
                <c:pt idx="0">
                  <c:v>0.16800000000000001</c:v>
                </c:pt>
                <c:pt idx="1">
                  <c:v>3.5000000000000003E-2</c:v>
                </c:pt>
                <c:pt idx="2">
                  <c:v>0.13</c:v>
                </c:pt>
                <c:pt idx="3">
                  <c:v>0.17499999999999999</c:v>
                </c:pt>
                <c:pt idx="4">
                  <c:v>7.0000000000000007E-2</c:v>
                </c:pt>
                <c:pt idx="5">
                  <c:v>0.03</c:v>
                </c:pt>
              </c:numCache>
            </c:numRef>
          </c:val>
          <c:extLst>
            <c:ext xmlns:c16="http://schemas.microsoft.com/office/drawing/2014/chart" uri="{C3380CC4-5D6E-409C-BE32-E72D297353CC}">
              <c16:uniqueId val="{00000001-4F4D-B14A-99B7-19E3FCC39EE7}"/>
            </c:ext>
          </c:extLst>
        </c:ser>
        <c:ser>
          <c:idx val="2"/>
          <c:order val="2"/>
          <c:tx>
            <c:strRef>
              <c:f>Sheet1!$D$2</c:f>
              <c:strCache>
                <c:ptCount val="1"/>
                <c:pt idx="0">
                  <c:v>Out of stock at the day of interview</c:v>
                </c:pt>
              </c:strCache>
            </c:strRef>
          </c:tx>
          <c:spPr>
            <a:solidFill>
              <a:srgbClr val="70A8AF"/>
            </a:solidFill>
            <a:ln>
              <a:noFill/>
            </a:ln>
            <a:effectLst/>
          </c:spPr>
          <c:invertIfNegative val="0"/>
          <c:dLbls>
            <c:dLbl>
              <c:idx val="0"/>
              <c:layout>
                <c:manualLayout>
                  <c:x val="-2.8063247045846066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BE-4EA0-948E-0B1B8E858537}"/>
                </c:ext>
              </c:extLst>
            </c:dLbl>
            <c:dLbl>
              <c:idx val="1"/>
              <c:layout>
                <c:manualLayout>
                  <c:x val="5.3174066369742678E-8"/>
                  <c:y val="1.9544874834753468E-2"/>
                </c:manualLayout>
              </c:layout>
              <c:spPr>
                <a:noFill/>
                <a:ln>
                  <a:noFill/>
                </a:ln>
                <a:effectLst/>
              </c:spPr>
              <c:txPr>
                <a:bodyPr rot="0" spcFirstLastPara="1" vertOverflow="ellipsis" horzOverflow="clip" vert="horz" wrap="square" lIns="38100" tIns="19050" rIns="38100" bIns="19050" anchor="t" anchorCtr="0">
                  <a:norm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3.6538329558712508E-2"/>
                      <c:h val="7.2595249386227176E-2"/>
                    </c:manualLayout>
                  </c15:layout>
                </c:ext>
                <c:ext xmlns:c16="http://schemas.microsoft.com/office/drawing/2014/chart" uri="{C3380CC4-5D6E-409C-BE32-E72D297353CC}">
                  <c16:uniqueId val="{00000000-B75E-4379-9EB8-37ADFA5B10C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Sheet1!$D$3:$D$8</c:f>
              <c:numCache>
                <c:formatCode>0%</c:formatCode>
                <c:ptCount val="6"/>
                <c:pt idx="0">
                  <c:v>7.0000000000000001E-3</c:v>
                </c:pt>
                <c:pt idx="1">
                  <c:v>1.4E-2</c:v>
                </c:pt>
                <c:pt idx="2">
                  <c:v>2.8000000000000001E-2</c:v>
                </c:pt>
                <c:pt idx="3">
                  <c:v>4.2000000000000003E-2</c:v>
                </c:pt>
                <c:pt idx="4">
                  <c:v>0.11899999999999999</c:v>
                </c:pt>
                <c:pt idx="5">
                  <c:v>7.0000000000000007E-2</c:v>
                </c:pt>
              </c:numCache>
            </c:numRef>
          </c:val>
          <c:extLst>
            <c:ext xmlns:c16="http://schemas.microsoft.com/office/drawing/2014/chart" uri="{C3380CC4-5D6E-409C-BE32-E72D297353CC}">
              <c16:uniqueId val="{00000002-4F4D-B14A-99B7-19E3FCC39EE7}"/>
            </c:ext>
          </c:extLst>
        </c:ser>
        <c:ser>
          <c:idx val="3"/>
          <c:order val="3"/>
          <c:tx>
            <c:strRef>
              <c:f>Sheet1!$E$2</c:f>
              <c:strCache>
                <c:ptCount val="1"/>
                <c:pt idx="0">
                  <c:v>Method not offered</c:v>
                </c:pt>
              </c:strCache>
            </c:strRef>
          </c:tx>
          <c:spPr>
            <a:solidFill>
              <a:schemeClr val="bg1">
                <a:lumMod val="65000"/>
              </a:schemeClr>
            </a:solidFill>
            <a:ln>
              <a:noFill/>
            </a:ln>
            <a:effectLst/>
          </c:spPr>
          <c:invertIfNegative val="0"/>
          <c:dLbls>
            <c:dLbl>
              <c:idx val="0"/>
              <c:spPr>
                <a:noFill/>
                <a:ln>
                  <a:noFill/>
                </a:ln>
                <a:effectLst/>
              </c:spPr>
              <c:txPr>
                <a:bodyPr rot="0" spcFirstLastPara="1" vertOverflow="ellipsis" horzOverflow="clip" vert="horz" wrap="square" lIns="36576" tIns="19050" rIns="36576" bIns="19050" anchor="ctr" anchorCtr="0">
                  <a:normAutofit/>
                </a:bodyPr>
                <a:lstStyle/>
                <a:p>
                  <a:pPr>
                    <a:defRPr sz="1197"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0-66E3-4C98-9451-722DA9BCBA9B}"/>
                </c:ext>
              </c:extLst>
            </c:dLbl>
            <c:dLbl>
              <c:idx val="2"/>
              <c:layout>
                <c:manualLayout>
                  <c:x val="1.7381520947929687E-2"/>
                  <c:y val="5.5842499527866034E-3"/>
                </c:manualLayout>
              </c:layout>
              <c:spPr>
                <a:noFill/>
                <a:ln>
                  <a:noFill/>
                </a:ln>
                <a:effectLst/>
              </c:spPr>
              <c:txPr>
                <a:bodyPr rot="0" spcFirstLastPara="1" vertOverflow="ellipsis" horzOverflow="clip" vert="horz" wrap="square" lIns="36576" tIns="19050" rIns="36576" bIns="19050" anchor="ctr" anchorCtr="0">
                  <a:norm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2-66E3-4C98-9451-722DA9BCBA9B}"/>
                </c:ext>
              </c:extLst>
            </c:dLbl>
            <c:dLbl>
              <c:idx val="3"/>
              <c:layout>
                <c:manualLayout>
                  <c:x val="1.7394274140686089E-2"/>
                  <c:y val="0"/>
                </c:manualLayout>
              </c:layout>
              <c:spPr>
                <a:noFill/>
                <a:ln>
                  <a:noFill/>
                </a:ln>
                <a:effectLst/>
              </c:spPr>
              <c:txPr>
                <a:bodyPr rot="0" spcFirstLastPara="1" vertOverflow="ellipsis" horzOverflow="clip" vert="horz" wrap="square" lIns="36576" tIns="19050" rIns="36576" bIns="19050" anchor="ctr" anchorCtr="0">
                  <a:norm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66E3-4C98-9451-722DA9BCBA9B}"/>
                </c:ext>
              </c:extLst>
            </c:dLbl>
            <c:spPr>
              <a:noFill/>
              <a:ln>
                <a:noFill/>
              </a:ln>
              <a:effectLst/>
            </c:spPr>
            <c:txPr>
              <a:bodyPr rot="0" spcFirstLastPara="1" vertOverflow="ellipsis" horzOverflow="clip" vert="horz" wrap="square" lIns="36576" tIns="19050" rIns="36576" bIns="19050" anchor="ctr" anchorCtr="0">
                <a:norm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Sheet1!$E$3:$E$8</c:f>
              <c:numCache>
                <c:formatCode>0%</c:formatCode>
                <c:ptCount val="6"/>
                <c:pt idx="0">
                  <c:v>1.4E-2</c:v>
                </c:pt>
                <c:pt idx="1">
                  <c:v>5.6000000000000001E-2</c:v>
                </c:pt>
                <c:pt idx="2">
                  <c:v>7.0000000000000001E-3</c:v>
                </c:pt>
                <c:pt idx="3">
                  <c:v>7.0000000000000001E-3</c:v>
                </c:pt>
                <c:pt idx="4">
                  <c:v>4.9000000000000002E-2</c:v>
                </c:pt>
                <c:pt idx="5">
                  <c:v>5.6000000000000001E-2</c:v>
                </c:pt>
              </c:numCache>
            </c:numRef>
          </c:val>
          <c:extLst>
            <c:ext xmlns:c16="http://schemas.microsoft.com/office/drawing/2014/chart" uri="{C3380CC4-5D6E-409C-BE32-E72D297353CC}">
              <c16:uniqueId val="{00000001-8C62-4409-8E0A-12B9A2D60078}"/>
            </c:ext>
          </c:extLst>
        </c:ser>
        <c:dLbls>
          <c:showLegendKey val="0"/>
          <c:showVal val="0"/>
          <c:showCatName val="0"/>
          <c:showSerName val="0"/>
          <c:showPercent val="0"/>
          <c:showBubbleSize val="0"/>
        </c:dLbls>
        <c:gapWidth val="50"/>
        <c:overlap val="100"/>
        <c:axId val="740744096"/>
        <c:axId val="740744512"/>
      </c:barChart>
      <c:catAx>
        <c:axId val="740744096"/>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740744512"/>
        <c:crosses val="autoZero"/>
        <c:auto val="1"/>
        <c:lblAlgn val="ctr"/>
        <c:lblOffset val="100"/>
        <c:noMultiLvlLbl val="0"/>
      </c:catAx>
      <c:valAx>
        <c:axId val="740744512"/>
        <c:scaling>
          <c:orientation val="minMax"/>
        </c:scaling>
        <c:delete val="1"/>
        <c:axPos val="b"/>
        <c:numFmt formatCode="0%" sourceLinked="1"/>
        <c:majorTickMark val="none"/>
        <c:minorTickMark val="none"/>
        <c:tickLblPos val="nextTo"/>
        <c:crossAx val="740744096"/>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197323545043788"/>
          <c:y val="3.0313531313747654E-2"/>
          <c:w val="0.68434091508381578"/>
          <c:h val="0.79230392168563202"/>
        </c:manualLayout>
      </c:layout>
      <c:barChart>
        <c:barDir val="bar"/>
        <c:grouping val="percentStacked"/>
        <c:varyColors val="0"/>
        <c:ser>
          <c:idx val="0"/>
          <c:order val="0"/>
          <c:tx>
            <c:strRef>
              <c:f>Sheet1!$B$2</c:f>
              <c:strCache>
                <c:ptCount val="1"/>
                <c:pt idx="0">
                  <c:v>Method in stock</c:v>
                </c:pt>
              </c:strCache>
            </c:strRef>
          </c:tx>
          <c:spPr>
            <a:solidFill>
              <a:srgbClr val="00667D"/>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Sheet1!$B$3:$B$8</c:f>
              <c:numCache>
                <c:formatCode>0%</c:formatCode>
                <c:ptCount val="6"/>
                <c:pt idx="0">
                  <c:v>0.746</c:v>
                </c:pt>
                <c:pt idx="1">
                  <c:v>0.751</c:v>
                </c:pt>
                <c:pt idx="2">
                  <c:v>0.60599999999999998</c:v>
                </c:pt>
                <c:pt idx="3">
                  <c:v>0.78400000000000003</c:v>
                </c:pt>
                <c:pt idx="4">
                  <c:v>0.72799999999999998</c:v>
                </c:pt>
                <c:pt idx="5">
                  <c:v>0.83599999999999997</c:v>
                </c:pt>
              </c:numCache>
            </c:numRef>
          </c:val>
          <c:extLst>
            <c:ext xmlns:c16="http://schemas.microsoft.com/office/drawing/2014/chart" uri="{C3380CC4-5D6E-409C-BE32-E72D297353CC}">
              <c16:uniqueId val="{00000000-5EDB-4604-8B51-B9164F7D79A2}"/>
            </c:ext>
          </c:extLst>
        </c:ser>
        <c:ser>
          <c:idx val="1"/>
          <c:order val="1"/>
          <c:tx>
            <c:strRef>
              <c:f>Sheet1!$C$2</c:f>
              <c:strCache>
                <c:ptCount val="1"/>
                <c:pt idx="0">
                  <c:v>In stock, but stockout in last 3 months</c:v>
                </c:pt>
              </c:strCache>
            </c:strRef>
          </c:tx>
          <c:spPr>
            <a:solidFill>
              <a:schemeClr val="accent5">
                <a:lumMod val="60000"/>
                <a:lumOff val="4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Sheet1!$C$3:$C$8</c:f>
              <c:numCache>
                <c:formatCode>0%</c:formatCode>
                <c:ptCount val="6"/>
                <c:pt idx="0">
                  <c:v>0.19700000000000001</c:v>
                </c:pt>
                <c:pt idx="1">
                  <c:v>4.7E-2</c:v>
                </c:pt>
                <c:pt idx="2">
                  <c:v>0.315</c:v>
                </c:pt>
                <c:pt idx="3">
                  <c:v>0.14599999999999999</c:v>
                </c:pt>
                <c:pt idx="4">
                  <c:v>0.122</c:v>
                </c:pt>
                <c:pt idx="5">
                  <c:v>4.7E-2</c:v>
                </c:pt>
              </c:numCache>
            </c:numRef>
          </c:val>
          <c:extLst>
            <c:ext xmlns:c16="http://schemas.microsoft.com/office/drawing/2014/chart" uri="{C3380CC4-5D6E-409C-BE32-E72D297353CC}">
              <c16:uniqueId val="{00000002-5EDB-4604-8B51-B9164F7D79A2}"/>
            </c:ext>
          </c:extLst>
        </c:ser>
        <c:ser>
          <c:idx val="3"/>
          <c:order val="2"/>
          <c:tx>
            <c:strRef>
              <c:f>Sheet1!$D$2</c:f>
              <c:strCache>
                <c:ptCount val="1"/>
                <c:pt idx="0">
                  <c:v>Out of stock in the past 3 months</c:v>
                </c:pt>
              </c:strCache>
            </c:strRef>
          </c:tx>
          <c:spPr>
            <a:solidFill>
              <a:srgbClr val="70A8AF"/>
            </a:solidFill>
            <a:ln>
              <a:noFill/>
            </a:ln>
            <a:effectLst/>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5A-444F-B7BE-6D0C16669536}"/>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F5A-444F-B7BE-6D0C1666953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Sheet1!$D$3:$D$8</c:f>
              <c:numCache>
                <c:formatCode>0%</c:formatCode>
                <c:ptCount val="6"/>
                <c:pt idx="0">
                  <c:v>5.1999999999999998E-2</c:v>
                </c:pt>
                <c:pt idx="1">
                  <c:v>2.8000000000000001E-2</c:v>
                </c:pt>
                <c:pt idx="2">
                  <c:v>7.0000000000000007E-2</c:v>
                </c:pt>
                <c:pt idx="3">
                  <c:v>6.6000000000000003E-2</c:v>
                </c:pt>
                <c:pt idx="4">
                  <c:v>0.108</c:v>
                </c:pt>
                <c:pt idx="5">
                  <c:v>7.4999999999999997E-2</c:v>
                </c:pt>
              </c:numCache>
            </c:numRef>
          </c:val>
          <c:extLst>
            <c:ext xmlns:c16="http://schemas.microsoft.com/office/drawing/2014/chart" uri="{C3380CC4-5D6E-409C-BE32-E72D297353CC}">
              <c16:uniqueId val="{00000009-5EDB-4604-8B51-B9164F7D79A2}"/>
            </c:ext>
          </c:extLst>
        </c:ser>
        <c:ser>
          <c:idx val="2"/>
          <c:order val="3"/>
          <c:tx>
            <c:strRef>
              <c:f>Sheet1!$E$2</c:f>
              <c:strCache>
                <c:ptCount val="1"/>
                <c:pt idx="0">
                  <c:v>Method not offered</c:v>
                </c:pt>
              </c:strCache>
            </c:strRef>
          </c:tx>
          <c:spPr>
            <a:solidFill>
              <a:srgbClr val="A6A6A6"/>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5A-444F-B7BE-6D0C16669536}"/>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5A-444F-B7BE-6D0C16669536}"/>
                </c:ext>
              </c:extLst>
            </c:dLbl>
            <c:dLbl>
              <c:idx val="3"/>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F5A-444F-B7BE-6D0C1666953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Sheet1!$E$3:$E$8</c:f>
              <c:numCache>
                <c:formatCode>0%</c:formatCode>
                <c:ptCount val="6"/>
                <c:pt idx="0">
                  <c:v>5.0000000000000001E-3</c:v>
                </c:pt>
                <c:pt idx="1">
                  <c:v>0.17399999999999999</c:v>
                </c:pt>
                <c:pt idx="2">
                  <c:v>8.9999999999999993E-3</c:v>
                </c:pt>
                <c:pt idx="3">
                  <c:v>5.0000000000000001E-3</c:v>
                </c:pt>
                <c:pt idx="4">
                  <c:v>4.2000000000000003E-2</c:v>
                </c:pt>
                <c:pt idx="5">
                  <c:v>4.2000000000000003E-2</c:v>
                </c:pt>
              </c:numCache>
            </c:numRef>
          </c:val>
          <c:extLst>
            <c:ext xmlns:c16="http://schemas.microsoft.com/office/drawing/2014/chart" uri="{C3380CC4-5D6E-409C-BE32-E72D297353CC}">
              <c16:uniqueId val="{0000000A-5EDB-4604-8B51-B9164F7D79A2}"/>
            </c:ext>
          </c:extLst>
        </c:ser>
        <c:dLbls>
          <c:dLblPos val="ctr"/>
          <c:showLegendKey val="0"/>
          <c:showVal val="1"/>
          <c:showCatName val="0"/>
          <c:showSerName val="0"/>
          <c:showPercent val="0"/>
          <c:showBubbleSize val="0"/>
        </c:dLbls>
        <c:gapWidth val="50"/>
        <c:overlap val="100"/>
        <c:axId val="740744096"/>
        <c:axId val="740744512"/>
      </c:barChart>
      <c:catAx>
        <c:axId val="740744096"/>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740744512"/>
        <c:crosses val="autoZero"/>
        <c:auto val="1"/>
        <c:lblAlgn val="ctr"/>
        <c:lblOffset val="100"/>
        <c:noMultiLvlLbl val="0"/>
      </c:catAx>
      <c:valAx>
        <c:axId val="740744512"/>
        <c:scaling>
          <c:orientation val="minMax"/>
        </c:scaling>
        <c:delete val="1"/>
        <c:axPos val="b"/>
        <c:numFmt formatCode="0%" sourceLinked="1"/>
        <c:majorTickMark val="none"/>
        <c:minorTickMark val="none"/>
        <c:tickLblPos val="nextTo"/>
        <c:crossAx val="740744096"/>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319499397863145"/>
          <c:y val="5.1954089814399487E-2"/>
          <c:w val="0.73897522421733286"/>
          <c:h val="0.76966747457401974"/>
        </c:manualLayout>
      </c:layout>
      <c:barChart>
        <c:barDir val="bar"/>
        <c:grouping val="percentStacked"/>
        <c:varyColors val="0"/>
        <c:ser>
          <c:idx val="0"/>
          <c:order val="0"/>
          <c:tx>
            <c:strRef>
              <c:f>Sheet1!$B$2</c:f>
              <c:strCache>
                <c:ptCount val="1"/>
                <c:pt idx="0">
                  <c:v>Method in stock</c:v>
                </c:pt>
              </c:strCache>
            </c:strRef>
          </c:tx>
          <c:spPr>
            <a:solidFill>
              <a:srgbClr val="00667D"/>
            </a:solidFill>
            <a:ln>
              <a:noFill/>
            </a:ln>
            <a:effectLst/>
          </c:spPr>
          <c:invertIfNegative val="0"/>
          <c:dLbls>
            <c:dLbl>
              <c:idx val="1"/>
              <c:layout>
                <c:manualLayout>
                  <c:x val="9.8473080184779613E-3"/>
                  <c:y val="0"/>
                </c:manualLayout>
              </c:layout>
              <c:spPr>
                <a:noFill/>
                <a:ln>
                  <a:noFill/>
                </a:ln>
                <a:effectLst/>
              </c:spPr>
              <c:txPr>
                <a:bodyPr rot="0" spcFirstLastPara="1" vertOverflow="ellipsis" vert="horz" wrap="square" anchor="t"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4.6423023515681699E-2"/>
                      <c:h val="6.9129500682453909E-2"/>
                    </c:manualLayout>
                  </c15:layout>
                </c:ext>
                <c:ext xmlns:c16="http://schemas.microsoft.com/office/drawing/2014/chart" uri="{C3380CC4-5D6E-409C-BE32-E72D297353CC}">
                  <c16:uniqueId val="{00000002-D2F9-45E2-89D5-1E4E5FC38259}"/>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Sheet1!$B$3:$B$8</c:f>
              <c:numCache>
                <c:formatCode>0%</c:formatCode>
                <c:ptCount val="6"/>
                <c:pt idx="0">
                  <c:v>0.56999999999999995</c:v>
                </c:pt>
                <c:pt idx="1">
                  <c:v>0.02</c:v>
                </c:pt>
                <c:pt idx="2">
                  <c:v>0.52400000000000002</c:v>
                </c:pt>
                <c:pt idx="3">
                  <c:v>0.59399999999999997</c:v>
                </c:pt>
                <c:pt idx="4">
                  <c:v>0.28000000000000003</c:v>
                </c:pt>
                <c:pt idx="5">
                  <c:v>0.622</c:v>
                </c:pt>
              </c:numCache>
            </c:numRef>
          </c:val>
          <c:extLst>
            <c:ext xmlns:c16="http://schemas.microsoft.com/office/drawing/2014/chart" uri="{C3380CC4-5D6E-409C-BE32-E72D297353CC}">
              <c16:uniqueId val="{00000000-4F4D-B14A-99B7-19E3FCC39EE7}"/>
            </c:ext>
          </c:extLst>
        </c:ser>
        <c:ser>
          <c:idx val="1"/>
          <c:order val="1"/>
          <c:tx>
            <c:strRef>
              <c:f>Sheet1!$C$2</c:f>
              <c:strCache>
                <c:ptCount val="1"/>
                <c:pt idx="0">
                  <c:v>In stock, but stockout in last 3 months</c:v>
                </c:pt>
              </c:strCache>
            </c:strRef>
          </c:tx>
          <c:spPr>
            <a:solidFill>
              <a:schemeClr val="accent5">
                <a:lumMod val="60000"/>
                <a:lumOff val="40000"/>
              </a:schemeClr>
            </a:solidFill>
            <a:ln>
              <a:noFill/>
            </a:ln>
            <a:effectLst/>
          </c:spPr>
          <c:invertIfNegative val="0"/>
          <c:dLbls>
            <c:dLbl>
              <c:idx val="1"/>
              <c:layout>
                <c:manualLayout>
                  <c:x val="3.7982473785557705E-2"/>
                  <c:y val="-3.0561229302589056E-3"/>
                </c:manualLayout>
              </c:layout>
              <c:spPr>
                <a:noFill/>
                <a:ln>
                  <a:noFill/>
                </a:ln>
                <a:effectLst/>
              </c:spPr>
              <c:txPr>
                <a:bodyPr rot="0" spcFirstLastPara="1" vertOverflow="ellipsis" vert="horz" wrap="square" anchor="ctr" anchorCtr="1"/>
                <a:lstStyle/>
                <a:p>
                  <a:pPr>
                    <a:defRPr sz="1400" b="0" i="0" u="none" strike="noStrike" kern="1200" baseline="0">
                      <a:solidFill>
                        <a:schemeClr val="accent5">
                          <a:lumMod val="60000"/>
                          <a:lumOff val="40000"/>
                        </a:schemeClr>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4.0795990362265735E-2"/>
                      <c:h val="6.6073377752195114E-2"/>
                    </c:manualLayout>
                  </c15:layout>
                </c:ext>
                <c:ext xmlns:c16="http://schemas.microsoft.com/office/drawing/2014/chart" uri="{C3380CC4-5D6E-409C-BE32-E72D297353CC}">
                  <c16:uniqueId val="{00000001-D2F9-45E2-89D5-1E4E5FC38259}"/>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Sheet1!$C$3:$C$8</c:f>
              <c:numCache>
                <c:formatCode>0%</c:formatCode>
                <c:ptCount val="6"/>
                <c:pt idx="0">
                  <c:v>7.0000000000000007E-2</c:v>
                </c:pt>
                <c:pt idx="1">
                  <c:v>0</c:v>
                </c:pt>
                <c:pt idx="2">
                  <c:v>0.27300000000000002</c:v>
                </c:pt>
                <c:pt idx="3">
                  <c:v>0.17499999999999999</c:v>
                </c:pt>
                <c:pt idx="4">
                  <c:v>0.105</c:v>
                </c:pt>
                <c:pt idx="5">
                  <c:v>3.5000000000000003E-2</c:v>
                </c:pt>
              </c:numCache>
            </c:numRef>
          </c:val>
          <c:extLst>
            <c:ext xmlns:c16="http://schemas.microsoft.com/office/drawing/2014/chart" uri="{C3380CC4-5D6E-409C-BE32-E72D297353CC}">
              <c16:uniqueId val="{00000001-4F4D-B14A-99B7-19E3FCC39EE7}"/>
            </c:ext>
          </c:extLst>
        </c:ser>
        <c:ser>
          <c:idx val="2"/>
          <c:order val="2"/>
          <c:tx>
            <c:strRef>
              <c:f>Sheet1!$D$2</c:f>
              <c:strCache>
                <c:ptCount val="1"/>
                <c:pt idx="0">
                  <c:v>Out of stock</c:v>
                </c:pt>
              </c:strCache>
            </c:strRef>
          </c:tx>
          <c:spPr>
            <a:solidFill>
              <a:srgbClr val="70A8AF"/>
            </a:solidFill>
            <a:ln>
              <a:noFill/>
            </a:ln>
            <a:effectLst/>
          </c:spPr>
          <c:invertIfNegative val="0"/>
          <c:dLbls>
            <c:dLbl>
              <c:idx val="1"/>
              <c:layout>
                <c:manualLayout>
                  <c:x val="7.9481843292000434E-2"/>
                  <c:y val="1.5281817849296885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3.6575715497203766E-2"/>
                      <c:h val="7.5241746542971485E-2"/>
                    </c:manualLayout>
                  </c15:layout>
                </c:ext>
                <c:ext xmlns:c16="http://schemas.microsoft.com/office/drawing/2014/chart" uri="{C3380CC4-5D6E-409C-BE32-E72D297353CC}">
                  <c16:uniqueId val="{00000000-950E-44A5-9DE9-A773758413DC}"/>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Sheet1!$D$3:$D$8</c:f>
              <c:numCache>
                <c:formatCode>0%</c:formatCode>
                <c:ptCount val="6"/>
                <c:pt idx="0">
                  <c:v>0.14000000000000001</c:v>
                </c:pt>
                <c:pt idx="1">
                  <c:v>0</c:v>
                </c:pt>
                <c:pt idx="2">
                  <c:v>0.17499999999999999</c:v>
                </c:pt>
                <c:pt idx="3">
                  <c:v>0.217</c:v>
                </c:pt>
                <c:pt idx="4">
                  <c:v>0.27300000000000002</c:v>
                </c:pt>
                <c:pt idx="5">
                  <c:v>0.21</c:v>
                </c:pt>
              </c:numCache>
            </c:numRef>
          </c:val>
          <c:extLst>
            <c:ext xmlns:c16="http://schemas.microsoft.com/office/drawing/2014/chart" uri="{C3380CC4-5D6E-409C-BE32-E72D297353CC}">
              <c16:uniqueId val="{00000002-4F4D-B14A-99B7-19E3FCC39EE7}"/>
            </c:ext>
          </c:extLst>
        </c:ser>
        <c:ser>
          <c:idx val="3"/>
          <c:order val="3"/>
          <c:tx>
            <c:strRef>
              <c:f>Sheet1!$E$2</c:f>
              <c:strCache>
                <c:ptCount val="1"/>
                <c:pt idx="0">
                  <c:v>Method not offered</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Sheet1!$E$3:$E$8</c:f>
              <c:numCache>
                <c:formatCode>0%</c:formatCode>
                <c:ptCount val="6"/>
                <c:pt idx="0">
                  <c:v>0.22</c:v>
                </c:pt>
                <c:pt idx="1">
                  <c:v>0.98</c:v>
                </c:pt>
                <c:pt idx="2">
                  <c:v>2.8000000000000001E-2</c:v>
                </c:pt>
                <c:pt idx="3">
                  <c:v>0.01</c:v>
                </c:pt>
                <c:pt idx="4">
                  <c:v>0.34</c:v>
                </c:pt>
                <c:pt idx="5">
                  <c:v>0.13</c:v>
                </c:pt>
              </c:numCache>
            </c:numRef>
          </c:val>
          <c:extLst>
            <c:ext xmlns:c16="http://schemas.microsoft.com/office/drawing/2014/chart" uri="{C3380CC4-5D6E-409C-BE32-E72D297353CC}">
              <c16:uniqueId val="{00000001-17A0-446B-9E31-EB9D65543572}"/>
            </c:ext>
          </c:extLst>
        </c:ser>
        <c:ser>
          <c:idx val="4"/>
          <c:order val="4"/>
          <c:tx>
            <c:strRef>
              <c:f>Sheet1!$F$2</c:f>
              <c:strCache>
                <c:ptCount val="1"/>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Implants</c:v>
                </c:pt>
                <c:pt idx="1">
                  <c:v>IUD</c:v>
                </c:pt>
                <c:pt idx="2">
                  <c:v>Injectable</c:v>
                </c:pt>
                <c:pt idx="3">
                  <c:v>Pills</c:v>
                </c:pt>
                <c:pt idx="4">
                  <c:v>Emergency Contraception</c:v>
                </c:pt>
                <c:pt idx="5">
                  <c:v>Male Condom</c:v>
                </c:pt>
              </c:strCache>
            </c:strRef>
          </c:cat>
          <c:val>
            <c:numRef>
              <c:f>Sheet1!$F$3:$F$8</c:f>
              <c:numCache>
                <c:formatCode>General</c:formatCode>
                <c:ptCount val="6"/>
              </c:numCache>
            </c:numRef>
          </c:val>
          <c:extLst>
            <c:ext xmlns:c16="http://schemas.microsoft.com/office/drawing/2014/chart" uri="{C3380CC4-5D6E-409C-BE32-E72D297353CC}">
              <c16:uniqueId val="{00000004-17A0-446B-9E31-EB9D65543572}"/>
            </c:ext>
          </c:extLst>
        </c:ser>
        <c:dLbls>
          <c:dLblPos val="ctr"/>
          <c:showLegendKey val="0"/>
          <c:showVal val="1"/>
          <c:showCatName val="0"/>
          <c:showSerName val="0"/>
          <c:showPercent val="0"/>
          <c:showBubbleSize val="0"/>
        </c:dLbls>
        <c:gapWidth val="50"/>
        <c:overlap val="100"/>
        <c:axId val="740744096"/>
        <c:axId val="740744512"/>
      </c:barChart>
      <c:catAx>
        <c:axId val="740744096"/>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740744512"/>
        <c:crosses val="autoZero"/>
        <c:auto val="1"/>
        <c:lblAlgn val="ctr"/>
        <c:lblOffset val="100"/>
        <c:noMultiLvlLbl val="0"/>
      </c:catAx>
      <c:valAx>
        <c:axId val="740744512"/>
        <c:scaling>
          <c:orientation val="minMax"/>
        </c:scaling>
        <c:delete val="1"/>
        <c:axPos val="b"/>
        <c:numFmt formatCode="0%" sourceLinked="1"/>
        <c:majorTickMark val="none"/>
        <c:minorTickMark val="none"/>
        <c:tickLblPos val="nextTo"/>
        <c:crossAx val="740744096"/>
        <c:crosses val="autoZero"/>
        <c:crossBetween val="between"/>
      </c:valAx>
      <c:spPr>
        <a:noFill/>
        <a:ln w="25400">
          <a:noFill/>
        </a:ln>
        <a:effectLst/>
      </c:spPr>
    </c:plotArea>
    <c:legend>
      <c:legendPos val="b"/>
      <c:legendEntry>
        <c:idx val="4"/>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06222758514577E-2"/>
          <c:y val="0.11098978073929169"/>
          <c:w val="0.94022460750792203"/>
          <c:h val="0.67672316297835922"/>
        </c:manualLayout>
      </c:layout>
      <c:lineChart>
        <c:grouping val="standard"/>
        <c:varyColors val="0"/>
        <c:ser>
          <c:idx val="0"/>
          <c:order val="0"/>
          <c:tx>
            <c:strRef>
              <c:f>'Output3.1.3'!$C$4</c:f>
              <c:strCache>
                <c:ptCount val="1"/>
                <c:pt idx="0">
                  <c:v>Amhara</c:v>
                </c:pt>
              </c:strCache>
            </c:strRef>
          </c:tx>
          <c:spPr>
            <a:ln w="28575" cap="rnd">
              <a:solidFill>
                <a:schemeClr val="accent1"/>
              </a:solidFill>
              <a:round/>
            </a:ln>
            <a:effectLst/>
          </c:spPr>
          <c:marker>
            <c:symbol val="none"/>
          </c:marker>
          <c:dLbls>
            <c:dLbl>
              <c:idx val="0"/>
              <c:layout>
                <c:manualLayout>
                  <c:x val="-3.8401903697701606E-2"/>
                  <c:y val="-5.6609875482900286E-1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34F-4961-A26B-673BE20C8A48}"/>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'Output3.1.3'!$C$5:$C$12</c:f>
              <c:numCache>
                <c:formatCode>General</c:formatCode>
                <c:ptCount val="8"/>
                <c:pt idx="0">
                  <c:v>64</c:v>
                </c:pt>
                <c:pt idx="1">
                  <c:v>95</c:v>
                </c:pt>
                <c:pt idx="2">
                  <c:v>90</c:v>
                </c:pt>
                <c:pt idx="3">
                  <c:v>97</c:v>
                </c:pt>
                <c:pt idx="4">
                  <c:v>97</c:v>
                </c:pt>
                <c:pt idx="5" formatCode="0">
                  <c:v>85</c:v>
                </c:pt>
                <c:pt idx="6">
                  <c:v>81</c:v>
                </c:pt>
                <c:pt idx="7">
                  <c:v>91</c:v>
                </c:pt>
              </c:numCache>
            </c:numRef>
          </c:val>
          <c:smooth val="0"/>
          <c:extLst>
            <c:ext xmlns:c16="http://schemas.microsoft.com/office/drawing/2014/chart" uri="{C3380CC4-5D6E-409C-BE32-E72D297353CC}">
              <c16:uniqueId val="{00000000-0429-4F48-8692-8424C3C5C1D2}"/>
            </c:ext>
          </c:extLst>
        </c:ser>
        <c:ser>
          <c:idx val="1"/>
          <c:order val="1"/>
          <c:tx>
            <c:strRef>
              <c:f>'Output3.1.3'!$D$4</c:f>
              <c:strCache>
                <c:ptCount val="1"/>
                <c:pt idx="0">
                  <c:v>Oromia</c:v>
                </c:pt>
              </c:strCache>
            </c:strRef>
          </c:tx>
          <c:spPr>
            <a:ln w="28575" cap="rnd">
              <a:solidFill>
                <a:schemeClr val="accent2"/>
              </a:solidFill>
              <a:round/>
            </a:ln>
            <a:effectLst/>
          </c:spPr>
          <c:marker>
            <c:symbol val="none"/>
          </c:marker>
          <c:dLbls>
            <c:dLbl>
              <c:idx val="0"/>
              <c:layout>
                <c:manualLayout>
                  <c:x val="-3.2427707876329814E-2"/>
                  <c:y val="-2.130614471839677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34F-4961-A26B-673BE20C8A48}"/>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34F-4961-A26B-673BE20C8A48}"/>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'Output3.1.3'!$D$5:$D$12</c:f>
              <c:numCache>
                <c:formatCode>General</c:formatCode>
                <c:ptCount val="8"/>
                <c:pt idx="0">
                  <c:v>44</c:v>
                </c:pt>
                <c:pt idx="1">
                  <c:v>73</c:v>
                </c:pt>
                <c:pt idx="2">
                  <c:v>79</c:v>
                </c:pt>
                <c:pt idx="3">
                  <c:v>85</c:v>
                </c:pt>
                <c:pt idx="4">
                  <c:v>80</c:v>
                </c:pt>
                <c:pt idx="5" formatCode="0">
                  <c:v>92</c:v>
                </c:pt>
                <c:pt idx="6">
                  <c:v>82</c:v>
                </c:pt>
                <c:pt idx="7">
                  <c:v>89</c:v>
                </c:pt>
              </c:numCache>
            </c:numRef>
          </c:val>
          <c:smooth val="0"/>
          <c:extLst>
            <c:ext xmlns:c16="http://schemas.microsoft.com/office/drawing/2014/chart" uri="{C3380CC4-5D6E-409C-BE32-E72D297353CC}">
              <c16:uniqueId val="{00000001-0429-4F48-8692-8424C3C5C1D2}"/>
            </c:ext>
          </c:extLst>
        </c:ser>
        <c:ser>
          <c:idx val="2"/>
          <c:order val="2"/>
          <c:tx>
            <c:strRef>
              <c:f>'Output3.1.3'!$E$4</c:f>
              <c:strCache>
                <c:ptCount val="1"/>
                <c:pt idx="0">
                  <c:v>SNNP*</c:v>
                </c:pt>
              </c:strCache>
            </c:strRef>
          </c:tx>
          <c:spPr>
            <a:ln w="28575" cap="rnd">
              <a:solidFill>
                <a:srgbClr val="EDC950"/>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34F-4961-A26B-673BE20C8A48}"/>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4F-4961-A26B-673BE20C8A4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'Output3.1.3'!$E$5:$E$12</c:f>
              <c:numCache>
                <c:formatCode>General</c:formatCode>
                <c:ptCount val="8"/>
                <c:pt idx="0">
                  <c:v>80</c:v>
                </c:pt>
                <c:pt idx="1">
                  <c:v>93</c:v>
                </c:pt>
                <c:pt idx="2">
                  <c:v>91</c:v>
                </c:pt>
                <c:pt idx="3">
                  <c:v>92</c:v>
                </c:pt>
                <c:pt idx="4">
                  <c:v>92</c:v>
                </c:pt>
                <c:pt idx="5" formatCode="0">
                  <c:v>67</c:v>
                </c:pt>
                <c:pt idx="6">
                  <c:v>69</c:v>
                </c:pt>
                <c:pt idx="7">
                  <c:v>58</c:v>
                </c:pt>
              </c:numCache>
            </c:numRef>
          </c:val>
          <c:smooth val="0"/>
          <c:extLst>
            <c:ext xmlns:c16="http://schemas.microsoft.com/office/drawing/2014/chart" uri="{C3380CC4-5D6E-409C-BE32-E72D297353CC}">
              <c16:uniqueId val="{00000002-0429-4F48-8692-8424C3C5C1D2}"/>
            </c:ext>
          </c:extLst>
        </c:ser>
        <c:ser>
          <c:idx val="3"/>
          <c:order val="3"/>
          <c:tx>
            <c:strRef>
              <c:f>'Output3.1.3'!$F$4</c:f>
              <c:strCache>
                <c:ptCount val="1"/>
                <c:pt idx="0">
                  <c:v>Addis Ababa</c:v>
                </c:pt>
              </c:strCache>
            </c:strRef>
          </c:tx>
          <c:spPr>
            <a:ln w="28575" cap="rnd">
              <a:solidFill>
                <a:srgbClr val="99C6CC"/>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34F-4961-A26B-673BE20C8A48}"/>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4F-4961-A26B-673BE20C8A48}"/>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'Output3.1.3'!$F$5:$F$12</c:f>
              <c:numCache>
                <c:formatCode>General</c:formatCode>
                <c:ptCount val="8"/>
                <c:pt idx="0">
                  <c:v>75</c:v>
                </c:pt>
                <c:pt idx="1">
                  <c:v>94</c:v>
                </c:pt>
                <c:pt idx="2">
                  <c:v>90</c:v>
                </c:pt>
                <c:pt idx="3">
                  <c:v>95</c:v>
                </c:pt>
                <c:pt idx="4">
                  <c:v>100</c:v>
                </c:pt>
                <c:pt idx="5" formatCode="0">
                  <c:v>100</c:v>
                </c:pt>
                <c:pt idx="6">
                  <c:v>96</c:v>
                </c:pt>
                <c:pt idx="7">
                  <c:v>91</c:v>
                </c:pt>
              </c:numCache>
            </c:numRef>
          </c:val>
          <c:smooth val="0"/>
          <c:extLst>
            <c:ext xmlns:c16="http://schemas.microsoft.com/office/drawing/2014/chart" uri="{C3380CC4-5D6E-409C-BE32-E72D297353CC}">
              <c16:uniqueId val="{00000003-0429-4F48-8692-8424C3C5C1D2}"/>
            </c:ext>
          </c:extLst>
        </c:ser>
        <c:ser>
          <c:idx val="4"/>
          <c:order val="4"/>
          <c:tx>
            <c:strRef>
              <c:f>'Output3.1.3'!$G$4</c:f>
              <c:strCache>
                <c:ptCount val="1"/>
                <c:pt idx="0">
                  <c:v>Total</c:v>
                </c:pt>
              </c:strCache>
            </c:strRef>
          </c:tx>
          <c:spPr>
            <a:ln w="28575" cap="rnd">
              <a:solidFill>
                <a:schemeClr val="accent5"/>
              </a:solidFill>
              <a:prstDash val="sysDash"/>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'Output3.1.3'!$G$5:$G$12</c:f>
              <c:numCache>
                <c:formatCode>General</c:formatCode>
                <c:ptCount val="8"/>
                <c:pt idx="0">
                  <c:v>61</c:v>
                </c:pt>
                <c:pt idx="1">
                  <c:v>82</c:v>
                </c:pt>
                <c:pt idx="2">
                  <c:v>81</c:v>
                </c:pt>
                <c:pt idx="3">
                  <c:v>87</c:v>
                </c:pt>
                <c:pt idx="4">
                  <c:v>86</c:v>
                </c:pt>
                <c:pt idx="5" formatCode="0">
                  <c:v>80</c:v>
                </c:pt>
                <c:pt idx="6">
                  <c:v>79</c:v>
                </c:pt>
                <c:pt idx="7">
                  <c:v>79</c:v>
                </c:pt>
              </c:numCache>
            </c:numRef>
          </c:val>
          <c:smooth val="0"/>
          <c:extLst>
            <c:ext xmlns:c16="http://schemas.microsoft.com/office/drawing/2014/chart" uri="{C3380CC4-5D6E-409C-BE32-E72D297353CC}">
              <c16:uniqueId val="{00000004-0429-4F48-8692-8424C3C5C1D2}"/>
            </c:ext>
          </c:extLst>
        </c:ser>
        <c:dLbls>
          <c:showLegendKey val="0"/>
          <c:showVal val="0"/>
          <c:showCatName val="0"/>
          <c:showSerName val="0"/>
          <c:showPercent val="0"/>
          <c:showBubbleSize val="0"/>
        </c:dLbls>
        <c:smooth val="0"/>
        <c:axId val="577715224"/>
        <c:axId val="577714568"/>
      </c:lineChart>
      <c:catAx>
        <c:axId val="577715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577714568"/>
        <c:crosses val="autoZero"/>
        <c:auto val="1"/>
        <c:lblAlgn val="ctr"/>
        <c:lblOffset val="100"/>
        <c:noMultiLvlLbl val="0"/>
      </c:catAx>
      <c:valAx>
        <c:axId val="577714568"/>
        <c:scaling>
          <c:orientation val="minMax"/>
          <c:max val="100"/>
          <c:min val="4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577715224"/>
        <c:crosses val="autoZero"/>
        <c:crossBetween val="between"/>
        <c:majorUnit val="10"/>
        <c:minorUnit val="2"/>
      </c:valAx>
      <c:spPr>
        <a:noFill/>
        <a:ln>
          <a:noFill/>
        </a:ln>
        <a:effectLst/>
      </c:spPr>
    </c:plotArea>
    <c:legend>
      <c:legendPos val="b"/>
      <c:layout>
        <c:manualLayout>
          <c:xMode val="edge"/>
          <c:yMode val="edge"/>
          <c:x val="0.2517005909400708"/>
          <c:y val="0.90154944573501239"/>
          <c:w val="0.48139624311022761"/>
          <c:h val="7.54477742944269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902330735252651E-2"/>
          <c:y val="4.7035235340520641E-2"/>
          <c:w val="0.9106931923913314"/>
          <c:h val="0.71113303017944296"/>
        </c:manualLayout>
      </c:layout>
      <c:lineChart>
        <c:grouping val="standard"/>
        <c:varyColors val="0"/>
        <c:ser>
          <c:idx val="0"/>
          <c:order val="0"/>
          <c:tx>
            <c:strRef>
              <c:f>'Output3.1.3'!$C$4</c:f>
              <c:strCache>
                <c:ptCount val="1"/>
                <c:pt idx="0">
                  <c:v>Amhara</c:v>
                </c:pt>
              </c:strCache>
            </c:strRef>
          </c:tx>
          <c:spPr>
            <a:ln w="28575"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96-4A03-BA7F-36794C30C129}"/>
                </c:ext>
              </c:extLst>
            </c:dLbl>
            <c:dLbl>
              <c:idx val="7"/>
              <c:layout>
                <c:manualLayout>
                  <c:x val="-1.1577307320622079E-2"/>
                  <c:y val="-4.63953613023040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96-4A03-BA7F-36794C30C129}"/>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'Output3.1.3'!$C$5:$C$12</c:f>
              <c:numCache>
                <c:formatCode>0</c:formatCode>
                <c:ptCount val="8"/>
                <c:pt idx="0">
                  <c:v>50</c:v>
                </c:pt>
                <c:pt idx="1">
                  <c:v>72.400000000000006</c:v>
                </c:pt>
                <c:pt idx="2">
                  <c:v>85.7</c:v>
                </c:pt>
                <c:pt idx="3">
                  <c:v>77.400000000000006</c:v>
                </c:pt>
                <c:pt idx="4">
                  <c:v>71</c:v>
                </c:pt>
                <c:pt idx="5">
                  <c:v>77.27</c:v>
                </c:pt>
                <c:pt idx="6">
                  <c:v>85.71</c:v>
                </c:pt>
                <c:pt idx="7">
                  <c:v>86.5</c:v>
                </c:pt>
              </c:numCache>
            </c:numRef>
          </c:val>
          <c:smooth val="0"/>
          <c:extLst>
            <c:ext xmlns:c16="http://schemas.microsoft.com/office/drawing/2014/chart" uri="{C3380CC4-5D6E-409C-BE32-E72D297353CC}">
              <c16:uniqueId val="{00000000-0429-4F48-8692-8424C3C5C1D2}"/>
            </c:ext>
          </c:extLst>
        </c:ser>
        <c:ser>
          <c:idx val="1"/>
          <c:order val="1"/>
          <c:tx>
            <c:strRef>
              <c:f>'Output3.1.3'!$D$4</c:f>
              <c:strCache>
                <c:ptCount val="1"/>
                <c:pt idx="0">
                  <c:v>Oromia</c:v>
                </c:pt>
              </c:strCache>
            </c:strRef>
          </c:tx>
          <c:spPr>
            <a:ln w="28575" cap="rnd">
              <a:solidFill>
                <a:schemeClr val="accent2"/>
              </a:solidFill>
              <a:round/>
            </a:ln>
            <a:effectLst/>
          </c:spPr>
          <c:marker>
            <c:symbol val="none"/>
          </c:marker>
          <c:dLbls>
            <c:dLbl>
              <c:idx val="0"/>
              <c:layout>
                <c:manualLayout>
                  <c:x val="-2.9561139586405799E-2"/>
                  <c:y val="4.981796992296585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96-4A03-BA7F-36794C30C129}"/>
                </c:ext>
              </c:extLst>
            </c:dLbl>
            <c:dLbl>
              <c:idx val="7"/>
              <c:layout>
                <c:manualLayout>
                  <c:x val="1.7811242031726113E-2"/>
                  <c:y val="3.802898467401973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96-4A03-BA7F-36794C30C129}"/>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'Output3.1.3'!$D$5:$D$12</c:f>
              <c:numCache>
                <c:formatCode>0</c:formatCode>
                <c:ptCount val="8"/>
                <c:pt idx="0">
                  <c:v>33.299999999999997</c:v>
                </c:pt>
                <c:pt idx="1">
                  <c:v>78.3</c:v>
                </c:pt>
                <c:pt idx="2">
                  <c:v>84</c:v>
                </c:pt>
                <c:pt idx="3">
                  <c:v>83.3</c:v>
                </c:pt>
                <c:pt idx="4">
                  <c:v>91.7</c:v>
                </c:pt>
                <c:pt idx="5">
                  <c:v>76.47</c:v>
                </c:pt>
                <c:pt idx="6">
                  <c:v>73.53</c:v>
                </c:pt>
                <c:pt idx="7">
                  <c:v>83.3</c:v>
                </c:pt>
              </c:numCache>
            </c:numRef>
          </c:val>
          <c:smooth val="0"/>
          <c:extLst>
            <c:ext xmlns:c16="http://schemas.microsoft.com/office/drawing/2014/chart" uri="{C3380CC4-5D6E-409C-BE32-E72D297353CC}">
              <c16:uniqueId val="{00000001-0429-4F48-8692-8424C3C5C1D2}"/>
            </c:ext>
          </c:extLst>
        </c:ser>
        <c:ser>
          <c:idx val="2"/>
          <c:order val="2"/>
          <c:tx>
            <c:strRef>
              <c:f>'Output3.1.3'!$E$4</c:f>
              <c:strCache>
                <c:ptCount val="1"/>
                <c:pt idx="0">
                  <c:v>SNNP*</c:v>
                </c:pt>
              </c:strCache>
            </c:strRef>
          </c:tx>
          <c:spPr>
            <a:ln w="28575" cap="rnd">
              <a:solidFill>
                <a:srgbClr val="EDC950"/>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96-4A03-BA7F-36794C30C129}"/>
                </c:ext>
              </c:extLst>
            </c:dLbl>
            <c:dLbl>
              <c:idx val="7"/>
              <c:layout>
                <c:manualLayout>
                  <c:x val="-6.1838844197650445E-3"/>
                  <c:y val="1.02297968773113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96-4A03-BA7F-36794C30C12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'Output3.1.3'!$E$5:$E$12</c:f>
              <c:numCache>
                <c:formatCode>0</c:formatCode>
                <c:ptCount val="8"/>
                <c:pt idx="0">
                  <c:v>77.8</c:v>
                </c:pt>
                <c:pt idx="1">
                  <c:v>83.3</c:v>
                </c:pt>
                <c:pt idx="2">
                  <c:v>83.3</c:v>
                </c:pt>
                <c:pt idx="3">
                  <c:v>75</c:v>
                </c:pt>
                <c:pt idx="4">
                  <c:v>89.5</c:v>
                </c:pt>
                <c:pt idx="5">
                  <c:v>85.71</c:v>
                </c:pt>
                <c:pt idx="6">
                  <c:v>83.33</c:v>
                </c:pt>
                <c:pt idx="7">
                  <c:v>82.8</c:v>
                </c:pt>
              </c:numCache>
            </c:numRef>
          </c:val>
          <c:smooth val="0"/>
          <c:extLst>
            <c:ext xmlns:c16="http://schemas.microsoft.com/office/drawing/2014/chart" uri="{C3380CC4-5D6E-409C-BE32-E72D297353CC}">
              <c16:uniqueId val="{00000002-0429-4F48-8692-8424C3C5C1D2}"/>
            </c:ext>
          </c:extLst>
        </c:ser>
        <c:ser>
          <c:idx val="3"/>
          <c:order val="3"/>
          <c:tx>
            <c:strRef>
              <c:f>'Output3.1.3'!$F$4</c:f>
              <c:strCache>
                <c:ptCount val="1"/>
                <c:pt idx="0">
                  <c:v>Total</c:v>
                </c:pt>
              </c:strCache>
            </c:strRef>
          </c:tx>
          <c:spPr>
            <a:ln w="28575" cap="rnd">
              <a:solidFill>
                <a:srgbClr val="CD2959"/>
              </a:solidFill>
              <a:prstDash val="sysDash"/>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96-4A03-BA7F-36794C30C129}"/>
                </c:ext>
              </c:extLst>
            </c:dLbl>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96-4A03-BA7F-36794C30C129}"/>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'Output3.1.3'!$B$5:$B$12</c:f>
              <c:numCache>
                <c:formatCode>General</c:formatCode>
                <c:ptCount val="8"/>
                <c:pt idx="0">
                  <c:v>2014</c:v>
                </c:pt>
                <c:pt idx="1">
                  <c:v>2015</c:v>
                </c:pt>
                <c:pt idx="2">
                  <c:v>2016</c:v>
                </c:pt>
                <c:pt idx="3">
                  <c:v>2017</c:v>
                </c:pt>
                <c:pt idx="4">
                  <c:v>2018</c:v>
                </c:pt>
                <c:pt idx="5">
                  <c:v>2019</c:v>
                </c:pt>
                <c:pt idx="6">
                  <c:v>2020</c:v>
                </c:pt>
                <c:pt idx="7">
                  <c:v>2021</c:v>
                </c:pt>
              </c:numCache>
            </c:numRef>
          </c:cat>
          <c:val>
            <c:numRef>
              <c:f>'Output3.1.3'!$F$5:$F$12</c:f>
              <c:numCache>
                <c:formatCode>0</c:formatCode>
                <c:ptCount val="8"/>
                <c:pt idx="0">
                  <c:v>46.1</c:v>
                </c:pt>
                <c:pt idx="1">
                  <c:v>67.400000000000006</c:v>
                </c:pt>
                <c:pt idx="2">
                  <c:v>75.599999999999994</c:v>
                </c:pt>
                <c:pt idx="3">
                  <c:v>71.599999999999994</c:v>
                </c:pt>
                <c:pt idx="4">
                  <c:v>73.3</c:v>
                </c:pt>
                <c:pt idx="5">
                  <c:v>71</c:v>
                </c:pt>
                <c:pt idx="6">
                  <c:v>68.900000000000006</c:v>
                </c:pt>
                <c:pt idx="7">
                  <c:v>71.3</c:v>
                </c:pt>
              </c:numCache>
            </c:numRef>
          </c:val>
          <c:smooth val="0"/>
          <c:extLst>
            <c:ext xmlns:c16="http://schemas.microsoft.com/office/drawing/2014/chart" uri="{C3380CC4-5D6E-409C-BE32-E72D297353CC}">
              <c16:uniqueId val="{00000003-0429-4F48-8692-8424C3C5C1D2}"/>
            </c:ext>
          </c:extLst>
        </c:ser>
        <c:dLbls>
          <c:showLegendKey val="0"/>
          <c:showVal val="0"/>
          <c:showCatName val="0"/>
          <c:showSerName val="0"/>
          <c:showPercent val="0"/>
          <c:showBubbleSize val="0"/>
        </c:dLbls>
        <c:smooth val="0"/>
        <c:axId val="577715224"/>
        <c:axId val="577714568"/>
      </c:lineChart>
      <c:catAx>
        <c:axId val="577715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577714568"/>
        <c:crosses val="autoZero"/>
        <c:auto val="1"/>
        <c:lblAlgn val="ctr"/>
        <c:lblOffset val="100"/>
        <c:noMultiLvlLbl val="0"/>
      </c:catAx>
      <c:valAx>
        <c:axId val="577714568"/>
        <c:scaling>
          <c:orientation val="minMax"/>
          <c:min val="3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577715224"/>
        <c:crosses val="autoZero"/>
        <c:crossBetween val="between"/>
        <c:majorUnit val="10"/>
        <c:minorUnit val="2"/>
      </c:valAx>
      <c:spPr>
        <a:noFill/>
        <a:ln>
          <a:noFill/>
        </a:ln>
        <a:effectLst/>
      </c:spPr>
    </c:plotArea>
    <c:legend>
      <c:legendPos val="b"/>
      <c:layout>
        <c:manualLayout>
          <c:xMode val="edge"/>
          <c:yMode val="edge"/>
          <c:x val="0.25253133073732142"/>
          <c:y val="0.91139755620354546"/>
          <c:w val="0.35159461893627797"/>
          <c:h val="8.860244379645450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282435752638842"/>
          <c:y val="2.7852136684923829E-2"/>
          <c:w val="0.76139709364100838"/>
          <c:h val="0.77287922236259443"/>
        </c:manualLayout>
      </c:layout>
      <c:barChart>
        <c:barDir val="col"/>
        <c:grouping val="clustered"/>
        <c:varyColors val="0"/>
        <c:ser>
          <c:idx val="0"/>
          <c:order val="0"/>
          <c:tx>
            <c:strRef>
              <c:f>Sheet1!$B$1</c:f>
              <c:strCache>
                <c:ptCount val="1"/>
                <c:pt idx="0">
                  <c:v>2019</c:v>
                </c:pt>
              </c:strCache>
            </c:strRef>
          </c:tx>
          <c:spPr>
            <a:solidFill>
              <a:srgbClr val="00667D"/>
            </a:solidFill>
            <a:ln>
              <a:noFill/>
            </a:ln>
            <a:effectLst/>
            <a:scene3d>
              <a:camera prst="orthographicFront"/>
              <a:lightRig rig="threePt" dir="t"/>
            </a:scene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Public </c:v>
                </c:pt>
                <c:pt idx="2">
                  <c:v>Private </c:v>
                </c:pt>
                <c:pt idx="4">
                  <c:v>Total</c:v>
                </c:pt>
              </c:strCache>
            </c:strRef>
          </c:cat>
          <c:val>
            <c:numRef>
              <c:f>Sheet1!$B$2:$B$6</c:f>
              <c:numCache>
                <c:formatCode>General</c:formatCode>
                <c:ptCount val="5"/>
                <c:pt idx="0" formatCode="0">
                  <c:v>81</c:v>
                </c:pt>
                <c:pt idx="2" formatCode="0">
                  <c:v>28</c:v>
                </c:pt>
                <c:pt idx="4">
                  <c:v>78</c:v>
                </c:pt>
              </c:numCache>
            </c:numRef>
          </c:val>
          <c:extLst>
            <c:ext xmlns:c16="http://schemas.microsoft.com/office/drawing/2014/chart" uri="{C3380CC4-5D6E-409C-BE32-E72D297353CC}">
              <c16:uniqueId val="{00000000-DC2B-4698-8518-DDA3CB58C07F}"/>
            </c:ext>
          </c:extLst>
        </c:ser>
        <c:ser>
          <c:idx val="1"/>
          <c:order val="1"/>
          <c:tx>
            <c:strRef>
              <c:f>Sheet1!$C$1</c:f>
              <c:strCache>
                <c:ptCount val="1"/>
                <c:pt idx="0">
                  <c:v>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Public </c:v>
                </c:pt>
                <c:pt idx="2">
                  <c:v>Private </c:v>
                </c:pt>
                <c:pt idx="4">
                  <c:v>Total</c:v>
                </c:pt>
              </c:strCache>
            </c:strRef>
          </c:cat>
          <c:val>
            <c:numRef>
              <c:f>Sheet1!$C$2:$C$6</c:f>
              <c:numCache>
                <c:formatCode>General</c:formatCode>
                <c:ptCount val="5"/>
                <c:pt idx="0">
                  <c:v>83</c:v>
                </c:pt>
                <c:pt idx="2">
                  <c:v>57</c:v>
                </c:pt>
                <c:pt idx="4">
                  <c:v>82</c:v>
                </c:pt>
              </c:numCache>
            </c:numRef>
          </c:val>
          <c:extLst>
            <c:ext xmlns:c16="http://schemas.microsoft.com/office/drawing/2014/chart" uri="{C3380CC4-5D6E-409C-BE32-E72D297353CC}">
              <c16:uniqueId val="{00000001-A556-421B-8A90-7C8A5E44B332}"/>
            </c:ext>
          </c:extLst>
        </c:ser>
        <c:ser>
          <c:idx val="2"/>
          <c:order val="2"/>
          <c:tx>
            <c:strRef>
              <c:f>Sheet1!$D$1</c:f>
              <c:strCache>
                <c:ptCount val="1"/>
                <c:pt idx="0">
                  <c:v>2021</c:v>
                </c:pt>
              </c:strCache>
            </c:strRef>
          </c:tx>
          <c:spPr>
            <a:solidFill>
              <a:srgbClr val="70A8A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Public </c:v>
                </c:pt>
                <c:pt idx="2">
                  <c:v>Private </c:v>
                </c:pt>
                <c:pt idx="4">
                  <c:v>Total</c:v>
                </c:pt>
              </c:strCache>
            </c:strRef>
          </c:cat>
          <c:val>
            <c:numRef>
              <c:f>Sheet1!$D$2:$D$6</c:f>
              <c:numCache>
                <c:formatCode>General</c:formatCode>
                <c:ptCount val="5"/>
                <c:pt idx="0">
                  <c:v>86</c:v>
                </c:pt>
                <c:pt idx="2">
                  <c:v>44</c:v>
                </c:pt>
                <c:pt idx="4" formatCode="0">
                  <c:v>84.5</c:v>
                </c:pt>
              </c:numCache>
            </c:numRef>
          </c:val>
          <c:extLst>
            <c:ext xmlns:c16="http://schemas.microsoft.com/office/drawing/2014/chart" uri="{C3380CC4-5D6E-409C-BE32-E72D297353CC}">
              <c16:uniqueId val="{00000002-A556-421B-8A90-7C8A5E44B332}"/>
            </c:ext>
          </c:extLst>
        </c:ser>
        <c:dLbls>
          <c:showLegendKey val="0"/>
          <c:showVal val="0"/>
          <c:showCatName val="0"/>
          <c:showSerName val="0"/>
          <c:showPercent val="0"/>
          <c:showBubbleSize val="0"/>
        </c:dLbls>
        <c:gapWidth val="27"/>
        <c:overlap val="-33"/>
        <c:axId val="458013184"/>
        <c:axId val="458014016"/>
      </c:barChart>
      <c:catAx>
        <c:axId val="458013184"/>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1" u="none" strike="noStrike" kern="1200" baseline="0">
                <a:solidFill>
                  <a:srgbClr val="0E1947"/>
                </a:solidFill>
                <a:latin typeface="Segoe UI" panose="020B0502040204020203" pitchFamily="34" charset="0"/>
                <a:ea typeface="+mn-ea"/>
                <a:cs typeface="Segoe UI" panose="020B0502040204020203" pitchFamily="34" charset="0"/>
              </a:defRPr>
            </a:pPr>
            <a:endParaRPr lang="en-US"/>
          </a:p>
        </c:txPr>
        <c:crossAx val="458014016"/>
        <c:crosses val="autoZero"/>
        <c:auto val="1"/>
        <c:lblAlgn val="ctr"/>
        <c:lblOffset val="100"/>
        <c:noMultiLvlLbl val="0"/>
      </c:catAx>
      <c:valAx>
        <c:axId val="458014016"/>
        <c:scaling>
          <c:orientation val="minMax"/>
          <c:max val="100"/>
        </c:scaling>
        <c:delete val="1"/>
        <c:axPos val="l"/>
        <c:numFmt formatCode="0" sourceLinked="1"/>
        <c:majorTickMark val="none"/>
        <c:minorTickMark val="none"/>
        <c:tickLblPos val="nextTo"/>
        <c:crossAx val="458013184"/>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rgbClr val="0E1947"/>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73797978058975"/>
          <c:y val="2.7852136684923829E-2"/>
          <c:w val="0.76568726864765413"/>
          <c:h val="0.7976181818654049"/>
        </c:manualLayout>
      </c:layout>
      <c:barChart>
        <c:barDir val="col"/>
        <c:grouping val="clustered"/>
        <c:varyColors val="0"/>
        <c:ser>
          <c:idx val="0"/>
          <c:order val="0"/>
          <c:tx>
            <c:strRef>
              <c:f>Sheet1!$B$1</c:f>
              <c:strCache>
                <c:ptCount val="1"/>
                <c:pt idx="0">
                  <c:v>2019</c:v>
                </c:pt>
              </c:strCache>
            </c:strRef>
          </c:tx>
          <c:spPr>
            <a:solidFill>
              <a:srgbClr val="00667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Hospital </c:v>
                </c:pt>
                <c:pt idx="2">
                  <c:v>Health Center</c:v>
                </c:pt>
              </c:strCache>
            </c:strRef>
          </c:cat>
          <c:val>
            <c:numRef>
              <c:f>Sheet1!$B$2:$B$4</c:f>
              <c:numCache>
                <c:formatCode>General</c:formatCode>
                <c:ptCount val="3"/>
                <c:pt idx="0" formatCode="0">
                  <c:v>97</c:v>
                </c:pt>
                <c:pt idx="2" formatCode="0">
                  <c:v>72</c:v>
                </c:pt>
              </c:numCache>
            </c:numRef>
          </c:val>
          <c:extLst>
            <c:ext xmlns:c16="http://schemas.microsoft.com/office/drawing/2014/chart" uri="{C3380CC4-5D6E-409C-BE32-E72D297353CC}">
              <c16:uniqueId val="{00000000-683A-924D-8B18-132F4EC4608E}"/>
            </c:ext>
          </c:extLst>
        </c:ser>
        <c:ser>
          <c:idx val="1"/>
          <c:order val="1"/>
          <c:tx>
            <c:strRef>
              <c:f>Sheet1!$C$1</c:f>
              <c:strCache>
                <c:ptCount val="1"/>
                <c:pt idx="0">
                  <c:v>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Hospital </c:v>
                </c:pt>
                <c:pt idx="2">
                  <c:v>Health Center</c:v>
                </c:pt>
              </c:strCache>
            </c:strRef>
          </c:cat>
          <c:val>
            <c:numRef>
              <c:f>Sheet1!$C$2:$C$4</c:f>
              <c:numCache>
                <c:formatCode>General</c:formatCode>
                <c:ptCount val="3"/>
                <c:pt idx="0">
                  <c:v>91</c:v>
                </c:pt>
                <c:pt idx="2">
                  <c:v>78</c:v>
                </c:pt>
              </c:numCache>
            </c:numRef>
          </c:val>
          <c:extLst>
            <c:ext xmlns:c16="http://schemas.microsoft.com/office/drawing/2014/chart" uri="{C3380CC4-5D6E-409C-BE32-E72D297353CC}">
              <c16:uniqueId val="{00000001-B85C-4199-B296-E5D2795D2007}"/>
            </c:ext>
          </c:extLst>
        </c:ser>
        <c:ser>
          <c:idx val="2"/>
          <c:order val="2"/>
          <c:tx>
            <c:strRef>
              <c:f>Sheet1!$D$1</c:f>
              <c:strCache>
                <c:ptCount val="1"/>
                <c:pt idx="0">
                  <c:v>2021</c:v>
                </c:pt>
              </c:strCache>
            </c:strRef>
          </c:tx>
          <c:spPr>
            <a:solidFill>
              <a:srgbClr val="70A8A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Hospital </c:v>
                </c:pt>
                <c:pt idx="2">
                  <c:v>Health Center</c:v>
                </c:pt>
              </c:strCache>
            </c:strRef>
          </c:cat>
          <c:val>
            <c:numRef>
              <c:f>Sheet1!$D$2:$D$4</c:f>
              <c:numCache>
                <c:formatCode>General</c:formatCode>
                <c:ptCount val="3"/>
                <c:pt idx="0">
                  <c:v>94</c:v>
                </c:pt>
                <c:pt idx="2">
                  <c:v>83</c:v>
                </c:pt>
              </c:numCache>
            </c:numRef>
          </c:val>
          <c:extLst>
            <c:ext xmlns:c16="http://schemas.microsoft.com/office/drawing/2014/chart" uri="{C3380CC4-5D6E-409C-BE32-E72D297353CC}">
              <c16:uniqueId val="{00000002-B85C-4199-B296-E5D2795D2007}"/>
            </c:ext>
          </c:extLst>
        </c:ser>
        <c:dLbls>
          <c:dLblPos val="outEnd"/>
          <c:showLegendKey val="0"/>
          <c:showVal val="1"/>
          <c:showCatName val="0"/>
          <c:showSerName val="0"/>
          <c:showPercent val="0"/>
          <c:showBubbleSize val="0"/>
        </c:dLbls>
        <c:gapWidth val="50"/>
        <c:overlap val="-27"/>
        <c:axId val="458013184"/>
        <c:axId val="458014016"/>
      </c:barChart>
      <c:catAx>
        <c:axId val="4580131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458014016"/>
        <c:crosses val="autoZero"/>
        <c:auto val="1"/>
        <c:lblAlgn val="ctr"/>
        <c:lblOffset val="100"/>
        <c:noMultiLvlLbl val="0"/>
      </c:catAx>
      <c:valAx>
        <c:axId val="458014016"/>
        <c:scaling>
          <c:orientation val="minMax"/>
          <c:max val="100"/>
        </c:scaling>
        <c:delete val="0"/>
        <c:axPos val="l"/>
        <c:title>
          <c:tx>
            <c:rich>
              <a:bodyPr rot="-54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r>
                  <a:rPr lang="en-US" sz="1400" b="0" i="0" baseline="0" dirty="0">
                    <a:solidFill>
                      <a:schemeClr val="tx1">
                        <a:lumMod val="60000"/>
                        <a:lumOff val="40000"/>
                      </a:schemeClr>
                    </a:solidFill>
                    <a:effectLst/>
                  </a:rPr>
                  <a:t>Percent of facilities</a:t>
                </a:r>
                <a:endParaRPr lang="en-US" sz="1400" dirty="0">
                  <a:solidFill>
                    <a:schemeClr val="tx1">
                      <a:lumMod val="60000"/>
                      <a:lumOff val="40000"/>
                    </a:schemeClr>
                  </a:solidFill>
                  <a:effectLst/>
                </a:endParaRP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458013184"/>
        <c:crosses val="autoZero"/>
        <c:crossBetween val="between"/>
      </c:valAx>
      <c:spPr>
        <a:noFill/>
        <a:ln>
          <a:noFill/>
        </a:ln>
        <a:effectLst/>
      </c:spPr>
    </c:plotArea>
    <c:legend>
      <c:legendPos val="b"/>
      <c:overlay val="0"/>
      <c:spPr>
        <a:solidFill>
          <a:schemeClr val="bg1"/>
        </a:solidFill>
        <a:ln>
          <a:noFill/>
        </a:ln>
        <a:effectLst/>
      </c:spPr>
      <c:txPr>
        <a:bodyPr rot="0" spcFirstLastPara="1" vertOverflow="ellipsis" vert="horz" wrap="square" anchor="ctr" anchorCtr="1"/>
        <a:lstStyle/>
        <a:p>
          <a:pPr>
            <a:defRPr sz="1197" b="0" i="0" u="none" strike="noStrike" kern="1200" baseline="0">
              <a:solidFill>
                <a:srgbClr val="0E1947"/>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973068794444202E-2"/>
          <c:y val="0.12019815136959816"/>
          <c:w val="0.88666096050170984"/>
          <c:h val="0.79663279709858115"/>
        </c:manualLayout>
      </c:layout>
      <c:doughnutChart>
        <c:varyColors val="1"/>
        <c:dLbls>
          <c:showLegendKey val="0"/>
          <c:showVal val="0"/>
          <c:showCatName val="0"/>
          <c:showSerName val="0"/>
          <c:showPercent val="0"/>
          <c:showBubbleSize val="0"/>
          <c:showLeaderLines val="0"/>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087653726414903E-2"/>
          <c:y val="6.5488936562173847E-2"/>
          <c:w val="0.59585683888696084"/>
          <c:h val="0.78961075625332811"/>
        </c:manualLayout>
      </c:layout>
      <c:barChart>
        <c:barDir val="col"/>
        <c:grouping val="clustered"/>
        <c:varyColors val="0"/>
        <c:ser>
          <c:idx val="0"/>
          <c:order val="0"/>
          <c:tx>
            <c:strRef>
              <c:f>Sheet1!$B$1</c:f>
              <c:strCache>
                <c:ptCount val="1"/>
                <c:pt idx="0">
                  <c:v>Penta 3 Vaccination coverage (by card)</c:v>
                </c:pt>
              </c:strCache>
            </c:strRef>
          </c:tx>
          <c:spPr>
            <a:solidFill>
              <a:srgbClr val="265C9B"/>
            </a:solidFill>
            <a:ln w="19050">
              <a:noFill/>
            </a:ln>
            <a:effectLst/>
          </c:spPr>
          <c:invertIfNegative val="0"/>
          <c:dPt>
            <c:idx val="0"/>
            <c:invertIfNegative val="0"/>
            <c:bubble3D val="0"/>
            <c:spPr>
              <a:solidFill>
                <a:srgbClr val="265C9B"/>
              </a:solidFill>
              <a:ln w="19050">
                <a:noFill/>
              </a:ln>
              <a:effectLst/>
            </c:spPr>
            <c:extLst>
              <c:ext xmlns:c16="http://schemas.microsoft.com/office/drawing/2014/chart" uri="{C3380CC4-5D6E-409C-BE32-E72D297353CC}">
                <c16:uniqueId val="{00000001-B211-4CC6-AC09-5139BBDC3910}"/>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(n=2,055)</c:v>
                </c:pt>
              </c:strCache>
            </c:strRef>
          </c:cat>
          <c:val>
            <c:numRef>
              <c:f>Sheet1!$B$2</c:f>
              <c:numCache>
                <c:formatCode>General</c:formatCode>
                <c:ptCount val="1"/>
                <c:pt idx="0">
                  <c:v>37</c:v>
                </c:pt>
              </c:numCache>
            </c:numRef>
          </c:val>
          <c:extLst>
            <c:ext xmlns:c16="http://schemas.microsoft.com/office/drawing/2014/chart" uri="{C3380CC4-5D6E-409C-BE32-E72D297353CC}">
              <c16:uniqueId val="{00000004-B211-4CC6-AC09-5139BBDC3910}"/>
            </c:ext>
          </c:extLst>
        </c:ser>
        <c:ser>
          <c:idx val="1"/>
          <c:order val="1"/>
          <c:tx>
            <c:strRef>
              <c:f>Sheet1!$C$1</c:f>
              <c:strCache>
                <c:ptCount val="1"/>
                <c:pt idx="0">
                  <c:v> Penta 3 vaccination coverage (by card or self reported by the mother)</c:v>
                </c:pt>
              </c:strCache>
            </c:strRef>
          </c:tx>
          <c:spPr>
            <a:solidFill>
              <a:srgbClr val="C3B9D9"/>
            </a:solidFill>
            <a:ln w="19050">
              <a:solidFill>
                <a:schemeClr val="lt1"/>
              </a:solid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7-9277-4EB4-A35F-40C5327F7DA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(n=2,055)</c:v>
                </c:pt>
              </c:strCache>
            </c:strRef>
          </c:cat>
          <c:val>
            <c:numRef>
              <c:f>Sheet1!$C$2</c:f>
              <c:numCache>
                <c:formatCode>0</c:formatCode>
                <c:ptCount val="1"/>
                <c:pt idx="0">
                  <c:v>55</c:v>
                </c:pt>
              </c:numCache>
            </c:numRef>
          </c:val>
          <c:extLst>
            <c:ext xmlns:c16="http://schemas.microsoft.com/office/drawing/2014/chart" uri="{C3380CC4-5D6E-409C-BE32-E72D297353CC}">
              <c16:uniqueId val="{00000005-9277-4EB4-A35F-40C5327F7DA6}"/>
            </c:ext>
          </c:extLst>
        </c:ser>
        <c:dLbls>
          <c:dLblPos val="inEnd"/>
          <c:showLegendKey val="0"/>
          <c:showVal val="1"/>
          <c:showCatName val="0"/>
          <c:showSerName val="0"/>
          <c:showPercent val="0"/>
          <c:showBubbleSize val="0"/>
        </c:dLbls>
        <c:gapWidth val="100"/>
        <c:overlap val="-10"/>
        <c:axId val="1987320912"/>
        <c:axId val="1987297616"/>
      </c:barChart>
      <c:catAx>
        <c:axId val="19873209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987297616"/>
        <c:crosses val="autoZero"/>
        <c:auto val="1"/>
        <c:lblAlgn val="ctr"/>
        <c:lblOffset val="100"/>
        <c:noMultiLvlLbl val="0"/>
      </c:catAx>
      <c:valAx>
        <c:axId val="198729761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9873209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1"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1" u="none" strike="noStrike" kern="1200" spc="0" baseline="0">
              <a:solidFill>
                <a:schemeClr val="tx1"/>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4.0649229287397823E-2"/>
          <c:y val="0.18511787384677644"/>
          <c:w val="0.94449891189137414"/>
          <c:h val="0.71591139758050937"/>
        </c:manualLayout>
      </c:layout>
      <c:barChart>
        <c:barDir val="col"/>
        <c:grouping val="clustered"/>
        <c:varyColors val="0"/>
        <c:ser>
          <c:idx val="0"/>
          <c:order val="0"/>
          <c:tx>
            <c:strRef>
              <c:f>Sheet1!$B$1</c:f>
              <c:strCache>
                <c:ptCount val="1"/>
                <c:pt idx="0">
                  <c:v>Percentage of women with some awareness of COVID, who reported concern of COVID spread in their community (n=7,981)</c:v>
                </c:pt>
              </c:strCache>
            </c:strRef>
          </c:tx>
          <c:spPr>
            <a:solidFill>
              <a:srgbClr val="CD295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Very concerned</c:v>
                </c:pt>
                <c:pt idx="1">
                  <c:v>Concerned</c:v>
                </c:pt>
                <c:pt idx="2">
                  <c:v>A little concerned</c:v>
                </c:pt>
                <c:pt idx="3">
                  <c:v>Not concerned</c:v>
                </c:pt>
              </c:strCache>
            </c:strRef>
          </c:cat>
          <c:val>
            <c:numRef>
              <c:f>Sheet1!$B$2:$B$5</c:f>
              <c:numCache>
                <c:formatCode>0</c:formatCode>
                <c:ptCount val="4"/>
                <c:pt idx="0">
                  <c:v>33.4</c:v>
                </c:pt>
                <c:pt idx="1">
                  <c:v>21</c:v>
                </c:pt>
                <c:pt idx="2">
                  <c:v>14.3</c:v>
                </c:pt>
                <c:pt idx="3">
                  <c:v>31.3</c:v>
                </c:pt>
              </c:numCache>
            </c:numRef>
          </c:val>
          <c:extLst>
            <c:ext xmlns:c16="http://schemas.microsoft.com/office/drawing/2014/chart" uri="{C3380CC4-5D6E-409C-BE32-E72D297353CC}">
              <c16:uniqueId val="{00000000-3E61-4F73-99D2-18C0F74AFE6C}"/>
            </c:ext>
          </c:extLst>
        </c:ser>
        <c:dLbls>
          <c:dLblPos val="outEnd"/>
          <c:showLegendKey val="0"/>
          <c:showVal val="1"/>
          <c:showCatName val="0"/>
          <c:showSerName val="0"/>
          <c:showPercent val="0"/>
          <c:showBubbleSize val="0"/>
        </c:dLbls>
        <c:gapWidth val="182"/>
        <c:overlap val="-20"/>
        <c:axId val="362021520"/>
        <c:axId val="362022832"/>
      </c:barChart>
      <c:catAx>
        <c:axId val="362021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362022832"/>
        <c:crosses val="autoZero"/>
        <c:auto val="1"/>
        <c:lblAlgn val="ctr"/>
        <c:lblOffset val="100"/>
        <c:noMultiLvlLbl val="0"/>
      </c:catAx>
      <c:valAx>
        <c:axId val="362022832"/>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3620215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1" u="none" strike="noStrike" kern="1200" spc="0" baseline="0">
                <a:solidFill>
                  <a:schemeClr val="tx1">
                    <a:lumMod val="50000"/>
                  </a:schemeClr>
                </a:solidFill>
                <a:latin typeface="Segoe UI" panose="020B0502040204020203" pitchFamily="34" charset="0"/>
                <a:ea typeface="+mn-ea"/>
                <a:cs typeface="Segoe UI" panose="020B0502040204020203" pitchFamily="34" charset="0"/>
              </a:defRPr>
            </a:pPr>
            <a:r>
              <a:rPr lang="en-US" sz="1800" b="0" i="1" baseline="0" dirty="0">
                <a:effectLst/>
              </a:rPr>
              <a:t>Percent of respondents who would be willing to take Covid-19 vaccination </a:t>
            </a:r>
            <a:r>
              <a:rPr lang="en-US" sz="1800" b="0" i="1" baseline="0" dirty="0">
                <a:solidFill>
                  <a:schemeClr val="tx1">
                    <a:lumMod val="50000"/>
                  </a:schemeClr>
                </a:solidFill>
                <a:effectLst/>
                <a:latin typeface="Segoe UI" panose="020B0502040204020203" pitchFamily="34" charset="0"/>
                <a:cs typeface="Segoe UI" panose="020B0502040204020203" pitchFamily="34" charset="0"/>
              </a:rPr>
              <a:t>by region (n=7,951)</a:t>
            </a:r>
            <a:endParaRPr lang="en-US" sz="1800" i="1" dirty="0">
              <a:solidFill>
                <a:schemeClr val="tx1">
                  <a:lumMod val="50000"/>
                </a:schemeClr>
              </a:solidFill>
              <a:latin typeface="Segoe UI" panose="020B0502040204020203" pitchFamily="34" charset="0"/>
              <a:cs typeface="Segoe UI" panose="020B0502040204020203" pitchFamily="34" charset="0"/>
            </a:endParaRPr>
          </a:p>
        </c:rich>
      </c:tx>
      <c:layout>
        <c:manualLayout>
          <c:xMode val="edge"/>
          <c:yMode val="edge"/>
          <c:x val="0.16180437873902323"/>
          <c:y val="6.3524282504891282E-4"/>
        </c:manualLayout>
      </c:layout>
      <c:overlay val="0"/>
      <c:spPr>
        <a:noFill/>
        <a:ln>
          <a:noFill/>
        </a:ln>
        <a:effectLst/>
      </c:spPr>
      <c:txPr>
        <a:bodyPr rot="0" spcFirstLastPara="1" vertOverflow="ellipsis" vert="horz" wrap="square" anchor="ctr" anchorCtr="1"/>
        <a:lstStyle/>
        <a:p>
          <a:pPr>
            <a:defRPr sz="1800" b="0" i="1" u="none" strike="noStrike" kern="1200" spc="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6.7074154637024486E-2"/>
          <c:y val="0.20211325550481715"/>
          <c:w val="0.91047603796990551"/>
          <c:h val="0.55723398692195547"/>
        </c:manualLayout>
      </c:layout>
      <c:barChart>
        <c:barDir val="col"/>
        <c:grouping val="stacked"/>
        <c:varyColors val="0"/>
        <c:ser>
          <c:idx val="0"/>
          <c:order val="0"/>
          <c:tx>
            <c:strRef>
              <c:f>Sheet1!$B$1</c:f>
              <c:strCache>
                <c:ptCount val="1"/>
                <c:pt idx="0">
                  <c:v>Yes I will take</c:v>
                </c:pt>
              </c:strCache>
            </c:strRef>
          </c:tx>
          <c:spPr>
            <a:solidFill>
              <a:srgbClr val="B87599"/>
            </a:solidFill>
            <a:ln>
              <a:noFill/>
            </a:ln>
            <a:effectLst/>
          </c:spPr>
          <c:invertIfNegative val="0"/>
          <c:dPt>
            <c:idx val="8"/>
            <c:invertIfNegative val="0"/>
            <c:bubble3D val="0"/>
            <c:extLst>
              <c:ext xmlns:c16="http://schemas.microsoft.com/office/drawing/2014/chart" uri="{C3380CC4-5D6E-409C-BE32-E72D297353CC}">
                <c16:uniqueId val="{00000001-780A-4A66-BCFD-8F0DAEE51271}"/>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SNNP</c:v>
                </c:pt>
                <c:pt idx="1">
                  <c:v>Sidama</c:v>
                </c:pt>
                <c:pt idx="2">
                  <c:v>Benishangul-Gumuz</c:v>
                </c:pt>
                <c:pt idx="3">
                  <c:v>Gambella</c:v>
                </c:pt>
                <c:pt idx="4">
                  <c:v>Oromia</c:v>
                </c:pt>
                <c:pt idx="5">
                  <c:v>Amhara</c:v>
                </c:pt>
                <c:pt idx="6">
                  <c:v>Somali</c:v>
                </c:pt>
                <c:pt idx="7">
                  <c:v>Dira Dawa</c:v>
                </c:pt>
                <c:pt idx="8">
                  <c:v>Afar</c:v>
                </c:pt>
                <c:pt idx="9">
                  <c:v>Harari</c:v>
                </c:pt>
                <c:pt idx="10">
                  <c:v>Addis</c:v>
                </c:pt>
                <c:pt idx="11">
                  <c:v>Total</c:v>
                </c:pt>
              </c:strCache>
            </c:strRef>
          </c:cat>
          <c:val>
            <c:numRef>
              <c:f>Sheet1!$B$2:$B$13</c:f>
              <c:numCache>
                <c:formatCode>0</c:formatCode>
                <c:ptCount val="12"/>
                <c:pt idx="0">
                  <c:v>79.5</c:v>
                </c:pt>
                <c:pt idx="1">
                  <c:v>75.2</c:v>
                </c:pt>
                <c:pt idx="2">
                  <c:v>74.7</c:v>
                </c:pt>
                <c:pt idx="3">
                  <c:v>73.2</c:v>
                </c:pt>
                <c:pt idx="4">
                  <c:v>71.099999999999994</c:v>
                </c:pt>
                <c:pt idx="5">
                  <c:v>67.8</c:v>
                </c:pt>
                <c:pt idx="6">
                  <c:v>59.1</c:v>
                </c:pt>
                <c:pt idx="7">
                  <c:v>57.4</c:v>
                </c:pt>
                <c:pt idx="8">
                  <c:v>43.6</c:v>
                </c:pt>
                <c:pt idx="9">
                  <c:v>30.9</c:v>
                </c:pt>
                <c:pt idx="10">
                  <c:v>29.5</c:v>
                </c:pt>
                <c:pt idx="11" formatCode="General">
                  <c:v>68</c:v>
                </c:pt>
              </c:numCache>
            </c:numRef>
          </c:val>
          <c:extLst>
            <c:ext xmlns:c16="http://schemas.microsoft.com/office/drawing/2014/chart" uri="{C3380CC4-5D6E-409C-BE32-E72D297353CC}">
              <c16:uniqueId val="{00000000-4DD3-4E6A-B907-EBD81929002D}"/>
            </c:ext>
          </c:extLst>
        </c:ser>
        <c:ser>
          <c:idx val="1"/>
          <c:order val="1"/>
          <c:tx>
            <c:strRef>
              <c:f>Sheet1!$C$1</c:f>
              <c:strCache>
                <c:ptCount val="1"/>
                <c:pt idx="0">
                  <c:v>No I won't take</c:v>
                </c:pt>
              </c:strCache>
            </c:strRef>
          </c:tx>
          <c:spPr>
            <a:solidFill>
              <a:srgbClr val="CD295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SNNP</c:v>
                </c:pt>
                <c:pt idx="1">
                  <c:v>Sidama</c:v>
                </c:pt>
                <c:pt idx="2">
                  <c:v>Benishangul-Gumuz</c:v>
                </c:pt>
                <c:pt idx="3">
                  <c:v>Gambella</c:v>
                </c:pt>
                <c:pt idx="4">
                  <c:v>Oromia</c:v>
                </c:pt>
                <c:pt idx="5">
                  <c:v>Amhara</c:v>
                </c:pt>
                <c:pt idx="6">
                  <c:v>Somali</c:v>
                </c:pt>
                <c:pt idx="7">
                  <c:v>Dira Dawa</c:v>
                </c:pt>
                <c:pt idx="8">
                  <c:v>Afar</c:v>
                </c:pt>
                <c:pt idx="9">
                  <c:v>Harari</c:v>
                </c:pt>
                <c:pt idx="10">
                  <c:v>Addis</c:v>
                </c:pt>
                <c:pt idx="11">
                  <c:v>Total</c:v>
                </c:pt>
              </c:strCache>
            </c:strRef>
          </c:cat>
          <c:val>
            <c:numRef>
              <c:f>Sheet1!$C$2:$C$13</c:f>
              <c:numCache>
                <c:formatCode>General</c:formatCode>
                <c:ptCount val="12"/>
                <c:pt idx="0">
                  <c:v>15</c:v>
                </c:pt>
                <c:pt idx="1">
                  <c:v>12</c:v>
                </c:pt>
                <c:pt idx="2">
                  <c:v>16</c:v>
                </c:pt>
                <c:pt idx="3">
                  <c:v>23</c:v>
                </c:pt>
                <c:pt idx="4">
                  <c:v>26</c:v>
                </c:pt>
                <c:pt idx="5">
                  <c:v>25</c:v>
                </c:pt>
                <c:pt idx="6">
                  <c:v>18</c:v>
                </c:pt>
                <c:pt idx="7">
                  <c:v>34</c:v>
                </c:pt>
                <c:pt idx="8">
                  <c:v>51</c:v>
                </c:pt>
                <c:pt idx="9">
                  <c:v>62</c:v>
                </c:pt>
                <c:pt idx="10">
                  <c:v>51</c:v>
                </c:pt>
                <c:pt idx="11">
                  <c:v>25</c:v>
                </c:pt>
              </c:numCache>
            </c:numRef>
          </c:val>
          <c:extLst>
            <c:ext xmlns:c16="http://schemas.microsoft.com/office/drawing/2014/chart" uri="{C3380CC4-5D6E-409C-BE32-E72D297353CC}">
              <c16:uniqueId val="{00000001-437F-4883-9A0B-FFC1F3119D33}"/>
            </c:ext>
          </c:extLst>
        </c:ser>
        <c:ser>
          <c:idx val="2"/>
          <c:order val="2"/>
          <c:tx>
            <c:strRef>
              <c:f>Sheet1!$D$1</c:f>
              <c:strCache>
                <c:ptCount val="1"/>
                <c:pt idx="0">
                  <c:v>Already vaccinated</c:v>
                </c:pt>
              </c:strCache>
            </c:strRef>
          </c:tx>
          <c:spPr>
            <a:solidFill>
              <a:srgbClr val="00667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SNNP</c:v>
                </c:pt>
                <c:pt idx="1">
                  <c:v>Sidama</c:v>
                </c:pt>
                <c:pt idx="2">
                  <c:v>Benishangul-Gumuz</c:v>
                </c:pt>
                <c:pt idx="3">
                  <c:v>Gambella</c:v>
                </c:pt>
                <c:pt idx="4">
                  <c:v>Oromia</c:v>
                </c:pt>
                <c:pt idx="5">
                  <c:v>Amhara</c:v>
                </c:pt>
                <c:pt idx="6">
                  <c:v>Somali</c:v>
                </c:pt>
                <c:pt idx="7">
                  <c:v>Dira Dawa</c:v>
                </c:pt>
                <c:pt idx="8">
                  <c:v>Afar</c:v>
                </c:pt>
                <c:pt idx="9">
                  <c:v>Harari</c:v>
                </c:pt>
                <c:pt idx="10">
                  <c:v>Addis</c:v>
                </c:pt>
                <c:pt idx="11">
                  <c:v>Total</c:v>
                </c:pt>
              </c:strCache>
            </c:strRef>
          </c:cat>
          <c:val>
            <c:numRef>
              <c:f>Sheet1!$D$2:$D$13</c:f>
              <c:numCache>
                <c:formatCode>General</c:formatCode>
                <c:ptCount val="12"/>
                <c:pt idx="0">
                  <c:v>3</c:v>
                </c:pt>
                <c:pt idx="1">
                  <c:v>12</c:v>
                </c:pt>
                <c:pt idx="2">
                  <c:v>8</c:v>
                </c:pt>
                <c:pt idx="3">
                  <c:v>3</c:v>
                </c:pt>
                <c:pt idx="4">
                  <c:v>2</c:v>
                </c:pt>
                <c:pt idx="5">
                  <c:v>3</c:v>
                </c:pt>
                <c:pt idx="6">
                  <c:v>19</c:v>
                </c:pt>
                <c:pt idx="7">
                  <c:v>4</c:v>
                </c:pt>
                <c:pt idx="8">
                  <c:v>2</c:v>
                </c:pt>
                <c:pt idx="9">
                  <c:v>6</c:v>
                </c:pt>
                <c:pt idx="10">
                  <c:v>16</c:v>
                </c:pt>
                <c:pt idx="11">
                  <c:v>4</c:v>
                </c:pt>
              </c:numCache>
            </c:numRef>
          </c:val>
          <c:extLst>
            <c:ext xmlns:c16="http://schemas.microsoft.com/office/drawing/2014/chart" uri="{C3380CC4-5D6E-409C-BE32-E72D297353CC}">
              <c16:uniqueId val="{00000002-437F-4883-9A0B-FFC1F3119D33}"/>
            </c:ext>
          </c:extLst>
        </c:ser>
        <c:ser>
          <c:idx val="3"/>
          <c:order val="3"/>
          <c:tx>
            <c:strRef>
              <c:f>Sheet1!$E$1</c:f>
              <c:strCache>
                <c:ptCount val="1"/>
                <c:pt idx="0">
                  <c:v>Not decided yet</c:v>
                </c:pt>
              </c:strCache>
            </c:strRef>
          </c:tx>
          <c:spPr>
            <a:solidFill>
              <a:srgbClr val="A8A8A9"/>
            </a:solidFill>
            <a:ln>
              <a:noFill/>
            </a:ln>
            <a:effectLst/>
          </c:spPr>
          <c:invertIfNegative val="0"/>
          <c:dLbls>
            <c:dLbl>
              <c:idx val="0"/>
              <c:layout>
                <c:manualLayout>
                  <c:x val="-1.1004587744500563E-17"/>
                  <c:y val="-1.9913813954017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37-439E-B51D-E332F3DFD0B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SNNP</c:v>
                </c:pt>
                <c:pt idx="1">
                  <c:v>Sidama</c:v>
                </c:pt>
                <c:pt idx="2">
                  <c:v>Benishangul-Gumuz</c:v>
                </c:pt>
                <c:pt idx="3">
                  <c:v>Gambella</c:v>
                </c:pt>
                <c:pt idx="4">
                  <c:v>Oromia</c:v>
                </c:pt>
                <c:pt idx="5">
                  <c:v>Amhara</c:v>
                </c:pt>
                <c:pt idx="6">
                  <c:v>Somali</c:v>
                </c:pt>
                <c:pt idx="7">
                  <c:v>Dira Dawa</c:v>
                </c:pt>
                <c:pt idx="8">
                  <c:v>Afar</c:v>
                </c:pt>
                <c:pt idx="9">
                  <c:v>Harari</c:v>
                </c:pt>
                <c:pt idx="10">
                  <c:v>Addis</c:v>
                </c:pt>
                <c:pt idx="11">
                  <c:v>Total</c:v>
                </c:pt>
              </c:strCache>
            </c:strRef>
          </c:cat>
          <c:val>
            <c:numRef>
              <c:f>Sheet1!$E$2:$E$13</c:f>
              <c:numCache>
                <c:formatCode>General</c:formatCode>
                <c:ptCount val="12"/>
                <c:pt idx="0">
                  <c:v>2</c:v>
                </c:pt>
                <c:pt idx="1">
                  <c:v>1</c:v>
                </c:pt>
                <c:pt idx="2">
                  <c:v>1</c:v>
                </c:pt>
                <c:pt idx="3">
                  <c:v>1</c:v>
                </c:pt>
                <c:pt idx="4">
                  <c:v>1</c:v>
                </c:pt>
                <c:pt idx="5">
                  <c:v>5</c:v>
                </c:pt>
                <c:pt idx="6">
                  <c:v>4</c:v>
                </c:pt>
                <c:pt idx="7">
                  <c:v>5</c:v>
                </c:pt>
                <c:pt idx="8">
                  <c:v>4</c:v>
                </c:pt>
                <c:pt idx="9">
                  <c:v>0</c:v>
                </c:pt>
                <c:pt idx="10">
                  <c:v>4</c:v>
                </c:pt>
                <c:pt idx="11">
                  <c:v>3</c:v>
                </c:pt>
              </c:numCache>
            </c:numRef>
          </c:val>
          <c:extLst>
            <c:ext xmlns:c16="http://schemas.microsoft.com/office/drawing/2014/chart" uri="{C3380CC4-5D6E-409C-BE32-E72D297353CC}">
              <c16:uniqueId val="{00000003-437F-4883-9A0B-FFC1F3119D33}"/>
            </c:ext>
          </c:extLst>
        </c:ser>
        <c:dLbls>
          <c:showLegendKey val="0"/>
          <c:showVal val="1"/>
          <c:showCatName val="0"/>
          <c:showSerName val="0"/>
          <c:showPercent val="0"/>
          <c:showBubbleSize val="0"/>
        </c:dLbls>
        <c:gapWidth val="54"/>
        <c:overlap val="100"/>
        <c:axId val="362021520"/>
        <c:axId val="362022832"/>
      </c:barChart>
      <c:catAx>
        <c:axId val="362021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362022832"/>
        <c:crosses val="autoZero"/>
        <c:auto val="1"/>
        <c:lblAlgn val="ctr"/>
        <c:lblOffset val="100"/>
        <c:noMultiLvlLbl val="0"/>
      </c:catAx>
      <c:valAx>
        <c:axId val="36202283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75000"/>
                  </a:schemeClr>
                </a:solidFill>
                <a:latin typeface="Segoe UI" panose="020B0502040204020203" pitchFamily="34" charset="0"/>
                <a:ea typeface="+mn-ea"/>
                <a:cs typeface="Segoe UI" panose="020B0502040204020203" pitchFamily="34" charset="0"/>
              </a:defRPr>
            </a:pPr>
            <a:endParaRPr lang="en-US"/>
          </a:p>
        </c:txPr>
        <c:crossAx val="362021520"/>
        <c:crosses val="autoZero"/>
        <c:crossBetween val="between"/>
      </c:valAx>
      <c:spPr>
        <a:noFill/>
        <a:ln w="25400">
          <a:noFill/>
        </a:ln>
        <a:effectLst/>
      </c:spPr>
    </c:plotArea>
    <c:legend>
      <c:legendPos val="b"/>
      <c:layout>
        <c:manualLayout>
          <c:xMode val="edge"/>
          <c:yMode val="edge"/>
          <c:x val="0.21328867293914933"/>
          <c:y val="0.88988562493115431"/>
          <c:w val="0.6469790190739042"/>
          <c:h val="6.0821217463160424E-2"/>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82343684926526"/>
          <c:y val="3.3837331816532944E-2"/>
          <c:w val="0.70697264651527081"/>
          <c:h val="0.7976181818654049"/>
        </c:manualLayout>
      </c:layout>
      <c:barChart>
        <c:barDir val="col"/>
        <c:grouping val="clustered"/>
        <c:varyColors val="0"/>
        <c:ser>
          <c:idx val="0"/>
          <c:order val="0"/>
          <c:tx>
            <c:strRef>
              <c:f>Sheet1!$B$1</c:f>
              <c:strCache>
                <c:ptCount val="1"/>
                <c:pt idx="0">
                  <c:v>Avaailability of COVID screening</c:v>
                </c:pt>
              </c:strCache>
            </c:strRef>
          </c:tx>
          <c:spPr>
            <a:solidFill>
              <a:srgbClr val="55015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Hospital (n=144)</c:v>
                </c:pt>
                <c:pt idx="1">
                  <c:v>Health Center (n=215)</c:v>
                </c:pt>
              </c:strCache>
            </c:strRef>
          </c:cat>
          <c:val>
            <c:numRef>
              <c:f>Sheet1!$B$2:$B$5</c:f>
              <c:numCache>
                <c:formatCode>0</c:formatCode>
                <c:ptCount val="4"/>
                <c:pt idx="0">
                  <c:v>38.9</c:v>
                </c:pt>
                <c:pt idx="1">
                  <c:v>13.5</c:v>
                </c:pt>
              </c:numCache>
            </c:numRef>
          </c:val>
          <c:extLst>
            <c:ext xmlns:c16="http://schemas.microsoft.com/office/drawing/2014/chart" uri="{C3380CC4-5D6E-409C-BE32-E72D297353CC}">
              <c16:uniqueId val="{00000000-683A-924D-8B18-132F4EC4608E}"/>
            </c:ext>
          </c:extLst>
        </c:ser>
        <c:dLbls>
          <c:dLblPos val="outEnd"/>
          <c:showLegendKey val="0"/>
          <c:showVal val="1"/>
          <c:showCatName val="0"/>
          <c:showSerName val="0"/>
          <c:showPercent val="0"/>
          <c:showBubbleSize val="0"/>
        </c:dLbls>
        <c:gapWidth val="50"/>
        <c:overlap val="-27"/>
        <c:axId val="458013184"/>
        <c:axId val="458014016"/>
      </c:barChart>
      <c:catAx>
        <c:axId val="4580131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458014016"/>
        <c:crosses val="autoZero"/>
        <c:auto val="1"/>
        <c:lblAlgn val="ctr"/>
        <c:lblOffset val="100"/>
        <c:noMultiLvlLbl val="0"/>
      </c:catAx>
      <c:valAx>
        <c:axId val="458014016"/>
        <c:scaling>
          <c:orientation val="minMax"/>
          <c:max val="10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4580131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282435752638842"/>
          <c:y val="2.7852136684923829E-2"/>
          <c:w val="0.76139709364100838"/>
          <c:h val="0.80311567488432989"/>
        </c:manualLayout>
      </c:layout>
      <c:barChart>
        <c:barDir val="col"/>
        <c:grouping val="clustered"/>
        <c:varyColors val="0"/>
        <c:ser>
          <c:idx val="0"/>
          <c:order val="0"/>
          <c:tx>
            <c:strRef>
              <c:f>Sheet1!$B$1</c:f>
              <c:strCache>
                <c:ptCount val="1"/>
                <c:pt idx="0">
                  <c:v>7 Essential Medicines in Stock</c:v>
                </c:pt>
              </c:strCache>
            </c:strRef>
          </c:tx>
          <c:spPr>
            <a:solidFill>
              <a:srgbClr val="55015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Public (n=500)</c:v>
                </c:pt>
                <c:pt idx="1">
                  <c:v>Private (n=201)</c:v>
                </c:pt>
              </c:strCache>
            </c:strRef>
          </c:cat>
          <c:val>
            <c:numRef>
              <c:f>Sheet1!$B$2:$B$3</c:f>
              <c:numCache>
                <c:formatCode>0</c:formatCode>
                <c:ptCount val="2"/>
                <c:pt idx="0">
                  <c:v>17.2</c:v>
                </c:pt>
                <c:pt idx="1">
                  <c:v>0.5</c:v>
                </c:pt>
              </c:numCache>
            </c:numRef>
          </c:val>
          <c:extLst>
            <c:ext xmlns:c16="http://schemas.microsoft.com/office/drawing/2014/chart" uri="{C3380CC4-5D6E-409C-BE32-E72D297353CC}">
              <c16:uniqueId val="{00000000-DC2B-4698-8518-DDA3CB58C07F}"/>
            </c:ext>
          </c:extLst>
        </c:ser>
        <c:dLbls>
          <c:dLblPos val="outEnd"/>
          <c:showLegendKey val="0"/>
          <c:showVal val="1"/>
          <c:showCatName val="0"/>
          <c:showSerName val="0"/>
          <c:showPercent val="0"/>
          <c:showBubbleSize val="0"/>
        </c:dLbls>
        <c:gapWidth val="50"/>
        <c:overlap val="-27"/>
        <c:axId val="458013184"/>
        <c:axId val="458014016"/>
      </c:barChart>
      <c:catAx>
        <c:axId val="4580131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458014016"/>
        <c:crosses val="autoZero"/>
        <c:auto val="1"/>
        <c:lblAlgn val="ctr"/>
        <c:lblOffset val="100"/>
        <c:noMultiLvlLbl val="0"/>
      </c:catAx>
      <c:valAx>
        <c:axId val="458014016"/>
        <c:scaling>
          <c:orientation val="minMax"/>
          <c:max val="10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crossAx val="4580131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00804260577724"/>
          <c:y val="0.12624779451352641"/>
          <c:w val="0.89699195739422277"/>
          <c:h val="0.74896887468791706"/>
        </c:manualLayout>
      </c:layout>
      <c:barChart>
        <c:barDir val="col"/>
        <c:grouping val="clustered"/>
        <c:varyColors val="0"/>
        <c:ser>
          <c:idx val="0"/>
          <c:order val="0"/>
          <c:tx>
            <c:strRef>
              <c:f>Sheet1!$A$2</c:f>
              <c:strCache>
                <c:ptCount val="1"/>
                <c:pt idx="0">
                  <c:v>Delivery Volume</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1-C586-4484-9CCD-6E1E8BF7F110}"/>
              </c:ext>
            </c:extLst>
          </c:dPt>
          <c:dPt>
            <c:idx val="1"/>
            <c:invertIfNegative val="0"/>
            <c:bubble3D val="0"/>
            <c:extLst>
              <c:ext xmlns:c16="http://schemas.microsoft.com/office/drawing/2014/chart" uri="{C3380CC4-5D6E-409C-BE32-E72D297353CC}">
                <c16:uniqueId val="{00000003-C586-4484-9CCD-6E1E8BF7F11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Apr-19</c:v>
                </c:pt>
                <c:pt idx="1">
                  <c:v>Apr-20</c:v>
                </c:pt>
                <c:pt idx="2">
                  <c:v>Apr-21</c:v>
                </c:pt>
              </c:strCache>
            </c:strRef>
          </c:cat>
          <c:val>
            <c:numRef>
              <c:f>Sheet1!$B$2:$D$2</c:f>
              <c:numCache>
                <c:formatCode>0</c:formatCode>
                <c:ptCount val="3"/>
                <c:pt idx="0">
                  <c:v>199.6</c:v>
                </c:pt>
                <c:pt idx="1">
                  <c:v>204.8</c:v>
                </c:pt>
                <c:pt idx="2">
                  <c:v>211.8</c:v>
                </c:pt>
              </c:numCache>
            </c:numRef>
          </c:val>
          <c:extLst>
            <c:ext xmlns:c16="http://schemas.microsoft.com/office/drawing/2014/chart" uri="{C3380CC4-5D6E-409C-BE32-E72D297353CC}">
              <c16:uniqueId val="{00000004-C586-4484-9CCD-6E1E8BF7F110}"/>
            </c:ext>
          </c:extLst>
        </c:ser>
        <c:dLbls>
          <c:dLblPos val="inEnd"/>
          <c:showLegendKey val="0"/>
          <c:showVal val="1"/>
          <c:showCatName val="0"/>
          <c:showSerName val="0"/>
          <c:showPercent val="0"/>
          <c:showBubbleSize val="0"/>
        </c:dLbls>
        <c:gapWidth val="70"/>
        <c:axId val="746626704"/>
        <c:axId val="746616304"/>
      </c:barChart>
      <c:catAx>
        <c:axId val="746626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746616304"/>
        <c:crosses val="autoZero"/>
        <c:auto val="1"/>
        <c:lblAlgn val="ctr"/>
        <c:lblOffset val="100"/>
        <c:noMultiLvlLbl val="0"/>
      </c:catAx>
      <c:valAx>
        <c:axId val="746616304"/>
        <c:scaling>
          <c:orientation val="minMax"/>
          <c:max val="215"/>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6626704"/>
        <c:crosses val="autoZero"/>
        <c:crossBetween val="between"/>
      </c:valAx>
      <c:spPr>
        <a:noFill/>
        <a:ln>
          <a:noFill/>
        </a:ln>
        <a:effectLst/>
      </c:spPr>
    </c:plotArea>
    <c:legend>
      <c:legendPos val="t"/>
      <c:layout>
        <c:manualLayout>
          <c:xMode val="edge"/>
          <c:yMode val="edge"/>
          <c:x val="0.36301834440420266"/>
          <c:y val="4.9453723877704817E-2"/>
          <c:w val="0.28349228715681618"/>
          <c:h val="5.0068974930671535E-2"/>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12462506337397"/>
          <c:y val="0.12624779451352641"/>
          <c:w val="0.86858316929133861"/>
          <c:h val="0.74896887468791706"/>
        </c:manualLayout>
      </c:layout>
      <c:barChart>
        <c:barDir val="col"/>
        <c:grouping val="clustered"/>
        <c:varyColors val="0"/>
        <c:ser>
          <c:idx val="1"/>
          <c:order val="0"/>
          <c:tx>
            <c:strRef>
              <c:f>Sheet1!$A$2</c:f>
              <c:strCache>
                <c:ptCount val="1"/>
                <c:pt idx="0">
                  <c:v>Cesearean delivery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Apr-19</c:v>
                </c:pt>
                <c:pt idx="1">
                  <c:v>Apr-20</c:v>
                </c:pt>
                <c:pt idx="2">
                  <c:v>Apr-21</c:v>
                </c:pt>
              </c:strCache>
            </c:strRef>
          </c:cat>
          <c:val>
            <c:numRef>
              <c:f>Sheet1!$B$2:$D$2</c:f>
              <c:numCache>
                <c:formatCode>0</c:formatCode>
                <c:ptCount val="3"/>
                <c:pt idx="0">
                  <c:v>40.700000000000003</c:v>
                </c:pt>
                <c:pt idx="1">
                  <c:v>49</c:v>
                </c:pt>
                <c:pt idx="2">
                  <c:v>52.9</c:v>
                </c:pt>
              </c:numCache>
            </c:numRef>
          </c:val>
          <c:extLst>
            <c:ext xmlns:c16="http://schemas.microsoft.com/office/drawing/2014/chart" uri="{C3380CC4-5D6E-409C-BE32-E72D297353CC}">
              <c16:uniqueId val="{00000003-BC58-4D5A-9A01-49A4BEEC9DC0}"/>
            </c:ext>
          </c:extLst>
        </c:ser>
        <c:dLbls>
          <c:dLblPos val="inEnd"/>
          <c:showLegendKey val="0"/>
          <c:showVal val="1"/>
          <c:showCatName val="0"/>
          <c:showSerName val="0"/>
          <c:showPercent val="0"/>
          <c:showBubbleSize val="0"/>
        </c:dLbls>
        <c:gapWidth val="70"/>
        <c:axId val="746626704"/>
        <c:axId val="746616304"/>
      </c:barChart>
      <c:catAx>
        <c:axId val="746626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746616304"/>
        <c:crosses val="autoZero"/>
        <c:auto val="1"/>
        <c:lblAlgn val="ctr"/>
        <c:lblOffset val="100"/>
        <c:noMultiLvlLbl val="0"/>
      </c:catAx>
      <c:valAx>
        <c:axId val="746616304"/>
        <c:scaling>
          <c:orientation val="minMax"/>
          <c:max val="215"/>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6626704"/>
        <c:crosses val="autoZero"/>
        <c:crossBetween val="between"/>
      </c:valAx>
      <c:spPr>
        <a:noFill/>
        <a:ln>
          <a:noFill/>
        </a:ln>
        <a:effectLst/>
      </c:spPr>
    </c:plotArea>
    <c:legend>
      <c:legendPos val="t"/>
      <c:layout>
        <c:manualLayout>
          <c:xMode val="edge"/>
          <c:yMode val="edge"/>
          <c:x val="0.30079163820088545"/>
          <c:y val="3.9042413587661695E-2"/>
          <c:w val="0.39841649655311462"/>
          <c:h val="5.0068974930671535E-2"/>
        </c:manualLayout>
      </c:layout>
      <c:overlay val="0"/>
      <c:spPr>
        <a:noFill/>
        <a:ln>
          <a:noFill/>
        </a:ln>
        <a:effectLst/>
      </c:spPr>
      <c:txPr>
        <a:bodyPr rot="0" spcFirstLastPara="1" vertOverflow="ellipsis" vert="horz" wrap="square" anchor="ctr" anchorCtr="1"/>
        <a:lstStyle/>
        <a:p>
          <a:pPr>
            <a:defRPr sz="1400" b="0" i="1"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58419629299518"/>
          <c:y val="3.0657869812019262E-2"/>
          <c:w val="0.54517201863194686"/>
          <c:h val="0.81032723730165435"/>
        </c:manualLayout>
      </c:layout>
      <c:barChart>
        <c:barDir val="col"/>
        <c:grouping val="clustered"/>
        <c:varyColors val="0"/>
        <c:ser>
          <c:idx val="0"/>
          <c:order val="0"/>
          <c:tx>
            <c:strRef>
              <c:f>Sheet1!$B$1</c:f>
              <c:strCache>
                <c:ptCount val="1"/>
                <c:pt idx="0">
                  <c:v>Penta 3 Vaccination coverage (by card)</c:v>
                </c:pt>
              </c:strCache>
            </c:strRef>
          </c:tx>
          <c:spPr>
            <a:solidFill>
              <a:srgbClr val="265C9B"/>
            </a:solidFill>
            <a:ln w="19050">
              <a:noFill/>
            </a:ln>
            <a:effectLst/>
          </c:spPr>
          <c:invertIfNegative val="0"/>
          <c:dPt>
            <c:idx val="0"/>
            <c:invertIfNegative val="0"/>
            <c:bubble3D val="0"/>
            <c:spPr>
              <a:solidFill>
                <a:srgbClr val="265C9B"/>
              </a:solidFill>
              <a:ln w="19050">
                <a:noFill/>
              </a:ln>
              <a:effectLst/>
            </c:spPr>
            <c:extLst>
              <c:ext xmlns:c16="http://schemas.microsoft.com/office/drawing/2014/chart" uri="{C3380CC4-5D6E-409C-BE32-E72D297353CC}">
                <c16:uniqueId val="{00000001-AC05-4C2E-AA64-655DA51B5F9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(n=2,369)</c:v>
                </c:pt>
              </c:strCache>
            </c:strRef>
          </c:cat>
          <c:val>
            <c:numRef>
              <c:f>Sheet1!$B$2</c:f>
              <c:numCache>
                <c:formatCode>0</c:formatCode>
                <c:ptCount val="1"/>
                <c:pt idx="0">
                  <c:v>32</c:v>
                </c:pt>
              </c:numCache>
            </c:numRef>
          </c:val>
          <c:extLst>
            <c:ext xmlns:c16="http://schemas.microsoft.com/office/drawing/2014/chart" uri="{C3380CC4-5D6E-409C-BE32-E72D297353CC}">
              <c16:uniqueId val="{00000002-AC05-4C2E-AA64-655DA51B5F92}"/>
            </c:ext>
          </c:extLst>
        </c:ser>
        <c:ser>
          <c:idx val="1"/>
          <c:order val="1"/>
          <c:tx>
            <c:strRef>
              <c:f>Sheet1!$C$1</c:f>
              <c:strCache>
                <c:ptCount val="1"/>
                <c:pt idx="0">
                  <c:v> Penta 3 vaccination coverage (by card or self reported by the mother)</c:v>
                </c:pt>
              </c:strCache>
            </c:strRef>
          </c:tx>
          <c:spPr>
            <a:solidFill>
              <a:srgbClr val="C3B9D9"/>
            </a:solidFill>
            <a:ln w="19050">
              <a:solidFill>
                <a:schemeClr val="lt1"/>
              </a:solidFill>
            </a:ln>
            <a:effectLst/>
          </c:spPr>
          <c:invertIfNegative val="0"/>
          <c:dPt>
            <c:idx val="0"/>
            <c:invertIfNegative val="0"/>
            <c:bubble3D val="0"/>
            <c:spPr>
              <a:solidFill>
                <a:srgbClr val="C3B9D9"/>
              </a:solidFill>
              <a:ln w="19050">
                <a:solidFill>
                  <a:schemeClr val="lt1"/>
                </a:solidFill>
              </a:ln>
              <a:effectLst/>
            </c:spPr>
            <c:extLst>
              <c:ext xmlns:c16="http://schemas.microsoft.com/office/drawing/2014/chart" uri="{C3380CC4-5D6E-409C-BE32-E72D297353CC}">
                <c16:uniqueId val="{00000003-AC05-4C2E-AA64-655DA51B5F92}"/>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AC05-4C2E-AA64-655DA51B5F9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(n=2,369)</c:v>
                </c:pt>
              </c:strCache>
            </c:strRef>
          </c:cat>
          <c:val>
            <c:numRef>
              <c:f>Sheet1!$C$2</c:f>
              <c:numCache>
                <c:formatCode>0</c:formatCode>
                <c:ptCount val="1"/>
                <c:pt idx="0">
                  <c:v>43</c:v>
                </c:pt>
              </c:numCache>
            </c:numRef>
          </c:val>
          <c:extLst>
            <c:ext xmlns:c16="http://schemas.microsoft.com/office/drawing/2014/chart" uri="{C3380CC4-5D6E-409C-BE32-E72D297353CC}">
              <c16:uniqueId val="{00000004-AC05-4C2E-AA64-655DA51B5F92}"/>
            </c:ext>
          </c:extLst>
        </c:ser>
        <c:dLbls>
          <c:dLblPos val="inEnd"/>
          <c:showLegendKey val="0"/>
          <c:showVal val="1"/>
          <c:showCatName val="0"/>
          <c:showSerName val="0"/>
          <c:showPercent val="0"/>
          <c:showBubbleSize val="0"/>
        </c:dLbls>
        <c:gapWidth val="100"/>
        <c:overlap val="-10"/>
        <c:axId val="1987320912"/>
        <c:axId val="1987297616"/>
      </c:barChart>
      <c:catAx>
        <c:axId val="19873209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987297616"/>
        <c:crosses val="autoZero"/>
        <c:auto val="1"/>
        <c:lblAlgn val="ctr"/>
        <c:lblOffset val="100"/>
        <c:noMultiLvlLbl val="0"/>
      </c:catAx>
      <c:valAx>
        <c:axId val="198729761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9873209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1" i="1" u="none" strike="noStrike" kern="120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lgn="ctr" rtl="0">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(n=2,055)</c:v>
                </c:pt>
              </c:strCache>
            </c:strRef>
          </c:tx>
          <c:spPr>
            <a:solidFill>
              <a:srgbClr val="265C9B"/>
            </a:solidFill>
            <a:ln w="19050">
              <a:noFill/>
            </a:ln>
            <a:effectLst/>
          </c:spPr>
          <c:invertIfNegative val="0"/>
          <c:dPt>
            <c:idx val="0"/>
            <c:invertIfNegative val="0"/>
            <c:bubble3D val="0"/>
            <c:spPr>
              <a:solidFill>
                <a:srgbClr val="265C9B"/>
              </a:solidFill>
              <a:ln w="19050">
                <a:noFill/>
              </a:ln>
              <a:effectLst/>
            </c:spPr>
            <c:extLst>
              <c:ext xmlns:c16="http://schemas.microsoft.com/office/drawing/2014/chart" uri="{C3380CC4-5D6E-409C-BE32-E72D297353CC}">
                <c16:uniqueId val="{00000001-ADC3-473B-BB99-01E5CF7EB9A3}"/>
              </c:ext>
            </c:extLst>
          </c:dPt>
          <c:dPt>
            <c:idx val="1"/>
            <c:invertIfNegative val="0"/>
            <c:bubble3D val="0"/>
            <c:spPr>
              <a:solidFill>
                <a:srgbClr val="C3B9D9"/>
              </a:solidFill>
              <a:ln w="19050">
                <a:noFill/>
              </a:ln>
              <a:effectLst/>
            </c:spPr>
            <c:extLst>
              <c:ext xmlns:c16="http://schemas.microsoft.com/office/drawing/2014/chart" uri="{C3380CC4-5D6E-409C-BE32-E72D297353CC}">
                <c16:uniqueId val="{00000003-ADC3-473B-BB99-01E5CF7EB9A3}"/>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Measles vaccination coverage (by card)</c:v>
                </c:pt>
                <c:pt idx="1">
                  <c:v>Measles vaccination coverage (by card or mother's report)</c:v>
                </c:pt>
              </c:strCache>
            </c:strRef>
          </c:cat>
          <c:val>
            <c:numRef>
              <c:f>Sheet1!$B$2:$B$3</c:f>
              <c:numCache>
                <c:formatCode>0</c:formatCode>
                <c:ptCount val="2"/>
                <c:pt idx="0" formatCode="General">
                  <c:v>29</c:v>
                </c:pt>
                <c:pt idx="1">
                  <c:v>56</c:v>
                </c:pt>
              </c:numCache>
            </c:numRef>
          </c:val>
          <c:extLst>
            <c:ext xmlns:c16="http://schemas.microsoft.com/office/drawing/2014/chart" uri="{C3380CC4-5D6E-409C-BE32-E72D297353CC}">
              <c16:uniqueId val="{00000004-ADC3-473B-BB99-01E5CF7EB9A3}"/>
            </c:ext>
          </c:extLst>
        </c:ser>
        <c:dLbls>
          <c:showLegendKey val="0"/>
          <c:showVal val="0"/>
          <c:showCatName val="0"/>
          <c:showSerName val="0"/>
          <c:showPercent val="0"/>
          <c:showBubbleSize val="0"/>
        </c:dLbls>
        <c:gapWidth val="100"/>
        <c:overlap val="100"/>
        <c:axId val="1084602544"/>
        <c:axId val="1084605872"/>
      </c:barChart>
      <c:catAx>
        <c:axId val="10846025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84605872"/>
        <c:crosses val="autoZero"/>
        <c:auto val="1"/>
        <c:lblAlgn val="ctr"/>
        <c:lblOffset val="100"/>
        <c:noMultiLvlLbl val="0"/>
      </c:catAx>
      <c:valAx>
        <c:axId val="108460587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84602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400" b="0" i="1" u="none" strike="noStrike" kern="1200" spc="0" baseline="0">
                <a:solidFill>
                  <a:schemeClr val="tx1">
                    <a:lumMod val="50000"/>
                  </a:schemeClr>
                </a:solidFill>
                <a:latin typeface="Segoe UI" panose="020B0502040204020203" pitchFamily="34" charset="0"/>
                <a:ea typeface="+mn-ea"/>
                <a:cs typeface="Segoe UI" panose="020B0502040204020203" pitchFamily="34" charset="0"/>
              </a:defRPr>
            </a:pPr>
            <a:r>
              <a:rPr lang="en-US" dirty="0"/>
              <a:t>Fully vaccinated 8 vaccine</a:t>
            </a:r>
            <a:r>
              <a:rPr lang="en-US" baseline="0" dirty="0"/>
              <a:t> doses</a:t>
            </a:r>
            <a:r>
              <a:rPr lang="en-US" dirty="0"/>
              <a:t> (n=2,055)</a:t>
            </a:r>
          </a:p>
        </c:rich>
      </c:tx>
      <c:overlay val="0"/>
      <c:spPr>
        <a:noFill/>
        <a:ln>
          <a:noFill/>
        </a:ln>
        <a:effectLst/>
      </c:spPr>
      <c:txPr>
        <a:bodyPr rot="0" spcFirstLastPara="1" vertOverflow="ellipsis" vert="horz" wrap="square" anchor="ctr" anchorCtr="1"/>
        <a:lstStyle/>
        <a:p>
          <a:pPr algn="ctr" rtl="0">
            <a:defRPr lang="en-US" sz="1400" b="0" i="1" u="none" strike="noStrike" kern="1200" spc="0" baseline="0">
              <a:solidFill>
                <a:schemeClr val="tx1">
                  <a:lumMod val="50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barChart>
        <c:barDir val="col"/>
        <c:grouping val="stacked"/>
        <c:varyColors val="0"/>
        <c:ser>
          <c:idx val="0"/>
          <c:order val="0"/>
          <c:tx>
            <c:strRef>
              <c:f>Sheet1!$B$1</c:f>
              <c:strCache>
                <c:ptCount val="1"/>
                <c:pt idx="0">
                  <c:v>Fully vaccinated 8 vaccines shots (n=2,055)</c:v>
                </c:pt>
              </c:strCache>
            </c:strRef>
          </c:tx>
          <c:spPr>
            <a:solidFill>
              <a:srgbClr val="C3B9D9"/>
            </a:solidFill>
            <a:ln w="19050">
              <a:noFill/>
            </a:ln>
            <a:effectLst/>
          </c:spPr>
          <c:invertIfNegative val="0"/>
          <c:dPt>
            <c:idx val="0"/>
            <c:invertIfNegative val="0"/>
            <c:bubble3D val="0"/>
            <c:spPr>
              <a:solidFill>
                <a:srgbClr val="265C9B"/>
              </a:solidFill>
              <a:ln w="19050">
                <a:noFill/>
              </a:ln>
              <a:effectLst/>
            </c:spPr>
            <c:extLst>
              <c:ext xmlns:c16="http://schemas.microsoft.com/office/drawing/2014/chart" uri="{C3380CC4-5D6E-409C-BE32-E72D297353CC}">
                <c16:uniqueId val="{00000001-ADC3-473B-BB99-01E5CF7EB9A3}"/>
              </c:ext>
            </c:extLst>
          </c:dPt>
          <c:dPt>
            <c:idx val="1"/>
            <c:invertIfNegative val="0"/>
            <c:bubble3D val="0"/>
            <c:extLst>
              <c:ext xmlns:c16="http://schemas.microsoft.com/office/drawing/2014/chart" uri="{C3380CC4-5D6E-409C-BE32-E72D297353CC}">
                <c16:uniqueId val="{00000003-ADC3-473B-BB99-01E5CF7EB9A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By card </c:v>
                </c:pt>
                <c:pt idx="1">
                  <c:v>By card or self reported by the mother</c:v>
                </c:pt>
              </c:strCache>
            </c:strRef>
          </c:cat>
          <c:val>
            <c:numRef>
              <c:f>Sheet1!$B$2:$B$3</c:f>
              <c:numCache>
                <c:formatCode>0</c:formatCode>
                <c:ptCount val="2"/>
                <c:pt idx="0">
                  <c:v>25</c:v>
                </c:pt>
                <c:pt idx="1">
                  <c:v>36</c:v>
                </c:pt>
              </c:numCache>
            </c:numRef>
          </c:val>
          <c:extLst>
            <c:ext xmlns:c16="http://schemas.microsoft.com/office/drawing/2014/chart" uri="{C3380CC4-5D6E-409C-BE32-E72D297353CC}">
              <c16:uniqueId val="{00000004-ADC3-473B-BB99-01E5CF7EB9A3}"/>
            </c:ext>
          </c:extLst>
        </c:ser>
        <c:dLbls>
          <c:showLegendKey val="0"/>
          <c:showVal val="0"/>
          <c:showCatName val="0"/>
          <c:showSerName val="0"/>
          <c:showPercent val="0"/>
          <c:showBubbleSize val="0"/>
        </c:dLbls>
        <c:gapWidth val="100"/>
        <c:overlap val="100"/>
        <c:axId val="1240946528"/>
        <c:axId val="1240944864"/>
      </c:barChart>
      <c:catAx>
        <c:axId val="12409465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240944864"/>
        <c:crosses val="autoZero"/>
        <c:auto val="1"/>
        <c:lblAlgn val="ctr"/>
        <c:lblOffset val="100"/>
        <c:noMultiLvlLbl val="0"/>
      </c:catAx>
      <c:valAx>
        <c:axId val="124094486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65000"/>
                    <a:lumOff val="35000"/>
                  </a:schemeClr>
                </a:solidFill>
                <a:latin typeface="+mn-lt"/>
                <a:ea typeface="+mn-ea"/>
                <a:cs typeface="+mn-cs"/>
              </a:defRPr>
            </a:pPr>
            <a:endParaRPr lang="en-US"/>
          </a:p>
        </c:txPr>
        <c:crossAx val="1240946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Sheet1!$A$2:$A$53</cx:f>
        <cx:lvl ptCount="52">
          <cx:pt idx="0">Apr-19</cx:pt>
          <cx:pt idx="1">Sep-19</cx:pt>
          <cx:pt idx="2">Apr-20</cx:pt>
          <cx:pt idx="3">Sep-20</cx:pt>
          <cx:pt idx="4">Apr-21</cx:pt>
          <cx:pt idx="5">Sep-21</cx:pt>
        </cx:lvl>
      </cx:strDim>
      <cx:numDim type="val">
        <cx:f>Sheet1!$B$2:$B$53</cx:f>
        <cx:lvl ptCount="52" formatCode="General">
          <cx:pt idx="0">36</cx:pt>
          <cx:pt idx="1">39</cx:pt>
          <cx:pt idx="2">39</cx:pt>
          <cx:pt idx="3">40</cx:pt>
          <cx:pt idx="4">46</cx:pt>
          <cx:pt idx="5">46</cx:pt>
        </cx:lvl>
      </cx:numDim>
    </cx:data>
  </cx:chartData>
  <cx:chart>
    <cx:title pos="t" align="ctr" overlay="0">
      <cx:tx>
        <cx:txData>
          <cx:v>Delivery volume in health centers</cx:v>
        </cx:txData>
      </cx:tx>
      <cx:txPr>
        <a:bodyPr spcFirstLastPara="1" vertOverflow="ellipsis" horzOverflow="overflow" wrap="square" lIns="0" tIns="0" rIns="0" bIns="0" anchor="ctr" anchorCtr="1"/>
        <a:lstStyle/>
        <a:p>
          <a:pPr algn="ctr" rtl="0">
            <a:defRPr sz="1800" i="1">
              <a:solidFill>
                <a:srgbClr val="59595B"/>
              </a:solidFill>
              <a:latin typeface="Segoe UI" panose="020B0502040204020203" pitchFamily="34" charset="0"/>
              <a:ea typeface="Segoe UI" panose="020B0502040204020203" pitchFamily="34" charset="0"/>
              <a:cs typeface="Segoe UI" panose="020B0502040204020203" pitchFamily="34" charset="0"/>
            </a:defRPr>
          </a:pPr>
          <a:r>
            <a:rPr lang="en-US" sz="1800" b="0" i="1" u="none" strike="noStrike" baseline="0" dirty="0">
              <a:solidFill>
                <a:srgbClr val="59595B"/>
              </a:solidFill>
              <a:latin typeface="Segoe UI" panose="020B0502040204020203" pitchFamily="34" charset="0"/>
              <a:cs typeface="Segoe UI" panose="020B0502040204020203" pitchFamily="34" charset="0"/>
            </a:rPr>
            <a:t>Delivery volume in health centers</a:t>
          </a:r>
        </a:p>
      </cx:txPr>
    </cx:title>
    <cx:plotArea>
      <cx:plotAreaRegion>
        <cx:series layoutId="clusteredColumn" uniqueId="{F628F9B1-9FE4-4929-BF6E-FB0AE30BD60E}" formatIdx="0">
          <cx:tx>
            <cx:txData>
              <cx:f>Sheet1!$B$1</cx:f>
              <cx:v>Health center</cx:v>
            </cx:txData>
          </cx:tx>
          <cx:spPr>
            <a:solidFill>
              <a:srgbClr val="00667D"/>
            </a:solidFill>
            <a:ln>
              <a:noFill/>
            </a:ln>
          </cx:spPr>
          <cx:dataLabels>
            <cx:txPr>
              <a:bodyPr spcFirstLastPara="1" vertOverflow="ellipsis" horzOverflow="overflow" wrap="square" lIns="0" tIns="0" rIns="0" bIns="0" anchor="ctr" anchorCtr="1"/>
              <a:lstStyle/>
              <a:p>
                <a:pPr algn="ctr" rtl="0">
                  <a:defRPr sz="1400">
                    <a:solidFill>
                      <a:srgbClr val="59595B"/>
                    </a:solidFill>
                  </a:defRPr>
                </a:pPr>
                <a:endParaRPr lang="en-US" sz="1400" b="0" i="0" u="none" strike="noStrike" baseline="0">
                  <a:solidFill>
                    <a:srgbClr val="59595B"/>
                  </a:solidFill>
                  <a:latin typeface="Arial"/>
                </a:endParaRPr>
              </a:p>
            </cx:txPr>
            <cx:visibility seriesName="0" categoryName="0" value="1"/>
          </cx:dataLabels>
          <cx:dataId val="0"/>
          <cx:layoutPr>
            <cx:aggregation/>
          </cx:layoutPr>
        </cx:series>
      </cx:plotAreaRegion>
      <cx:axis id="0">
        <cx:catScaling gapWidth="0.200000003"/>
        <cx:tickLabels/>
        <cx:txPr>
          <a:bodyPr spcFirstLastPara="1" vertOverflow="ellipsis" horzOverflow="overflow" wrap="square" lIns="0" tIns="0" rIns="0" bIns="0" anchor="ctr" anchorCtr="1"/>
          <a:lstStyle/>
          <a:p>
            <a:pPr algn="ctr" rtl="0">
              <a:defRPr b="1">
                <a:solidFill>
                  <a:srgbClr val="59595B"/>
                </a:solidFill>
                <a:latin typeface="Segoe UI" panose="020B0502040204020203" pitchFamily="34" charset="0"/>
                <a:ea typeface="Segoe UI" panose="020B0502040204020203" pitchFamily="34" charset="0"/>
                <a:cs typeface="Segoe UI" panose="020B0502040204020203" pitchFamily="34" charset="0"/>
              </a:defRPr>
            </a:pPr>
            <a:endParaRPr lang="en-US" sz="1197" b="1" i="0" u="none" strike="noStrike" baseline="0">
              <a:solidFill>
                <a:srgbClr val="59595B"/>
              </a:solidFill>
              <a:latin typeface="Segoe UI" panose="020B0502040204020203" pitchFamily="34" charset="0"/>
              <a:cs typeface="Segoe UI" panose="020B0502040204020203" pitchFamily="34" charset="0"/>
            </a:endParaRPr>
          </a:p>
        </cx:txPr>
      </cx:axis>
      <cx:axis id="1">
        <cx:valScaling/>
        <cx:majorGridlines/>
        <cx:tickLabels/>
        <cx:txPr>
          <a:bodyPr spcFirstLastPara="1" vertOverflow="ellipsis" horzOverflow="overflow" wrap="square" lIns="0" tIns="0" rIns="0" bIns="0" anchor="ctr" anchorCtr="1"/>
          <a:lstStyle/>
          <a:p>
            <a:pPr algn="ctr" rtl="0">
              <a:defRPr>
                <a:solidFill>
                  <a:srgbClr val="59595B"/>
                </a:solidFill>
                <a:latin typeface="Segoe UI" panose="020B0502040204020203" pitchFamily="34" charset="0"/>
                <a:ea typeface="Segoe UI" panose="020B0502040204020203" pitchFamily="34" charset="0"/>
                <a:cs typeface="Segoe UI" panose="020B0502040204020203" pitchFamily="34" charset="0"/>
              </a:defRPr>
            </a:pPr>
            <a:endParaRPr lang="en-US" sz="1197" b="0" i="0" u="none" strike="noStrike" baseline="0">
              <a:solidFill>
                <a:srgbClr val="59595B"/>
              </a:solidFill>
              <a:latin typeface="Segoe UI" panose="020B0502040204020203" pitchFamily="34" charset="0"/>
              <a:cs typeface="Segoe UI" panose="020B0502040204020203" pitchFamily="34" charset="0"/>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7.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9CFE24-C43E-644D-824B-5D2368E0AD40}" type="doc">
      <dgm:prSet loTypeId="urn:microsoft.com/office/officeart/2005/8/layout/process1" loCatId="" qsTypeId="urn:microsoft.com/office/officeart/2005/8/quickstyle/simple1" qsCatId="simple" csTypeId="urn:microsoft.com/office/officeart/2005/8/colors/accent1_2" csCatId="accent1" phldr="1"/>
      <dgm:spPr/>
    </dgm:pt>
    <dgm:pt modelId="{59D311B4-2CDD-F646-B199-911806EA3EFA}">
      <dgm:prSet phldrT="[Text]"/>
      <dgm:spPr>
        <a:solidFill>
          <a:srgbClr val="384252"/>
        </a:solidFill>
      </dgm:spPr>
      <dgm:t>
        <a:bodyPr/>
        <a:lstStyle/>
        <a:p>
          <a:r>
            <a:rPr lang="en-US" dirty="0">
              <a:latin typeface="Segoe UI" panose="020B0502040204020203" pitchFamily="34" charset="0"/>
              <a:cs typeface="Segoe UI" panose="020B0502040204020203" pitchFamily="34" charset="0"/>
            </a:rPr>
            <a:t>6 weeks postpartum</a:t>
          </a:r>
        </a:p>
      </dgm:t>
    </dgm:pt>
    <dgm:pt modelId="{48419784-F04C-EE42-95F9-EF595433036C}" type="parTrans" cxnId="{C6032C00-367B-0140-AD6D-FCCE6987F376}">
      <dgm:prSet/>
      <dgm:spPr/>
      <dgm:t>
        <a:bodyPr/>
        <a:lstStyle/>
        <a:p>
          <a:endParaRPr lang="en-US"/>
        </a:p>
      </dgm:t>
    </dgm:pt>
    <dgm:pt modelId="{9A403BA9-7141-F940-990D-0417653E67D0}" type="sibTrans" cxnId="{C6032C00-367B-0140-AD6D-FCCE6987F376}">
      <dgm:prSet/>
      <dgm:spPr/>
      <dgm:t>
        <a:bodyPr/>
        <a:lstStyle/>
        <a:p>
          <a:endParaRPr lang="en-US" dirty="0"/>
        </a:p>
      </dgm:t>
    </dgm:pt>
    <dgm:pt modelId="{C1DC851F-FAE9-EC46-869E-888FDE5AEF2E}">
      <dgm:prSet phldrT="[Text]"/>
      <dgm:spPr>
        <a:solidFill>
          <a:srgbClr val="384252"/>
        </a:solidFill>
      </dgm:spPr>
      <dgm:t>
        <a:bodyPr/>
        <a:lstStyle/>
        <a:p>
          <a:r>
            <a:rPr lang="en-US" dirty="0">
              <a:latin typeface="Segoe UI" panose="020B0502040204020203" pitchFamily="34" charset="0"/>
              <a:cs typeface="Segoe UI" panose="020B0502040204020203" pitchFamily="34" charset="0"/>
            </a:rPr>
            <a:t>6 months postpartum</a:t>
          </a:r>
        </a:p>
      </dgm:t>
    </dgm:pt>
    <dgm:pt modelId="{12E1D08D-615A-724C-A6D3-E7B3A3D69DBC}" type="parTrans" cxnId="{88F7750C-7C97-5C47-9FCD-CEFEF159B11B}">
      <dgm:prSet/>
      <dgm:spPr/>
      <dgm:t>
        <a:bodyPr/>
        <a:lstStyle/>
        <a:p>
          <a:endParaRPr lang="en-US"/>
        </a:p>
      </dgm:t>
    </dgm:pt>
    <dgm:pt modelId="{9264A24B-3B1C-2448-9974-06A13F214B0D}" type="sibTrans" cxnId="{88F7750C-7C97-5C47-9FCD-CEFEF159B11B}">
      <dgm:prSet/>
      <dgm:spPr/>
      <dgm:t>
        <a:bodyPr/>
        <a:lstStyle/>
        <a:p>
          <a:endParaRPr lang="en-US" dirty="0"/>
        </a:p>
      </dgm:t>
    </dgm:pt>
    <dgm:pt modelId="{90B06F8A-5AD6-D24B-AB7B-530FF0A4918C}">
      <dgm:prSet phldrT="[Text]"/>
      <dgm:spPr>
        <a:solidFill>
          <a:srgbClr val="384252"/>
        </a:solidFill>
      </dgm:spPr>
      <dgm:t>
        <a:bodyPr/>
        <a:lstStyle/>
        <a:p>
          <a:r>
            <a:rPr lang="en-US" dirty="0">
              <a:latin typeface="Segoe UI" panose="020B0502040204020203" pitchFamily="34" charset="0"/>
              <a:cs typeface="Segoe UI" panose="020B0502040204020203" pitchFamily="34" charset="0"/>
            </a:rPr>
            <a:t>One year postpartum</a:t>
          </a:r>
        </a:p>
      </dgm:t>
    </dgm:pt>
    <dgm:pt modelId="{0BDABD8B-4948-F740-8F69-6F7B63932551}" type="parTrans" cxnId="{B8B53582-5745-014A-91CF-E2303261D68C}">
      <dgm:prSet/>
      <dgm:spPr/>
      <dgm:t>
        <a:bodyPr/>
        <a:lstStyle/>
        <a:p>
          <a:endParaRPr lang="en-US"/>
        </a:p>
      </dgm:t>
    </dgm:pt>
    <dgm:pt modelId="{CC92E48F-F9D1-804C-902D-FF531B11E460}" type="sibTrans" cxnId="{B8B53582-5745-014A-91CF-E2303261D68C}">
      <dgm:prSet/>
      <dgm:spPr/>
      <dgm:t>
        <a:bodyPr/>
        <a:lstStyle/>
        <a:p>
          <a:endParaRPr lang="en-US"/>
        </a:p>
      </dgm:t>
    </dgm:pt>
    <dgm:pt modelId="{1143F668-3048-A748-910C-DDB93A162D85}">
      <dgm:prSet phldrT="[Text]" custT="1"/>
      <dgm:spPr>
        <a:solidFill>
          <a:srgbClr val="384252"/>
        </a:solidFill>
      </dgm:spPr>
      <dgm:t>
        <a:bodyPr/>
        <a:lstStyle/>
        <a:p>
          <a:r>
            <a:rPr lang="en-US" sz="2000" b="0" dirty="0">
              <a:latin typeface="Segoe UI" panose="020B0502040204020203" pitchFamily="34" charset="0"/>
              <a:cs typeface="Segoe UI" panose="020B0502040204020203" pitchFamily="34" charset="0"/>
            </a:rPr>
            <a:t>Baseline interview</a:t>
          </a:r>
        </a:p>
      </dgm:t>
    </dgm:pt>
    <dgm:pt modelId="{497FD2FA-BEFD-1347-A9AA-C8F81560D3E6}" type="parTrans" cxnId="{D67575E5-96C8-444D-9A27-578ACD4C33A3}">
      <dgm:prSet/>
      <dgm:spPr/>
      <dgm:t>
        <a:bodyPr/>
        <a:lstStyle/>
        <a:p>
          <a:endParaRPr lang="en-US"/>
        </a:p>
      </dgm:t>
    </dgm:pt>
    <dgm:pt modelId="{47D78B5B-52E8-D740-81E4-62A8D4566753}" type="sibTrans" cxnId="{D67575E5-96C8-444D-9A27-578ACD4C33A3}">
      <dgm:prSet/>
      <dgm:spPr/>
      <dgm:t>
        <a:bodyPr/>
        <a:lstStyle/>
        <a:p>
          <a:endParaRPr lang="en-US" dirty="0"/>
        </a:p>
      </dgm:t>
    </dgm:pt>
    <dgm:pt modelId="{621F6685-A091-E243-BD5B-70B732539440}" type="pres">
      <dgm:prSet presAssocID="{799CFE24-C43E-644D-824B-5D2368E0AD40}" presName="Name0" presStyleCnt="0">
        <dgm:presLayoutVars>
          <dgm:dir/>
          <dgm:resizeHandles val="exact"/>
        </dgm:presLayoutVars>
      </dgm:prSet>
      <dgm:spPr/>
    </dgm:pt>
    <dgm:pt modelId="{987CF83C-F10C-6348-9169-5B2BC34315D7}" type="pres">
      <dgm:prSet presAssocID="{1143F668-3048-A748-910C-DDB93A162D85}" presName="node" presStyleLbl="node1" presStyleIdx="0" presStyleCnt="4">
        <dgm:presLayoutVars>
          <dgm:bulletEnabled val="1"/>
        </dgm:presLayoutVars>
      </dgm:prSet>
      <dgm:spPr/>
    </dgm:pt>
    <dgm:pt modelId="{740D2D0B-DA51-2A43-99AC-B4DDEFC63AAF}" type="pres">
      <dgm:prSet presAssocID="{47D78B5B-52E8-D740-81E4-62A8D4566753}" presName="sibTrans" presStyleLbl="sibTrans2D1" presStyleIdx="0" presStyleCnt="3"/>
      <dgm:spPr/>
    </dgm:pt>
    <dgm:pt modelId="{FC233E9B-E6E8-3D4D-A64F-711ADF6FB7C1}" type="pres">
      <dgm:prSet presAssocID="{47D78B5B-52E8-D740-81E4-62A8D4566753}" presName="connectorText" presStyleLbl="sibTrans2D1" presStyleIdx="0" presStyleCnt="3"/>
      <dgm:spPr/>
    </dgm:pt>
    <dgm:pt modelId="{1E11BED1-9E7D-0944-AB35-5282AFE6D11E}" type="pres">
      <dgm:prSet presAssocID="{59D311B4-2CDD-F646-B199-911806EA3EFA}" presName="node" presStyleLbl="node1" presStyleIdx="1" presStyleCnt="4">
        <dgm:presLayoutVars>
          <dgm:bulletEnabled val="1"/>
        </dgm:presLayoutVars>
      </dgm:prSet>
      <dgm:spPr/>
    </dgm:pt>
    <dgm:pt modelId="{C56B7B02-B9C5-F34D-8278-3BF02829BD32}" type="pres">
      <dgm:prSet presAssocID="{9A403BA9-7141-F940-990D-0417653E67D0}" presName="sibTrans" presStyleLbl="sibTrans2D1" presStyleIdx="1" presStyleCnt="3"/>
      <dgm:spPr/>
    </dgm:pt>
    <dgm:pt modelId="{4025D5E6-76D7-1D42-8E19-C4F6E50F8D6A}" type="pres">
      <dgm:prSet presAssocID="{9A403BA9-7141-F940-990D-0417653E67D0}" presName="connectorText" presStyleLbl="sibTrans2D1" presStyleIdx="1" presStyleCnt="3"/>
      <dgm:spPr/>
    </dgm:pt>
    <dgm:pt modelId="{4285332B-43C3-BA49-9B23-9BFFE01115FE}" type="pres">
      <dgm:prSet presAssocID="{C1DC851F-FAE9-EC46-869E-888FDE5AEF2E}" presName="node" presStyleLbl="node1" presStyleIdx="2" presStyleCnt="4">
        <dgm:presLayoutVars>
          <dgm:bulletEnabled val="1"/>
        </dgm:presLayoutVars>
      </dgm:prSet>
      <dgm:spPr/>
    </dgm:pt>
    <dgm:pt modelId="{319241F1-9A20-6C4E-9AA0-28197188E79E}" type="pres">
      <dgm:prSet presAssocID="{9264A24B-3B1C-2448-9974-06A13F214B0D}" presName="sibTrans" presStyleLbl="sibTrans2D1" presStyleIdx="2" presStyleCnt="3"/>
      <dgm:spPr/>
    </dgm:pt>
    <dgm:pt modelId="{71E7F992-EB32-5F4E-AC8D-60E10B920B0A}" type="pres">
      <dgm:prSet presAssocID="{9264A24B-3B1C-2448-9974-06A13F214B0D}" presName="connectorText" presStyleLbl="sibTrans2D1" presStyleIdx="2" presStyleCnt="3"/>
      <dgm:spPr/>
    </dgm:pt>
    <dgm:pt modelId="{06CA66C4-429A-C843-AF87-F07FE4A798A0}" type="pres">
      <dgm:prSet presAssocID="{90B06F8A-5AD6-D24B-AB7B-530FF0A4918C}" presName="node" presStyleLbl="node1" presStyleIdx="3" presStyleCnt="4">
        <dgm:presLayoutVars>
          <dgm:bulletEnabled val="1"/>
        </dgm:presLayoutVars>
      </dgm:prSet>
      <dgm:spPr/>
    </dgm:pt>
  </dgm:ptLst>
  <dgm:cxnLst>
    <dgm:cxn modelId="{C6032C00-367B-0140-AD6D-FCCE6987F376}" srcId="{799CFE24-C43E-644D-824B-5D2368E0AD40}" destId="{59D311B4-2CDD-F646-B199-911806EA3EFA}" srcOrd="1" destOrd="0" parTransId="{48419784-F04C-EE42-95F9-EF595433036C}" sibTransId="{9A403BA9-7141-F940-990D-0417653E67D0}"/>
    <dgm:cxn modelId="{8E17DF04-49FD-F542-B9BD-7D26DA7F6877}" type="presOf" srcId="{C1DC851F-FAE9-EC46-869E-888FDE5AEF2E}" destId="{4285332B-43C3-BA49-9B23-9BFFE01115FE}" srcOrd="0" destOrd="0" presId="urn:microsoft.com/office/officeart/2005/8/layout/process1"/>
    <dgm:cxn modelId="{88F7750C-7C97-5C47-9FCD-CEFEF159B11B}" srcId="{799CFE24-C43E-644D-824B-5D2368E0AD40}" destId="{C1DC851F-FAE9-EC46-869E-888FDE5AEF2E}" srcOrd="2" destOrd="0" parTransId="{12E1D08D-615A-724C-A6D3-E7B3A3D69DBC}" sibTransId="{9264A24B-3B1C-2448-9974-06A13F214B0D}"/>
    <dgm:cxn modelId="{62B8C90D-AE77-FB49-8139-D1D8BBF5F645}" type="presOf" srcId="{90B06F8A-5AD6-D24B-AB7B-530FF0A4918C}" destId="{06CA66C4-429A-C843-AF87-F07FE4A798A0}" srcOrd="0" destOrd="0" presId="urn:microsoft.com/office/officeart/2005/8/layout/process1"/>
    <dgm:cxn modelId="{569AF322-439E-7C41-B4A8-9134F5405A71}" type="presOf" srcId="{47D78B5B-52E8-D740-81E4-62A8D4566753}" destId="{FC233E9B-E6E8-3D4D-A64F-711ADF6FB7C1}" srcOrd="1" destOrd="0" presId="urn:microsoft.com/office/officeart/2005/8/layout/process1"/>
    <dgm:cxn modelId="{50AAD223-56D9-C04B-A785-7020FAB5E94A}" type="presOf" srcId="{799CFE24-C43E-644D-824B-5D2368E0AD40}" destId="{621F6685-A091-E243-BD5B-70B732539440}" srcOrd="0" destOrd="0" presId="urn:microsoft.com/office/officeart/2005/8/layout/process1"/>
    <dgm:cxn modelId="{E81F9C25-1269-8442-ADF5-7E6EBC81D260}" type="presOf" srcId="{9264A24B-3B1C-2448-9974-06A13F214B0D}" destId="{71E7F992-EB32-5F4E-AC8D-60E10B920B0A}" srcOrd="1" destOrd="0" presId="urn:microsoft.com/office/officeart/2005/8/layout/process1"/>
    <dgm:cxn modelId="{9AA6182A-756B-014B-A5F1-1A2B6C82F214}" type="presOf" srcId="{9264A24B-3B1C-2448-9974-06A13F214B0D}" destId="{319241F1-9A20-6C4E-9AA0-28197188E79E}" srcOrd="0" destOrd="0" presId="urn:microsoft.com/office/officeart/2005/8/layout/process1"/>
    <dgm:cxn modelId="{8B99D742-DB82-894F-8AA6-76BF6DE1D207}" type="presOf" srcId="{1143F668-3048-A748-910C-DDB93A162D85}" destId="{987CF83C-F10C-6348-9169-5B2BC34315D7}" srcOrd="0" destOrd="0" presId="urn:microsoft.com/office/officeart/2005/8/layout/process1"/>
    <dgm:cxn modelId="{17964C56-A271-9846-A05F-31EC84D760A0}" type="presOf" srcId="{47D78B5B-52E8-D740-81E4-62A8D4566753}" destId="{740D2D0B-DA51-2A43-99AC-B4DDEFC63AAF}" srcOrd="0" destOrd="0" presId="urn:microsoft.com/office/officeart/2005/8/layout/process1"/>
    <dgm:cxn modelId="{B8B53582-5745-014A-91CF-E2303261D68C}" srcId="{799CFE24-C43E-644D-824B-5D2368E0AD40}" destId="{90B06F8A-5AD6-D24B-AB7B-530FF0A4918C}" srcOrd="3" destOrd="0" parTransId="{0BDABD8B-4948-F740-8F69-6F7B63932551}" sibTransId="{CC92E48F-F9D1-804C-902D-FF531B11E460}"/>
    <dgm:cxn modelId="{9B0BC58B-5EC9-7646-A458-6062051B4477}" type="presOf" srcId="{59D311B4-2CDD-F646-B199-911806EA3EFA}" destId="{1E11BED1-9E7D-0944-AB35-5282AFE6D11E}" srcOrd="0" destOrd="0" presId="urn:microsoft.com/office/officeart/2005/8/layout/process1"/>
    <dgm:cxn modelId="{2584EA95-3077-6646-AB1B-436B6A347CE0}" type="presOf" srcId="{9A403BA9-7141-F940-990D-0417653E67D0}" destId="{C56B7B02-B9C5-F34D-8278-3BF02829BD32}" srcOrd="0" destOrd="0" presId="urn:microsoft.com/office/officeart/2005/8/layout/process1"/>
    <dgm:cxn modelId="{D67575E5-96C8-444D-9A27-578ACD4C33A3}" srcId="{799CFE24-C43E-644D-824B-5D2368E0AD40}" destId="{1143F668-3048-A748-910C-DDB93A162D85}" srcOrd="0" destOrd="0" parTransId="{497FD2FA-BEFD-1347-A9AA-C8F81560D3E6}" sibTransId="{47D78B5B-52E8-D740-81E4-62A8D4566753}"/>
    <dgm:cxn modelId="{69B7EDF2-ED6D-9646-82B3-B8771F40C58A}" type="presOf" srcId="{9A403BA9-7141-F940-990D-0417653E67D0}" destId="{4025D5E6-76D7-1D42-8E19-C4F6E50F8D6A}" srcOrd="1" destOrd="0" presId="urn:microsoft.com/office/officeart/2005/8/layout/process1"/>
    <dgm:cxn modelId="{BD7D0066-A7E7-7E48-BD07-C7300B9F5C72}" type="presParOf" srcId="{621F6685-A091-E243-BD5B-70B732539440}" destId="{987CF83C-F10C-6348-9169-5B2BC34315D7}" srcOrd="0" destOrd="0" presId="urn:microsoft.com/office/officeart/2005/8/layout/process1"/>
    <dgm:cxn modelId="{09700B6A-3E93-F94F-8CDE-79991633DABE}" type="presParOf" srcId="{621F6685-A091-E243-BD5B-70B732539440}" destId="{740D2D0B-DA51-2A43-99AC-B4DDEFC63AAF}" srcOrd="1" destOrd="0" presId="urn:microsoft.com/office/officeart/2005/8/layout/process1"/>
    <dgm:cxn modelId="{7BDCB4A8-F04D-3744-B3AE-F6EB656C051F}" type="presParOf" srcId="{740D2D0B-DA51-2A43-99AC-B4DDEFC63AAF}" destId="{FC233E9B-E6E8-3D4D-A64F-711ADF6FB7C1}" srcOrd="0" destOrd="0" presId="urn:microsoft.com/office/officeart/2005/8/layout/process1"/>
    <dgm:cxn modelId="{A122EC0B-541A-2D4F-A787-AFB357F64904}" type="presParOf" srcId="{621F6685-A091-E243-BD5B-70B732539440}" destId="{1E11BED1-9E7D-0944-AB35-5282AFE6D11E}" srcOrd="2" destOrd="0" presId="urn:microsoft.com/office/officeart/2005/8/layout/process1"/>
    <dgm:cxn modelId="{E2E0A9E9-FCFE-EC4F-9620-3F2B63F22FF0}" type="presParOf" srcId="{621F6685-A091-E243-BD5B-70B732539440}" destId="{C56B7B02-B9C5-F34D-8278-3BF02829BD32}" srcOrd="3" destOrd="0" presId="urn:microsoft.com/office/officeart/2005/8/layout/process1"/>
    <dgm:cxn modelId="{D7337054-AF0F-2F41-A72B-8622CEFB26D0}" type="presParOf" srcId="{C56B7B02-B9C5-F34D-8278-3BF02829BD32}" destId="{4025D5E6-76D7-1D42-8E19-C4F6E50F8D6A}" srcOrd="0" destOrd="0" presId="urn:microsoft.com/office/officeart/2005/8/layout/process1"/>
    <dgm:cxn modelId="{46340E23-D320-834C-B833-6F36A8ABA289}" type="presParOf" srcId="{621F6685-A091-E243-BD5B-70B732539440}" destId="{4285332B-43C3-BA49-9B23-9BFFE01115FE}" srcOrd="4" destOrd="0" presId="urn:microsoft.com/office/officeart/2005/8/layout/process1"/>
    <dgm:cxn modelId="{F53B3783-3F28-3945-A919-0C53F8E04699}" type="presParOf" srcId="{621F6685-A091-E243-BD5B-70B732539440}" destId="{319241F1-9A20-6C4E-9AA0-28197188E79E}" srcOrd="5" destOrd="0" presId="urn:microsoft.com/office/officeart/2005/8/layout/process1"/>
    <dgm:cxn modelId="{FABA40F1-E6E2-B642-84FD-CB1A3935B479}" type="presParOf" srcId="{319241F1-9A20-6C4E-9AA0-28197188E79E}" destId="{71E7F992-EB32-5F4E-AC8D-60E10B920B0A}" srcOrd="0" destOrd="0" presId="urn:microsoft.com/office/officeart/2005/8/layout/process1"/>
    <dgm:cxn modelId="{122C81D6-69E3-8B40-8CC8-42C2AD871B86}" type="presParOf" srcId="{621F6685-A091-E243-BD5B-70B732539440}" destId="{06CA66C4-429A-C843-AF87-F07FE4A798A0}"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69C848-F676-494A-8A3C-8FD6AB48CC93}" type="doc">
      <dgm:prSet loTypeId="urn:microsoft.com/office/officeart/2005/8/layout/hProcess7" loCatId="" qsTypeId="urn:microsoft.com/office/officeart/2005/8/quickstyle/simple1" qsCatId="simple" csTypeId="urn:microsoft.com/office/officeart/2005/8/colors/accent2_2" csCatId="accent2" phldr="1"/>
      <dgm:spPr/>
      <dgm:t>
        <a:bodyPr/>
        <a:lstStyle/>
        <a:p>
          <a:endParaRPr lang="en-US"/>
        </a:p>
      </dgm:t>
    </dgm:pt>
    <dgm:pt modelId="{5F022E17-E846-AC41-863D-68FD9177D92E}">
      <dgm:prSet phldrT="[Text]"/>
      <dgm:spPr/>
      <dgm:t>
        <a:bodyPr/>
        <a:lstStyle/>
        <a:p>
          <a:r>
            <a:rPr lang="en-US" b="1" u="none" dirty="0">
              <a:latin typeface="Calibri" panose="020F0502020204030204" pitchFamily="34" charset="0"/>
              <a:cs typeface="Calibri" panose="020F0502020204030204" pitchFamily="34" charset="0"/>
            </a:rPr>
            <a:t>  </a:t>
          </a:r>
          <a:r>
            <a:rPr lang="en-US" b="1" u="none" dirty="0">
              <a:latin typeface="Segoe UI" panose="020B0502040204020203" pitchFamily="34" charset="0"/>
              <a:cs typeface="Segoe UI" panose="020B0502040204020203" pitchFamily="34" charset="0"/>
            </a:rPr>
            <a:t> </a:t>
          </a:r>
          <a:r>
            <a:rPr lang="en-US" b="1" u="sng" dirty="0">
              <a:latin typeface="Segoe UI" panose="020B0502040204020203" pitchFamily="34" charset="0"/>
              <a:cs typeface="Segoe UI" panose="020B0502040204020203" pitchFamily="34" charset="0"/>
            </a:rPr>
            <a:t>Census </a:t>
          </a:r>
        </a:p>
      </dgm:t>
    </dgm:pt>
    <dgm:pt modelId="{D7A6E683-422F-B443-9AAF-C0F6688F318E}" type="parTrans" cxnId="{1D8D1C79-883E-6E48-BB4A-EF4593B8C3EF}">
      <dgm:prSet/>
      <dgm:spPr/>
      <dgm:t>
        <a:bodyPr/>
        <a:lstStyle/>
        <a:p>
          <a:endParaRPr lang="en-US"/>
        </a:p>
      </dgm:t>
    </dgm:pt>
    <dgm:pt modelId="{7BB1F88F-0A64-3E45-A4FB-798B46C1D60E}" type="sibTrans" cxnId="{1D8D1C79-883E-6E48-BB4A-EF4593B8C3EF}">
      <dgm:prSet/>
      <dgm:spPr/>
      <dgm:t>
        <a:bodyPr/>
        <a:lstStyle/>
        <a:p>
          <a:endParaRPr lang="en-US"/>
        </a:p>
      </dgm:t>
    </dgm:pt>
    <dgm:pt modelId="{C004A7DE-2F81-BD47-87C8-A4E2D4B715ED}">
      <dgm:prSet phldrT="[Text]" custT="1"/>
      <dgm:spPr/>
      <dgm:t>
        <a:bodyPr/>
        <a:lstStyle/>
        <a:p>
          <a:r>
            <a:rPr lang="en-US" sz="2400" dirty="0">
              <a:latin typeface="Segoe UI" panose="020B0502040204020203" pitchFamily="34" charset="0"/>
              <a:cs typeface="Segoe UI" panose="020B0502040204020203" pitchFamily="34" charset="0"/>
            </a:rPr>
            <a:t>25,360 households completed census</a:t>
          </a:r>
        </a:p>
      </dgm:t>
    </dgm:pt>
    <dgm:pt modelId="{E55790EF-6923-4D49-BADD-3E12EAF90115}" type="parTrans" cxnId="{C7641069-6A15-304F-A3E7-32A2B29639C6}">
      <dgm:prSet/>
      <dgm:spPr/>
      <dgm:t>
        <a:bodyPr/>
        <a:lstStyle/>
        <a:p>
          <a:endParaRPr lang="en-US"/>
        </a:p>
      </dgm:t>
    </dgm:pt>
    <dgm:pt modelId="{EB94E99A-3710-4C47-B3B2-77E48CCEF000}" type="sibTrans" cxnId="{C7641069-6A15-304F-A3E7-32A2B29639C6}">
      <dgm:prSet/>
      <dgm:spPr/>
      <dgm:t>
        <a:bodyPr/>
        <a:lstStyle/>
        <a:p>
          <a:endParaRPr lang="en-US"/>
        </a:p>
      </dgm:t>
    </dgm:pt>
    <dgm:pt modelId="{30CA79FC-18D6-C14A-823A-50717A52A730}">
      <dgm:prSet phldrT="[Text]"/>
      <dgm:spPr/>
      <dgm:t>
        <a:bodyPr/>
        <a:lstStyle/>
        <a:p>
          <a:r>
            <a:rPr lang="en-US" b="1" u="sng" dirty="0">
              <a:latin typeface="Segoe UI" panose="020B0502040204020203" pitchFamily="34" charset="0"/>
              <a:cs typeface="Segoe UI" panose="020B0502040204020203" pitchFamily="34" charset="0"/>
            </a:rPr>
            <a:t>Screening</a:t>
          </a:r>
        </a:p>
      </dgm:t>
    </dgm:pt>
    <dgm:pt modelId="{1D33504D-95B7-A64B-994B-7CB8646BDC5D}" type="parTrans" cxnId="{2DD13E3D-96EA-7146-9563-9559C5D0BDDC}">
      <dgm:prSet/>
      <dgm:spPr/>
      <dgm:t>
        <a:bodyPr/>
        <a:lstStyle/>
        <a:p>
          <a:endParaRPr lang="en-US"/>
        </a:p>
      </dgm:t>
    </dgm:pt>
    <dgm:pt modelId="{70E88ECD-1E76-C44C-B564-79025787637B}" type="sibTrans" cxnId="{2DD13E3D-96EA-7146-9563-9559C5D0BDDC}">
      <dgm:prSet/>
      <dgm:spPr/>
      <dgm:t>
        <a:bodyPr/>
        <a:lstStyle/>
        <a:p>
          <a:endParaRPr lang="en-US"/>
        </a:p>
      </dgm:t>
    </dgm:pt>
    <dgm:pt modelId="{7917B16F-08C4-D34B-85C4-EF4EA7B6EEDB}">
      <dgm:prSet phldrT="[Text]" custT="1"/>
      <dgm:spPr/>
      <dgm:t>
        <a:bodyPr/>
        <a:lstStyle/>
        <a:p>
          <a:r>
            <a:rPr lang="en-US" sz="2400" dirty="0">
              <a:latin typeface="Segoe UI" panose="020B0502040204020203" pitchFamily="34" charset="0"/>
              <a:cs typeface="Segoe UI" panose="020B0502040204020203" pitchFamily="34" charset="0"/>
            </a:rPr>
            <a:t>25,132 women age</a:t>
          </a:r>
          <a:r>
            <a:rPr lang="en-US" sz="2400" dirty="0">
              <a:solidFill>
                <a:schemeClr val="bg1"/>
              </a:solidFill>
              <a:latin typeface="Segoe UI" panose="020B0502040204020203" pitchFamily="34" charset="0"/>
              <a:cs typeface="Segoe UI" panose="020B0502040204020203" pitchFamily="34" charset="0"/>
            </a:rPr>
            <a:t>s</a:t>
          </a:r>
          <a:r>
            <a:rPr lang="en-US" sz="2400" dirty="0">
              <a:latin typeface="Segoe UI" panose="020B0502040204020203" pitchFamily="34" charset="0"/>
              <a:cs typeface="Segoe UI" panose="020B0502040204020203" pitchFamily="34" charset="0"/>
            </a:rPr>
            <a:t> 15-49 completed screening</a:t>
          </a:r>
        </a:p>
      </dgm:t>
    </dgm:pt>
    <dgm:pt modelId="{852A666F-BCFA-8E4F-B073-16E43AC009EE}" type="parTrans" cxnId="{D2BA5C09-7217-BF41-AFFF-FADC295DCE6F}">
      <dgm:prSet/>
      <dgm:spPr/>
      <dgm:t>
        <a:bodyPr/>
        <a:lstStyle/>
        <a:p>
          <a:endParaRPr lang="en-US"/>
        </a:p>
      </dgm:t>
    </dgm:pt>
    <dgm:pt modelId="{0237F3CC-9DE0-C349-804A-AE12DAAD8330}" type="sibTrans" cxnId="{D2BA5C09-7217-BF41-AFFF-FADC295DCE6F}">
      <dgm:prSet/>
      <dgm:spPr/>
      <dgm:t>
        <a:bodyPr/>
        <a:lstStyle/>
        <a:p>
          <a:endParaRPr lang="en-US"/>
        </a:p>
      </dgm:t>
    </dgm:pt>
    <dgm:pt modelId="{2B66CCC0-1CFB-2249-B9B4-E9F7ED5A3C71}">
      <dgm:prSet phldrT="[Text]"/>
      <dgm:spPr/>
      <dgm:t>
        <a:bodyPr/>
        <a:lstStyle/>
        <a:p>
          <a:r>
            <a:rPr lang="en-US" b="1" u="sng" dirty="0">
              <a:latin typeface="Segoe UI" panose="020B0502040204020203" pitchFamily="34" charset="0"/>
              <a:cs typeface="Segoe UI" panose="020B0502040204020203" pitchFamily="34" charset="0"/>
            </a:rPr>
            <a:t>Panel enrollment</a:t>
          </a:r>
        </a:p>
      </dgm:t>
    </dgm:pt>
    <dgm:pt modelId="{1DD3FED3-FFF3-3F49-A583-58949E89B9D3}" type="parTrans" cxnId="{F707723A-8C23-3B45-8F1C-4080AC1C625B}">
      <dgm:prSet/>
      <dgm:spPr/>
      <dgm:t>
        <a:bodyPr/>
        <a:lstStyle/>
        <a:p>
          <a:endParaRPr lang="en-US"/>
        </a:p>
      </dgm:t>
    </dgm:pt>
    <dgm:pt modelId="{4085732C-FDDB-E94D-853D-D26B821D9FFD}" type="sibTrans" cxnId="{F707723A-8C23-3B45-8F1C-4080AC1C625B}">
      <dgm:prSet/>
      <dgm:spPr/>
      <dgm:t>
        <a:bodyPr/>
        <a:lstStyle/>
        <a:p>
          <a:endParaRPr lang="en-US"/>
        </a:p>
      </dgm:t>
    </dgm:pt>
    <dgm:pt modelId="{DAFF74FB-747A-BF43-AD85-54258692A85B}">
      <dgm:prSet phldrT="[Text]" custT="1"/>
      <dgm:spPr/>
      <dgm:t>
        <a:bodyPr/>
        <a:lstStyle/>
        <a:p>
          <a:r>
            <a:rPr lang="en-US" sz="2400" dirty="0">
              <a:latin typeface="Segoe UI" panose="020B0502040204020203" pitchFamily="34" charset="0"/>
              <a:cs typeface="Segoe UI" panose="020B0502040204020203" pitchFamily="34" charset="0"/>
            </a:rPr>
            <a:t>2,313 eligible to enroll in study</a:t>
          </a:r>
        </a:p>
        <a:p>
          <a:r>
            <a:rPr lang="en-US" sz="2400" dirty="0">
              <a:latin typeface="Segoe UI" panose="020B0502040204020203" pitchFamily="34" charset="0"/>
              <a:cs typeface="Segoe UI" panose="020B0502040204020203" pitchFamily="34" charset="0"/>
            </a:rPr>
            <a:t>2,298 consented to enroll</a:t>
          </a:r>
        </a:p>
        <a:p>
          <a:r>
            <a:rPr lang="en-US" sz="2400" dirty="0">
              <a:latin typeface="Segoe UI" panose="020B0502040204020203" pitchFamily="34" charset="0"/>
              <a:cs typeface="Segoe UI" panose="020B0502040204020203" pitchFamily="34" charset="0"/>
            </a:rPr>
            <a:t>2,297 completed Baseline (98.7% response rate)</a:t>
          </a:r>
        </a:p>
        <a:p>
          <a:r>
            <a:rPr lang="en-US" sz="1800" b="0" dirty="0">
              <a:latin typeface="Segoe UI" panose="020B0502040204020203" pitchFamily="34" charset="0"/>
              <a:cs typeface="Segoe UI" panose="020B0502040204020203" pitchFamily="34" charset="0"/>
            </a:rPr>
            <a:t>1796 (78.2%) pregnant &amp; 501 (21.8%) postpartum</a:t>
          </a:r>
        </a:p>
      </dgm:t>
    </dgm:pt>
    <dgm:pt modelId="{7C94D020-20F3-8449-BB21-3E0DE3C3C772}" type="parTrans" cxnId="{F71B7099-1DAF-C64B-B2F1-F4940190EE0F}">
      <dgm:prSet/>
      <dgm:spPr/>
      <dgm:t>
        <a:bodyPr/>
        <a:lstStyle/>
        <a:p>
          <a:endParaRPr lang="en-US"/>
        </a:p>
      </dgm:t>
    </dgm:pt>
    <dgm:pt modelId="{1E18784D-7A92-1F46-86C0-F88AC27ECEBA}" type="sibTrans" cxnId="{F71B7099-1DAF-C64B-B2F1-F4940190EE0F}">
      <dgm:prSet/>
      <dgm:spPr/>
      <dgm:t>
        <a:bodyPr/>
        <a:lstStyle/>
        <a:p>
          <a:endParaRPr lang="en-US"/>
        </a:p>
      </dgm:t>
    </dgm:pt>
    <dgm:pt modelId="{A979E2A4-A70E-1040-BF75-BC130D02CAE5}" type="pres">
      <dgm:prSet presAssocID="{FD69C848-F676-494A-8A3C-8FD6AB48CC93}" presName="Name0" presStyleCnt="0">
        <dgm:presLayoutVars>
          <dgm:dir/>
          <dgm:animLvl val="lvl"/>
          <dgm:resizeHandles val="exact"/>
        </dgm:presLayoutVars>
      </dgm:prSet>
      <dgm:spPr/>
    </dgm:pt>
    <dgm:pt modelId="{20AEC72E-0728-9B44-B395-ED9019D24045}" type="pres">
      <dgm:prSet presAssocID="{5F022E17-E846-AC41-863D-68FD9177D92E}" presName="compositeNode" presStyleCnt="0">
        <dgm:presLayoutVars>
          <dgm:bulletEnabled val="1"/>
        </dgm:presLayoutVars>
      </dgm:prSet>
      <dgm:spPr/>
    </dgm:pt>
    <dgm:pt modelId="{8702333A-10D4-144C-B2A8-FCA4C88DF58B}" type="pres">
      <dgm:prSet presAssocID="{5F022E17-E846-AC41-863D-68FD9177D92E}" presName="bgRect" presStyleLbl="node1" presStyleIdx="0" presStyleCnt="3" custLinFactNeighborX="-7561"/>
      <dgm:spPr/>
    </dgm:pt>
    <dgm:pt modelId="{B28F471F-5399-1140-83A5-3F7EB15898C4}" type="pres">
      <dgm:prSet presAssocID="{5F022E17-E846-AC41-863D-68FD9177D92E}" presName="parentNode" presStyleLbl="node1" presStyleIdx="0" presStyleCnt="3">
        <dgm:presLayoutVars>
          <dgm:chMax val="0"/>
          <dgm:bulletEnabled val="1"/>
        </dgm:presLayoutVars>
      </dgm:prSet>
      <dgm:spPr/>
    </dgm:pt>
    <dgm:pt modelId="{C57F215F-F7E0-334E-8865-99D00EE41BD1}" type="pres">
      <dgm:prSet presAssocID="{5F022E17-E846-AC41-863D-68FD9177D92E}" presName="childNode" presStyleLbl="node1" presStyleIdx="0" presStyleCnt="3">
        <dgm:presLayoutVars>
          <dgm:bulletEnabled val="1"/>
        </dgm:presLayoutVars>
      </dgm:prSet>
      <dgm:spPr/>
    </dgm:pt>
    <dgm:pt modelId="{7122898E-7CAE-F14E-95E4-2131A44A4C26}" type="pres">
      <dgm:prSet presAssocID="{7BB1F88F-0A64-3E45-A4FB-798B46C1D60E}" presName="hSp" presStyleCnt="0"/>
      <dgm:spPr/>
    </dgm:pt>
    <dgm:pt modelId="{C4A740EC-0D49-A346-921D-1BBE3960A922}" type="pres">
      <dgm:prSet presAssocID="{7BB1F88F-0A64-3E45-A4FB-798B46C1D60E}" presName="vProcSp" presStyleCnt="0"/>
      <dgm:spPr/>
    </dgm:pt>
    <dgm:pt modelId="{614DB57E-5912-A24E-92E5-5D5E6D62FDFD}" type="pres">
      <dgm:prSet presAssocID="{7BB1F88F-0A64-3E45-A4FB-798B46C1D60E}" presName="vSp1" presStyleCnt="0"/>
      <dgm:spPr/>
    </dgm:pt>
    <dgm:pt modelId="{F27C80E5-A5EB-2340-9ED0-0CF72E7BE349}" type="pres">
      <dgm:prSet presAssocID="{7BB1F88F-0A64-3E45-A4FB-798B46C1D60E}" presName="simulatedConn" presStyleLbl="solidFgAcc1" presStyleIdx="0" presStyleCnt="2"/>
      <dgm:spPr/>
    </dgm:pt>
    <dgm:pt modelId="{1D6B6FE3-7326-FA40-BCC1-606A1CE92EEF}" type="pres">
      <dgm:prSet presAssocID="{7BB1F88F-0A64-3E45-A4FB-798B46C1D60E}" presName="vSp2" presStyleCnt="0"/>
      <dgm:spPr/>
    </dgm:pt>
    <dgm:pt modelId="{A1D3D66F-13B1-C34C-9A7C-3F7E158C0292}" type="pres">
      <dgm:prSet presAssocID="{7BB1F88F-0A64-3E45-A4FB-798B46C1D60E}" presName="sibTrans" presStyleCnt="0"/>
      <dgm:spPr/>
    </dgm:pt>
    <dgm:pt modelId="{45816B1D-41BF-2342-AEB3-23A3FA7868AD}" type="pres">
      <dgm:prSet presAssocID="{30CA79FC-18D6-C14A-823A-50717A52A730}" presName="compositeNode" presStyleCnt="0">
        <dgm:presLayoutVars>
          <dgm:bulletEnabled val="1"/>
        </dgm:presLayoutVars>
      </dgm:prSet>
      <dgm:spPr/>
    </dgm:pt>
    <dgm:pt modelId="{AB178E0C-6930-284F-9099-2834E3AEE0ED}" type="pres">
      <dgm:prSet presAssocID="{30CA79FC-18D6-C14A-823A-50717A52A730}" presName="bgRect" presStyleLbl="node1" presStyleIdx="1" presStyleCnt="3"/>
      <dgm:spPr/>
    </dgm:pt>
    <dgm:pt modelId="{02B80373-1616-F746-8391-02764D4BD5D4}" type="pres">
      <dgm:prSet presAssocID="{30CA79FC-18D6-C14A-823A-50717A52A730}" presName="parentNode" presStyleLbl="node1" presStyleIdx="1" presStyleCnt="3">
        <dgm:presLayoutVars>
          <dgm:chMax val="0"/>
          <dgm:bulletEnabled val="1"/>
        </dgm:presLayoutVars>
      </dgm:prSet>
      <dgm:spPr/>
    </dgm:pt>
    <dgm:pt modelId="{F147923E-4BC7-584A-B70F-4A341E96B943}" type="pres">
      <dgm:prSet presAssocID="{30CA79FC-18D6-C14A-823A-50717A52A730}" presName="childNode" presStyleLbl="node1" presStyleIdx="1" presStyleCnt="3">
        <dgm:presLayoutVars>
          <dgm:bulletEnabled val="1"/>
        </dgm:presLayoutVars>
      </dgm:prSet>
      <dgm:spPr/>
    </dgm:pt>
    <dgm:pt modelId="{056D61A2-B17E-BE49-B112-712A1BBBDD30}" type="pres">
      <dgm:prSet presAssocID="{70E88ECD-1E76-C44C-B564-79025787637B}" presName="hSp" presStyleCnt="0"/>
      <dgm:spPr/>
    </dgm:pt>
    <dgm:pt modelId="{6137010B-D62D-274D-A91B-751C17E1EC42}" type="pres">
      <dgm:prSet presAssocID="{70E88ECD-1E76-C44C-B564-79025787637B}" presName="vProcSp" presStyleCnt="0"/>
      <dgm:spPr/>
    </dgm:pt>
    <dgm:pt modelId="{C1624870-8C04-AF49-B09A-6F542FDF88FA}" type="pres">
      <dgm:prSet presAssocID="{70E88ECD-1E76-C44C-B564-79025787637B}" presName="vSp1" presStyleCnt="0"/>
      <dgm:spPr/>
    </dgm:pt>
    <dgm:pt modelId="{84FC588F-BF92-4848-BAB5-ED4F4D1F6D1A}" type="pres">
      <dgm:prSet presAssocID="{70E88ECD-1E76-C44C-B564-79025787637B}" presName="simulatedConn" presStyleLbl="solidFgAcc1" presStyleIdx="1" presStyleCnt="2"/>
      <dgm:spPr/>
    </dgm:pt>
    <dgm:pt modelId="{55FC129E-AA54-5143-83D3-512237F2E603}" type="pres">
      <dgm:prSet presAssocID="{70E88ECD-1E76-C44C-B564-79025787637B}" presName="vSp2" presStyleCnt="0"/>
      <dgm:spPr/>
    </dgm:pt>
    <dgm:pt modelId="{E8CB9553-6062-7A48-A50D-414537CE0B36}" type="pres">
      <dgm:prSet presAssocID="{70E88ECD-1E76-C44C-B564-79025787637B}" presName="sibTrans" presStyleCnt="0"/>
      <dgm:spPr/>
    </dgm:pt>
    <dgm:pt modelId="{2DDF662E-E85C-194C-9CA7-04D233182FD5}" type="pres">
      <dgm:prSet presAssocID="{2B66CCC0-1CFB-2249-B9B4-E9F7ED5A3C71}" presName="compositeNode" presStyleCnt="0">
        <dgm:presLayoutVars>
          <dgm:bulletEnabled val="1"/>
        </dgm:presLayoutVars>
      </dgm:prSet>
      <dgm:spPr/>
    </dgm:pt>
    <dgm:pt modelId="{2806DEE5-DD1F-4E40-9BC4-F6648F56F8CC}" type="pres">
      <dgm:prSet presAssocID="{2B66CCC0-1CFB-2249-B9B4-E9F7ED5A3C71}" presName="bgRect" presStyleLbl="node1" presStyleIdx="2" presStyleCnt="3" custLinFactNeighborX="10651" custLinFactNeighborY="607"/>
      <dgm:spPr/>
    </dgm:pt>
    <dgm:pt modelId="{ECBFF5EA-56F6-AD44-935D-5BB4070133F8}" type="pres">
      <dgm:prSet presAssocID="{2B66CCC0-1CFB-2249-B9B4-E9F7ED5A3C71}" presName="parentNode" presStyleLbl="node1" presStyleIdx="2" presStyleCnt="3">
        <dgm:presLayoutVars>
          <dgm:chMax val="0"/>
          <dgm:bulletEnabled val="1"/>
        </dgm:presLayoutVars>
      </dgm:prSet>
      <dgm:spPr/>
    </dgm:pt>
    <dgm:pt modelId="{78BDCE1D-A5CB-114B-B893-A15AB9F8C020}" type="pres">
      <dgm:prSet presAssocID="{2B66CCC0-1CFB-2249-B9B4-E9F7ED5A3C71}" presName="childNode" presStyleLbl="node1" presStyleIdx="2" presStyleCnt="3">
        <dgm:presLayoutVars>
          <dgm:bulletEnabled val="1"/>
        </dgm:presLayoutVars>
      </dgm:prSet>
      <dgm:spPr/>
    </dgm:pt>
  </dgm:ptLst>
  <dgm:cxnLst>
    <dgm:cxn modelId="{D2BA5C09-7217-BF41-AFFF-FADC295DCE6F}" srcId="{30CA79FC-18D6-C14A-823A-50717A52A730}" destId="{7917B16F-08C4-D34B-85C4-EF4EA7B6EEDB}" srcOrd="0" destOrd="0" parTransId="{852A666F-BCFA-8E4F-B073-16E43AC009EE}" sibTransId="{0237F3CC-9DE0-C349-804A-AE12DAAD8330}"/>
    <dgm:cxn modelId="{F707723A-8C23-3B45-8F1C-4080AC1C625B}" srcId="{FD69C848-F676-494A-8A3C-8FD6AB48CC93}" destId="{2B66CCC0-1CFB-2249-B9B4-E9F7ED5A3C71}" srcOrd="2" destOrd="0" parTransId="{1DD3FED3-FFF3-3F49-A583-58949E89B9D3}" sibTransId="{4085732C-FDDB-E94D-853D-D26B821D9FFD}"/>
    <dgm:cxn modelId="{2DD13E3D-96EA-7146-9563-9559C5D0BDDC}" srcId="{FD69C848-F676-494A-8A3C-8FD6AB48CC93}" destId="{30CA79FC-18D6-C14A-823A-50717A52A730}" srcOrd="1" destOrd="0" parTransId="{1D33504D-95B7-A64B-994B-7CB8646BDC5D}" sibTransId="{70E88ECD-1E76-C44C-B564-79025787637B}"/>
    <dgm:cxn modelId="{C7641069-6A15-304F-A3E7-32A2B29639C6}" srcId="{5F022E17-E846-AC41-863D-68FD9177D92E}" destId="{C004A7DE-2F81-BD47-87C8-A4E2D4B715ED}" srcOrd="0" destOrd="0" parTransId="{E55790EF-6923-4D49-BADD-3E12EAF90115}" sibTransId="{EB94E99A-3710-4C47-B3B2-77E48CCEF000}"/>
    <dgm:cxn modelId="{5F210C55-8B73-9646-B72B-5E0806299836}" type="presOf" srcId="{7917B16F-08C4-D34B-85C4-EF4EA7B6EEDB}" destId="{F147923E-4BC7-584A-B70F-4A341E96B943}" srcOrd="0" destOrd="0" presId="urn:microsoft.com/office/officeart/2005/8/layout/hProcess7"/>
    <dgm:cxn modelId="{1D8D1C79-883E-6E48-BB4A-EF4593B8C3EF}" srcId="{FD69C848-F676-494A-8A3C-8FD6AB48CC93}" destId="{5F022E17-E846-AC41-863D-68FD9177D92E}" srcOrd="0" destOrd="0" parTransId="{D7A6E683-422F-B443-9AAF-C0F6688F318E}" sibTransId="{7BB1F88F-0A64-3E45-A4FB-798B46C1D60E}"/>
    <dgm:cxn modelId="{6D1D378D-433C-2446-934B-2D9F748E7E61}" type="presOf" srcId="{5F022E17-E846-AC41-863D-68FD9177D92E}" destId="{B28F471F-5399-1140-83A5-3F7EB15898C4}" srcOrd="1" destOrd="0" presId="urn:microsoft.com/office/officeart/2005/8/layout/hProcess7"/>
    <dgm:cxn modelId="{B851FB97-6757-CB46-9DDD-AFA76A2A240A}" type="presOf" srcId="{DAFF74FB-747A-BF43-AD85-54258692A85B}" destId="{78BDCE1D-A5CB-114B-B893-A15AB9F8C020}" srcOrd="0" destOrd="0" presId="urn:microsoft.com/office/officeart/2005/8/layout/hProcess7"/>
    <dgm:cxn modelId="{16A49898-E05F-1C4C-8BEF-2EBD7A69FCB5}" type="presOf" srcId="{30CA79FC-18D6-C14A-823A-50717A52A730}" destId="{AB178E0C-6930-284F-9099-2834E3AEE0ED}" srcOrd="0" destOrd="0" presId="urn:microsoft.com/office/officeart/2005/8/layout/hProcess7"/>
    <dgm:cxn modelId="{F71B7099-1DAF-C64B-B2F1-F4940190EE0F}" srcId="{2B66CCC0-1CFB-2249-B9B4-E9F7ED5A3C71}" destId="{DAFF74FB-747A-BF43-AD85-54258692A85B}" srcOrd="0" destOrd="0" parTransId="{7C94D020-20F3-8449-BB21-3E0DE3C3C772}" sibTransId="{1E18784D-7A92-1F46-86C0-F88AC27ECEBA}"/>
    <dgm:cxn modelId="{2664E8A7-5DBA-524D-89B3-B876AEA19E01}" type="presOf" srcId="{2B66CCC0-1CFB-2249-B9B4-E9F7ED5A3C71}" destId="{ECBFF5EA-56F6-AD44-935D-5BB4070133F8}" srcOrd="1" destOrd="0" presId="urn:microsoft.com/office/officeart/2005/8/layout/hProcess7"/>
    <dgm:cxn modelId="{9E64ABAF-29C0-D946-A41F-72F4521DB90F}" type="presOf" srcId="{5F022E17-E846-AC41-863D-68FD9177D92E}" destId="{8702333A-10D4-144C-B2A8-FCA4C88DF58B}" srcOrd="0" destOrd="0" presId="urn:microsoft.com/office/officeart/2005/8/layout/hProcess7"/>
    <dgm:cxn modelId="{49193BC0-AE49-4D4F-A719-E9BBFA1DA1D0}" type="presOf" srcId="{C004A7DE-2F81-BD47-87C8-A4E2D4B715ED}" destId="{C57F215F-F7E0-334E-8865-99D00EE41BD1}" srcOrd="0" destOrd="0" presId="urn:microsoft.com/office/officeart/2005/8/layout/hProcess7"/>
    <dgm:cxn modelId="{9901C2C2-EB76-7541-B538-A57D7B4B8F48}" type="presOf" srcId="{30CA79FC-18D6-C14A-823A-50717A52A730}" destId="{02B80373-1616-F746-8391-02764D4BD5D4}" srcOrd="1" destOrd="0" presId="urn:microsoft.com/office/officeart/2005/8/layout/hProcess7"/>
    <dgm:cxn modelId="{B2B377EE-9BD3-754D-B446-B4C13F27C1FB}" type="presOf" srcId="{FD69C848-F676-494A-8A3C-8FD6AB48CC93}" destId="{A979E2A4-A70E-1040-BF75-BC130D02CAE5}" srcOrd="0" destOrd="0" presId="urn:microsoft.com/office/officeart/2005/8/layout/hProcess7"/>
    <dgm:cxn modelId="{C08576F0-47EE-4847-B032-AC5779A729A5}" type="presOf" srcId="{2B66CCC0-1CFB-2249-B9B4-E9F7ED5A3C71}" destId="{2806DEE5-DD1F-4E40-9BC4-F6648F56F8CC}" srcOrd="0" destOrd="0" presId="urn:microsoft.com/office/officeart/2005/8/layout/hProcess7"/>
    <dgm:cxn modelId="{522D69E2-4F4F-3041-A90F-8045DE8ED263}" type="presParOf" srcId="{A979E2A4-A70E-1040-BF75-BC130D02CAE5}" destId="{20AEC72E-0728-9B44-B395-ED9019D24045}" srcOrd="0" destOrd="0" presId="urn:microsoft.com/office/officeart/2005/8/layout/hProcess7"/>
    <dgm:cxn modelId="{B0D42B0B-44B2-C945-9E03-A096665EEFB4}" type="presParOf" srcId="{20AEC72E-0728-9B44-B395-ED9019D24045}" destId="{8702333A-10D4-144C-B2A8-FCA4C88DF58B}" srcOrd="0" destOrd="0" presId="urn:microsoft.com/office/officeart/2005/8/layout/hProcess7"/>
    <dgm:cxn modelId="{D4290A4F-2C74-CB4E-8BA9-DEDBFC5727D5}" type="presParOf" srcId="{20AEC72E-0728-9B44-B395-ED9019D24045}" destId="{B28F471F-5399-1140-83A5-3F7EB15898C4}" srcOrd="1" destOrd="0" presId="urn:microsoft.com/office/officeart/2005/8/layout/hProcess7"/>
    <dgm:cxn modelId="{CE79631A-5311-6A45-95D1-F9D82724ACEB}" type="presParOf" srcId="{20AEC72E-0728-9B44-B395-ED9019D24045}" destId="{C57F215F-F7E0-334E-8865-99D00EE41BD1}" srcOrd="2" destOrd="0" presId="urn:microsoft.com/office/officeart/2005/8/layout/hProcess7"/>
    <dgm:cxn modelId="{B0020C31-9CFA-C74E-BB62-575D953F2AFA}" type="presParOf" srcId="{A979E2A4-A70E-1040-BF75-BC130D02CAE5}" destId="{7122898E-7CAE-F14E-95E4-2131A44A4C26}" srcOrd="1" destOrd="0" presId="urn:microsoft.com/office/officeart/2005/8/layout/hProcess7"/>
    <dgm:cxn modelId="{219A2789-57D0-CF4C-9441-B06C568C0743}" type="presParOf" srcId="{A979E2A4-A70E-1040-BF75-BC130D02CAE5}" destId="{C4A740EC-0D49-A346-921D-1BBE3960A922}" srcOrd="2" destOrd="0" presId="urn:microsoft.com/office/officeart/2005/8/layout/hProcess7"/>
    <dgm:cxn modelId="{6869FDFA-76D9-064B-B91B-E65566B84A77}" type="presParOf" srcId="{C4A740EC-0D49-A346-921D-1BBE3960A922}" destId="{614DB57E-5912-A24E-92E5-5D5E6D62FDFD}" srcOrd="0" destOrd="0" presId="urn:microsoft.com/office/officeart/2005/8/layout/hProcess7"/>
    <dgm:cxn modelId="{2E611CC7-7B19-EE4A-89AC-BF40C9CC66DA}" type="presParOf" srcId="{C4A740EC-0D49-A346-921D-1BBE3960A922}" destId="{F27C80E5-A5EB-2340-9ED0-0CF72E7BE349}" srcOrd="1" destOrd="0" presId="urn:microsoft.com/office/officeart/2005/8/layout/hProcess7"/>
    <dgm:cxn modelId="{98F7C400-422A-7540-BB8A-3ED28790EDD4}" type="presParOf" srcId="{C4A740EC-0D49-A346-921D-1BBE3960A922}" destId="{1D6B6FE3-7326-FA40-BCC1-606A1CE92EEF}" srcOrd="2" destOrd="0" presId="urn:microsoft.com/office/officeart/2005/8/layout/hProcess7"/>
    <dgm:cxn modelId="{8C16F8C6-9EDD-2841-9093-656B4517A60B}" type="presParOf" srcId="{A979E2A4-A70E-1040-BF75-BC130D02CAE5}" destId="{A1D3D66F-13B1-C34C-9A7C-3F7E158C0292}" srcOrd="3" destOrd="0" presId="urn:microsoft.com/office/officeart/2005/8/layout/hProcess7"/>
    <dgm:cxn modelId="{F3525DD1-1B26-A143-A02D-1F1D839540C3}" type="presParOf" srcId="{A979E2A4-A70E-1040-BF75-BC130D02CAE5}" destId="{45816B1D-41BF-2342-AEB3-23A3FA7868AD}" srcOrd="4" destOrd="0" presId="urn:microsoft.com/office/officeart/2005/8/layout/hProcess7"/>
    <dgm:cxn modelId="{2E1594C6-AA64-5241-8A40-7679F54901AE}" type="presParOf" srcId="{45816B1D-41BF-2342-AEB3-23A3FA7868AD}" destId="{AB178E0C-6930-284F-9099-2834E3AEE0ED}" srcOrd="0" destOrd="0" presId="urn:microsoft.com/office/officeart/2005/8/layout/hProcess7"/>
    <dgm:cxn modelId="{6CFFBB37-6E5F-E643-871D-15401C10722A}" type="presParOf" srcId="{45816B1D-41BF-2342-AEB3-23A3FA7868AD}" destId="{02B80373-1616-F746-8391-02764D4BD5D4}" srcOrd="1" destOrd="0" presId="urn:microsoft.com/office/officeart/2005/8/layout/hProcess7"/>
    <dgm:cxn modelId="{635A64FB-6919-7B44-A13C-AC5BEB0795F2}" type="presParOf" srcId="{45816B1D-41BF-2342-AEB3-23A3FA7868AD}" destId="{F147923E-4BC7-584A-B70F-4A341E96B943}" srcOrd="2" destOrd="0" presId="urn:microsoft.com/office/officeart/2005/8/layout/hProcess7"/>
    <dgm:cxn modelId="{DC05DF7C-20D6-D146-BA88-7E155363A5C6}" type="presParOf" srcId="{A979E2A4-A70E-1040-BF75-BC130D02CAE5}" destId="{056D61A2-B17E-BE49-B112-712A1BBBDD30}" srcOrd="5" destOrd="0" presId="urn:microsoft.com/office/officeart/2005/8/layout/hProcess7"/>
    <dgm:cxn modelId="{D8A50B49-7C78-8446-8B1D-8A41301BEC9B}" type="presParOf" srcId="{A979E2A4-A70E-1040-BF75-BC130D02CAE5}" destId="{6137010B-D62D-274D-A91B-751C17E1EC42}" srcOrd="6" destOrd="0" presId="urn:microsoft.com/office/officeart/2005/8/layout/hProcess7"/>
    <dgm:cxn modelId="{E1DF01CD-BC17-BA4C-B38B-4A6AE68C4A1B}" type="presParOf" srcId="{6137010B-D62D-274D-A91B-751C17E1EC42}" destId="{C1624870-8C04-AF49-B09A-6F542FDF88FA}" srcOrd="0" destOrd="0" presId="urn:microsoft.com/office/officeart/2005/8/layout/hProcess7"/>
    <dgm:cxn modelId="{E96B4EB9-68A7-D446-93BC-99623FD0F199}" type="presParOf" srcId="{6137010B-D62D-274D-A91B-751C17E1EC42}" destId="{84FC588F-BF92-4848-BAB5-ED4F4D1F6D1A}" srcOrd="1" destOrd="0" presId="urn:microsoft.com/office/officeart/2005/8/layout/hProcess7"/>
    <dgm:cxn modelId="{DB25E6B4-DB90-BA42-8B7D-3298A720DB83}" type="presParOf" srcId="{6137010B-D62D-274D-A91B-751C17E1EC42}" destId="{55FC129E-AA54-5143-83D3-512237F2E603}" srcOrd="2" destOrd="0" presId="urn:microsoft.com/office/officeart/2005/8/layout/hProcess7"/>
    <dgm:cxn modelId="{9E77BF39-F355-7440-9A2D-44F08670B340}" type="presParOf" srcId="{A979E2A4-A70E-1040-BF75-BC130D02CAE5}" destId="{E8CB9553-6062-7A48-A50D-414537CE0B36}" srcOrd="7" destOrd="0" presId="urn:microsoft.com/office/officeart/2005/8/layout/hProcess7"/>
    <dgm:cxn modelId="{0CB1BCC9-58DC-D84A-9387-BB3D2FD636BF}" type="presParOf" srcId="{A979E2A4-A70E-1040-BF75-BC130D02CAE5}" destId="{2DDF662E-E85C-194C-9CA7-04D233182FD5}" srcOrd="8" destOrd="0" presId="urn:microsoft.com/office/officeart/2005/8/layout/hProcess7"/>
    <dgm:cxn modelId="{714A3F70-518F-D24D-98BE-ABEE1FEF252D}" type="presParOf" srcId="{2DDF662E-E85C-194C-9CA7-04D233182FD5}" destId="{2806DEE5-DD1F-4E40-9BC4-F6648F56F8CC}" srcOrd="0" destOrd="0" presId="urn:microsoft.com/office/officeart/2005/8/layout/hProcess7"/>
    <dgm:cxn modelId="{5454C0DB-2C10-AB44-A5FF-27F89881A315}" type="presParOf" srcId="{2DDF662E-E85C-194C-9CA7-04D233182FD5}" destId="{ECBFF5EA-56F6-AD44-935D-5BB4070133F8}" srcOrd="1" destOrd="0" presId="urn:microsoft.com/office/officeart/2005/8/layout/hProcess7"/>
    <dgm:cxn modelId="{D6A49A76-3197-7E4A-B71D-04EF2274CDB8}" type="presParOf" srcId="{2DDF662E-E85C-194C-9CA7-04D233182FD5}" destId="{78BDCE1D-A5CB-114B-B893-A15AB9F8C020}"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CF83C-F10C-6348-9169-5B2BC34315D7}">
      <dsp:nvSpPr>
        <dsp:cNvPr id="0" name=""/>
        <dsp:cNvSpPr/>
      </dsp:nvSpPr>
      <dsp:spPr>
        <a:xfrm>
          <a:off x="3613" y="724826"/>
          <a:ext cx="1579967" cy="947980"/>
        </a:xfrm>
        <a:prstGeom prst="roundRect">
          <a:avLst>
            <a:gd name="adj" fmla="val 10000"/>
          </a:avLst>
        </a:prstGeom>
        <a:solidFill>
          <a:srgbClr val="38425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latin typeface="Segoe UI" panose="020B0502040204020203" pitchFamily="34" charset="0"/>
              <a:cs typeface="Segoe UI" panose="020B0502040204020203" pitchFamily="34" charset="0"/>
            </a:rPr>
            <a:t>Baseline interview</a:t>
          </a:r>
        </a:p>
      </dsp:txBody>
      <dsp:txXfrm>
        <a:off x="31378" y="752591"/>
        <a:ext cx="1524437" cy="892450"/>
      </dsp:txXfrm>
    </dsp:sp>
    <dsp:sp modelId="{740D2D0B-DA51-2A43-99AC-B4DDEFC63AAF}">
      <dsp:nvSpPr>
        <dsp:cNvPr id="0" name=""/>
        <dsp:cNvSpPr/>
      </dsp:nvSpPr>
      <dsp:spPr>
        <a:xfrm>
          <a:off x="1741578" y="1002901"/>
          <a:ext cx="334953" cy="3918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a:off x="1741578" y="1081267"/>
        <a:ext cx="234467" cy="235099"/>
      </dsp:txXfrm>
    </dsp:sp>
    <dsp:sp modelId="{1E11BED1-9E7D-0944-AB35-5282AFE6D11E}">
      <dsp:nvSpPr>
        <dsp:cNvPr id="0" name=""/>
        <dsp:cNvSpPr/>
      </dsp:nvSpPr>
      <dsp:spPr>
        <a:xfrm>
          <a:off x="2215568" y="724826"/>
          <a:ext cx="1579967" cy="947980"/>
        </a:xfrm>
        <a:prstGeom prst="roundRect">
          <a:avLst>
            <a:gd name="adj" fmla="val 10000"/>
          </a:avLst>
        </a:prstGeom>
        <a:solidFill>
          <a:srgbClr val="38425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egoe UI" panose="020B0502040204020203" pitchFamily="34" charset="0"/>
              <a:cs typeface="Segoe UI" panose="020B0502040204020203" pitchFamily="34" charset="0"/>
            </a:rPr>
            <a:t>6 weeks postpartum</a:t>
          </a:r>
        </a:p>
      </dsp:txBody>
      <dsp:txXfrm>
        <a:off x="2243333" y="752591"/>
        <a:ext cx="1524437" cy="892450"/>
      </dsp:txXfrm>
    </dsp:sp>
    <dsp:sp modelId="{C56B7B02-B9C5-F34D-8278-3BF02829BD32}">
      <dsp:nvSpPr>
        <dsp:cNvPr id="0" name=""/>
        <dsp:cNvSpPr/>
      </dsp:nvSpPr>
      <dsp:spPr>
        <a:xfrm>
          <a:off x="3953532" y="1002901"/>
          <a:ext cx="334953" cy="3918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a:off x="3953532" y="1081267"/>
        <a:ext cx="234467" cy="235099"/>
      </dsp:txXfrm>
    </dsp:sp>
    <dsp:sp modelId="{4285332B-43C3-BA49-9B23-9BFFE01115FE}">
      <dsp:nvSpPr>
        <dsp:cNvPr id="0" name=""/>
        <dsp:cNvSpPr/>
      </dsp:nvSpPr>
      <dsp:spPr>
        <a:xfrm>
          <a:off x="4427523" y="724826"/>
          <a:ext cx="1579967" cy="947980"/>
        </a:xfrm>
        <a:prstGeom prst="roundRect">
          <a:avLst>
            <a:gd name="adj" fmla="val 10000"/>
          </a:avLst>
        </a:prstGeom>
        <a:solidFill>
          <a:srgbClr val="38425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egoe UI" panose="020B0502040204020203" pitchFamily="34" charset="0"/>
              <a:cs typeface="Segoe UI" panose="020B0502040204020203" pitchFamily="34" charset="0"/>
            </a:rPr>
            <a:t>6 months postpartum</a:t>
          </a:r>
        </a:p>
      </dsp:txBody>
      <dsp:txXfrm>
        <a:off x="4455288" y="752591"/>
        <a:ext cx="1524437" cy="892450"/>
      </dsp:txXfrm>
    </dsp:sp>
    <dsp:sp modelId="{319241F1-9A20-6C4E-9AA0-28197188E79E}">
      <dsp:nvSpPr>
        <dsp:cNvPr id="0" name=""/>
        <dsp:cNvSpPr/>
      </dsp:nvSpPr>
      <dsp:spPr>
        <a:xfrm>
          <a:off x="6165487" y="1002901"/>
          <a:ext cx="334953" cy="3918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a:off x="6165487" y="1081267"/>
        <a:ext cx="234467" cy="235099"/>
      </dsp:txXfrm>
    </dsp:sp>
    <dsp:sp modelId="{06CA66C4-429A-C843-AF87-F07FE4A798A0}">
      <dsp:nvSpPr>
        <dsp:cNvPr id="0" name=""/>
        <dsp:cNvSpPr/>
      </dsp:nvSpPr>
      <dsp:spPr>
        <a:xfrm>
          <a:off x="6639477" y="724826"/>
          <a:ext cx="1579967" cy="947980"/>
        </a:xfrm>
        <a:prstGeom prst="roundRect">
          <a:avLst>
            <a:gd name="adj" fmla="val 10000"/>
          </a:avLst>
        </a:prstGeom>
        <a:solidFill>
          <a:srgbClr val="38425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egoe UI" panose="020B0502040204020203" pitchFamily="34" charset="0"/>
              <a:cs typeface="Segoe UI" panose="020B0502040204020203" pitchFamily="34" charset="0"/>
            </a:rPr>
            <a:t>One year postpartum</a:t>
          </a:r>
        </a:p>
      </dsp:txBody>
      <dsp:txXfrm>
        <a:off x="6667242" y="752591"/>
        <a:ext cx="1524437" cy="8924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2333A-10D4-144C-B2A8-FCA4C88DF58B}">
      <dsp:nvSpPr>
        <dsp:cNvPr id="0" name=""/>
        <dsp:cNvSpPr/>
      </dsp:nvSpPr>
      <dsp:spPr>
        <a:xfrm>
          <a:off x="0" y="0"/>
          <a:ext cx="3414960" cy="3725234"/>
        </a:xfrm>
        <a:prstGeom prst="roundRect">
          <a:avLst>
            <a:gd name="adj" fmla="val 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marL="0" lvl="0" indent="0" algn="r" defTabSz="1244600">
            <a:lnSpc>
              <a:spcPct val="90000"/>
            </a:lnSpc>
            <a:spcBef>
              <a:spcPct val="0"/>
            </a:spcBef>
            <a:spcAft>
              <a:spcPct val="35000"/>
            </a:spcAft>
            <a:buNone/>
          </a:pPr>
          <a:r>
            <a:rPr lang="en-US" sz="2800" b="1" u="none" kern="1200" dirty="0">
              <a:latin typeface="Calibri" panose="020F0502020204030204" pitchFamily="34" charset="0"/>
              <a:cs typeface="Calibri" panose="020F0502020204030204" pitchFamily="34" charset="0"/>
            </a:rPr>
            <a:t>  </a:t>
          </a:r>
          <a:r>
            <a:rPr lang="en-US" sz="2800" b="1" u="none" kern="1200" dirty="0">
              <a:latin typeface="Segoe UI" panose="020B0502040204020203" pitchFamily="34" charset="0"/>
              <a:cs typeface="Segoe UI" panose="020B0502040204020203" pitchFamily="34" charset="0"/>
            </a:rPr>
            <a:t> </a:t>
          </a:r>
          <a:r>
            <a:rPr lang="en-US" sz="2800" b="1" u="sng" kern="1200" dirty="0">
              <a:latin typeface="Segoe UI" panose="020B0502040204020203" pitchFamily="34" charset="0"/>
              <a:cs typeface="Segoe UI" panose="020B0502040204020203" pitchFamily="34" charset="0"/>
            </a:rPr>
            <a:t>Census </a:t>
          </a:r>
        </a:p>
      </dsp:txBody>
      <dsp:txXfrm rot="16200000">
        <a:off x="-1185849" y="1185849"/>
        <a:ext cx="3054691" cy="682992"/>
      </dsp:txXfrm>
    </dsp:sp>
    <dsp:sp modelId="{C57F215F-F7E0-334E-8865-99D00EE41BD1}">
      <dsp:nvSpPr>
        <dsp:cNvPr id="0" name=""/>
        <dsp:cNvSpPr/>
      </dsp:nvSpPr>
      <dsp:spPr>
        <a:xfrm>
          <a:off x="682992" y="0"/>
          <a:ext cx="2544145" cy="372523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r>
            <a:rPr lang="en-US" sz="2400" kern="1200" dirty="0">
              <a:latin typeface="Segoe UI" panose="020B0502040204020203" pitchFamily="34" charset="0"/>
              <a:cs typeface="Segoe UI" panose="020B0502040204020203" pitchFamily="34" charset="0"/>
            </a:rPr>
            <a:t>25,360 households completed census</a:t>
          </a:r>
        </a:p>
      </dsp:txBody>
      <dsp:txXfrm>
        <a:off x="682992" y="0"/>
        <a:ext cx="2544145" cy="3725234"/>
      </dsp:txXfrm>
    </dsp:sp>
    <dsp:sp modelId="{AB178E0C-6930-284F-9099-2834E3AEE0ED}">
      <dsp:nvSpPr>
        <dsp:cNvPr id="0" name=""/>
        <dsp:cNvSpPr/>
      </dsp:nvSpPr>
      <dsp:spPr>
        <a:xfrm>
          <a:off x="3535277" y="0"/>
          <a:ext cx="3414960" cy="3725234"/>
        </a:xfrm>
        <a:prstGeom prst="roundRect">
          <a:avLst>
            <a:gd name="adj" fmla="val 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marL="0" lvl="0" indent="0" algn="r" defTabSz="1244600">
            <a:lnSpc>
              <a:spcPct val="90000"/>
            </a:lnSpc>
            <a:spcBef>
              <a:spcPct val="0"/>
            </a:spcBef>
            <a:spcAft>
              <a:spcPct val="35000"/>
            </a:spcAft>
            <a:buNone/>
          </a:pPr>
          <a:r>
            <a:rPr lang="en-US" sz="2800" b="1" u="sng" kern="1200" dirty="0">
              <a:latin typeface="Segoe UI" panose="020B0502040204020203" pitchFamily="34" charset="0"/>
              <a:cs typeface="Segoe UI" panose="020B0502040204020203" pitchFamily="34" charset="0"/>
            </a:rPr>
            <a:t>Screening</a:t>
          </a:r>
        </a:p>
      </dsp:txBody>
      <dsp:txXfrm rot="16200000">
        <a:off x="2349427" y="1185849"/>
        <a:ext cx="3054691" cy="682992"/>
      </dsp:txXfrm>
    </dsp:sp>
    <dsp:sp modelId="{F27C80E5-A5EB-2340-9ED0-0CF72E7BE349}">
      <dsp:nvSpPr>
        <dsp:cNvPr id="0" name=""/>
        <dsp:cNvSpPr/>
      </dsp:nvSpPr>
      <dsp:spPr>
        <a:xfrm rot="5400000">
          <a:off x="3278566" y="2938043"/>
          <a:ext cx="547571" cy="512244"/>
        </a:xfrm>
        <a:prstGeom prst="flowChartExtra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47923E-4BC7-584A-B70F-4A341E96B943}">
      <dsp:nvSpPr>
        <dsp:cNvPr id="0" name=""/>
        <dsp:cNvSpPr/>
      </dsp:nvSpPr>
      <dsp:spPr>
        <a:xfrm>
          <a:off x="4218269" y="0"/>
          <a:ext cx="2544145" cy="372523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r>
            <a:rPr lang="en-US" sz="2400" kern="1200" dirty="0">
              <a:latin typeface="Segoe UI" panose="020B0502040204020203" pitchFamily="34" charset="0"/>
              <a:cs typeface="Segoe UI" panose="020B0502040204020203" pitchFamily="34" charset="0"/>
            </a:rPr>
            <a:t>25,132 women age</a:t>
          </a:r>
          <a:r>
            <a:rPr lang="en-US" sz="2400" kern="1200" dirty="0">
              <a:solidFill>
                <a:schemeClr val="bg1"/>
              </a:solidFill>
              <a:latin typeface="Segoe UI" panose="020B0502040204020203" pitchFamily="34" charset="0"/>
              <a:cs typeface="Segoe UI" panose="020B0502040204020203" pitchFamily="34" charset="0"/>
            </a:rPr>
            <a:t>s</a:t>
          </a:r>
          <a:r>
            <a:rPr lang="en-US" sz="2400" kern="1200" dirty="0">
              <a:latin typeface="Segoe UI" panose="020B0502040204020203" pitchFamily="34" charset="0"/>
              <a:cs typeface="Segoe UI" panose="020B0502040204020203" pitchFamily="34" charset="0"/>
            </a:rPr>
            <a:t> 15-49 completed screening</a:t>
          </a:r>
        </a:p>
      </dsp:txBody>
      <dsp:txXfrm>
        <a:off x="4218269" y="0"/>
        <a:ext cx="2544145" cy="3725234"/>
      </dsp:txXfrm>
    </dsp:sp>
    <dsp:sp modelId="{2806DEE5-DD1F-4E40-9BC4-F6648F56F8CC}">
      <dsp:nvSpPr>
        <dsp:cNvPr id="0" name=""/>
        <dsp:cNvSpPr/>
      </dsp:nvSpPr>
      <dsp:spPr>
        <a:xfrm>
          <a:off x="7070554" y="0"/>
          <a:ext cx="3414960" cy="3725234"/>
        </a:xfrm>
        <a:prstGeom prst="roundRect">
          <a:avLst>
            <a:gd name="adj" fmla="val 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marL="0" lvl="0" indent="0" algn="r" defTabSz="1244600">
            <a:lnSpc>
              <a:spcPct val="90000"/>
            </a:lnSpc>
            <a:spcBef>
              <a:spcPct val="0"/>
            </a:spcBef>
            <a:spcAft>
              <a:spcPct val="35000"/>
            </a:spcAft>
            <a:buNone/>
          </a:pPr>
          <a:r>
            <a:rPr lang="en-US" sz="2800" b="1" u="sng" kern="1200" dirty="0">
              <a:latin typeface="Segoe UI" panose="020B0502040204020203" pitchFamily="34" charset="0"/>
              <a:cs typeface="Segoe UI" panose="020B0502040204020203" pitchFamily="34" charset="0"/>
            </a:rPr>
            <a:t>Panel enrollment</a:t>
          </a:r>
        </a:p>
      </dsp:txBody>
      <dsp:txXfrm rot="16200000">
        <a:off x="5884704" y="1185849"/>
        <a:ext cx="3054691" cy="682992"/>
      </dsp:txXfrm>
    </dsp:sp>
    <dsp:sp modelId="{84FC588F-BF92-4848-BAB5-ED4F4D1F6D1A}">
      <dsp:nvSpPr>
        <dsp:cNvPr id="0" name=""/>
        <dsp:cNvSpPr/>
      </dsp:nvSpPr>
      <dsp:spPr>
        <a:xfrm rot="5400000">
          <a:off x="6813050" y="2938043"/>
          <a:ext cx="547571" cy="512244"/>
        </a:xfrm>
        <a:prstGeom prst="flowChartExtra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BDCE1D-A5CB-114B-B893-A15AB9F8C020}">
      <dsp:nvSpPr>
        <dsp:cNvPr id="0" name=""/>
        <dsp:cNvSpPr/>
      </dsp:nvSpPr>
      <dsp:spPr>
        <a:xfrm>
          <a:off x="7753546" y="0"/>
          <a:ext cx="2544145" cy="372523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r>
            <a:rPr lang="en-US" sz="2400" kern="1200" dirty="0">
              <a:latin typeface="Segoe UI" panose="020B0502040204020203" pitchFamily="34" charset="0"/>
              <a:cs typeface="Segoe UI" panose="020B0502040204020203" pitchFamily="34" charset="0"/>
            </a:rPr>
            <a:t>2,313 eligible to enroll in study</a:t>
          </a:r>
        </a:p>
        <a:p>
          <a:pPr marL="0" lvl="0" indent="0" algn="l" defTabSz="1066800">
            <a:lnSpc>
              <a:spcPct val="90000"/>
            </a:lnSpc>
            <a:spcBef>
              <a:spcPct val="0"/>
            </a:spcBef>
            <a:spcAft>
              <a:spcPct val="35000"/>
            </a:spcAft>
            <a:buNone/>
          </a:pPr>
          <a:r>
            <a:rPr lang="en-US" sz="2400" kern="1200" dirty="0">
              <a:latin typeface="Segoe UI" panose="020B0502040204020203" pitchFamily="34" charset="0"/>
              <a:cs typeface="Segoe UI" panose="020B0502040204020203" pitchFamily="34" charset="0"/>
            </a:rPr>
            <a:t>2,298 consented to enroll</a:t>
          </a:r>
        </a:p>
        <a:p>
          <a:pPr marL="0" lvl="0" indent="0" algn="l" defTabSz="1066800">
            <a:lnSpc>
              <a:spcPct val="90000"/>
            </a:lnSpc>
            <a:spcBef>
              <a:spcPct val="0"/>
            </a:spcBef>
            <a:spcAft>
              <a:spcPct val="35000"/>
            </a:spcAft>
            <a:buNone/>
          </a:pPr>
          <a:r>
            <a:rPr lang="en-US" sz="2400" kern="1200" dirty="0">
              <a:latin typeface="Segoe UI" panose="020B0502040204020203" pitchFamily="34" charset="0"/>
              <a:cs typeface="Segoe UI" panose="020B0502040204020203" pitchFamily="34" charset="0"/>
            </a:rPr>
            <a:t>2,297 completed Baseline (98.7% response rate)</a:t>
          </a:r>
        </a:p>
        <a:p>
          <a:pPr marL="0" lvl="0" indent="0" algn="l" defTabSz="1066800">
            <a:lnSpc>
              <a:spcPct val="90000"/>
            </a:lnSpc>
            <a:spcBef>
              <a:spcPct val="0"/>
            </a:spcBef>
            <a:spcAft>
              <a:spcPct val="35000"/>
            </a:spcAft>
            <a:buNone/>
          </a:pPr>
          <a:r>
            <a:rPr lang="en-US" sz="1800" b="0" kern="1200" dirty="0">
              <a:latin typeface="Segoe UI" panose="020B0502040204020203" pitchFamily="34" charset="0"/>
              <a:cs typeface="Segoe UI" panose="020B0502040204020203" pitchFamily="34" charset="0"/>
            </a:rPr>
            <a:t>1796 (78.2%) pregnant &amp; 501 (21.8%) postpartum</a:t>
          </a:r>
        </a:p>
      </dsp:txBody>
      <dsp:txXfrm>
        <a:off x="7753546" y="0"/>
        <a:ext cx="2544145" cy="372523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0.06221</cdr:x>
      <cdr:y>0.00516</cdr:y>
    </cdr:from>
    <cdr:to>
      <cdr:x>0.97729</cdr:x>
      <cdr:y>0.27114</cdr:y>
    </cdr:to>
    <cdr:sp macro="" textlink="">
      <cdr:nvSpPr>
        <cdr:cNvPr id="2" name="TextBox 1">
          <a:extLst xmlns:a="http://schemas.openxmlformats.org/drawingml/2006/main">
            <a:ext uri="{FF2B5EF4-FFF2-40B4-BE49-F238E27FC236}">
              <a16:creationId xmlns:a16="http://schemas.microsoft.com/office/drawing/2014/main" id="{AC159A44-6553-2778-94C3-CB13538A1443}"/>
            </a:ext>
          </a:extLst>
        </cdr:cNvPr>
        <cdr:cNvSpPr txBox="1"/>
      </cdr:nvSpPr>
      <cdr:spPr>
        <a:xfrm xmlns:a="http://schemas.openxmlformats.org/drawingml/2006/main">
          <a:off x="282288" y="18930"/>
          <a:ext cx="4152292" cy="9757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rtl="0">
            <a:defRPr lang="en-US" sz="1600" b="0" i="1" u="none" strike="noStrike" kern="1200" spc="0" baseline="0">
              <a:solidFill>
                <a:srgbClr val="59595B">
                  <a:lumMod val="50000"/>
                </a:srgbClr>
              </a:solidFill>
              <a:latin typeface="Segoe UI" panose="020B0502040204020203" pitchFamily="34" charset="0"/>
              <a:ea typeface="+mn-ea"/>
              <a:cs typeface="Segoe UI" panose="020B0502040204020203" pitchFamily="34" charset="0"/>
            </a:defRPr>
          </a:pPr>
          <a:r>
            <a:rPr lang="en-US" sz="1400" dirty="0"/>
            <a:t>The percentage of women interviewed at 6weeks postpartum who went to</a:t>
          </a:r>
          <a:r>
            <a:rPr lang="en-US" sz="1400" baseline="0" dirty="0"/>
            <a:t> </a:t>
          </a:r>
          <a:r>
            <a:rPr lang="en-US" sz="1400" dirty="0"/>
            <a:t>maternity waiting home before going into </a:t>
          </a:r>
          <a:r>
            <a:rPr lang="en-US" sz="1600" dirty="0"/>
            <a:t>labor(n=2,563)</a:t>
          </a:r>
        </a:p>
      </cdr:txBody>
    </cdr:sp>
  </cdr:relSizeAnchor>
  <cdr:relSizeAnchor xmlns:cdr="http://schemas.openxmlformats.org/drawingml/2006/chartDrawing">
    <cdr:from>
      <cdr:x>0.36524</cdr:x>
      <cdr:y>0</cdr:y>
    </cdr:from>
    <cdr:to>
      <cdr:x>0.9641</cdr:x>
      <cdr:y>0.10146</cdr:y>
    </cdr:to>
    <cdr:sp macro="" textlink="">
      <cdr:nvSpPr>
        <cdr:cNvPr id="3" name="TextBox 2">
          <a:extLst xmlns:a="http://schemas.openxmlformats.org/drawingml/2006/main">
            <a:ext uri="{FF2B5EF4-FFF2-40B4-BE49-F238E27FC236}">
              <a16:creationId xmlns:a16="http://schemas.microsoft.com/office/drawing/2014/main" id="{90338F59-23ED-496C-5F42-90322CA8A94F}"/>
            </a:ext>
          </a:extLst>
        </cdr:cNvPr>
        <cdr:cNvSpPr txBox="1"/>
      </cdr:nvSpPr>
      <cdr:spPr>
        <a:xfrm xmlns:a="http://schemas.openxmlformats.org/drawingml/2006/main" flipV="1">
          <a:off x="1657341" y="0"/>
          <a:ext cx="2717417" cy="3721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0.53847</cdr:x>
      <cdr:y>0.79919</cdr:y>
    </cdr:from>
    <cdr:to>
      <cdr:x>0.64681</cdr:x>
      <cdr:y>0.8388</cdr:y>
    </cdr:to>
    <cdr:sp macro="" textlink="">
      <cdr:nvSpPr>
        <cdr:cNvPr id="2" name="TextBox 1">
          <a:extLst xmlns:a="http://schemas.openxmlformats.org/drawingml/2006/main">
            <a:ext uri="{FF2B5EF4-FFF2-40B4-BE49-F238E27FC236}">
              <a16:creationId xmlns:a16="http://schemas.microsoft.com/office/drawing/2014/main" id="{F11C50E0-7B83-47B6-84E7-D7FF5D1477B9}"/>
            </a:ext>
          </a:extLst>
        </cdr:cNvPr>
        <cdr:cNvSpPr txBox="1"/>
      </cdr:nvSpPr>
      <cdr:spPr>
        <a:xfrm xmlns:a="http://schemas.openxmlformats.org/drawingml/2006/main">
          <a:off x="3564029" y="3655556"/>
          <a:ext cx="717080" cy="1811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dirty="0"/>
            <a:t>n</a:t>
          </a:r>
          <a:r>
            <a:rPr lang="en-US" sz="1100" dirty="0"/>
            <a:t>=14</a:t>
          </a:r>
        </a:p>
      </cdr:txBody>
    </cdr:sp>
  </cdr:relSizeAnchor>
  <cdr:relSizeAnchor xmlns:cdr="http://schemas.openxmlformats.org/drawingml/2006/chartDrawing">
    <cdr:from>
      <cdr:x>0.46208</cdr:x>
      <cdr:y>0.8039</cdr:y>
    </cdr:from>
    <cdr:to>
      <cdr:x>0.57042</cdr:x>
      <cdr:y>0.84351</cdr:y>
    </cdr:to>
    <cdr:sp macro="" textlink="">
      <cdr:nvSpPr>
        <cdr:cNvPr id="3" name="TextBox 1">
          <a:extLst xmlns:a="http://schemas.openxmlformats.org/drawingml/2006/main">
            <a:ext uri="{FF2B5EF4-FFF2-40B4-BE49-F238E27FC236}">
              <a16:creationId xmlns:a16="http://schemas.microsoft.com/office/drawing/2014/main" id="{7183AE84-9D1E-492E-9674-89F53321FC7C}"/>
            </a:ext>
          </a:extLst>
        </cdr:cNvPr>
        <cdr:cNvSpPr txBox="1"/>
      </cdr:nvSpPr>
      <cdr:spPr>
        <a:xfrm xmlns:a="http://schemas.openxmlformats.org/drawingml/2006/main">
          <a:off x="3058428" y="3677082"/>
          <a:ext cx="717082" cy="18116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n</a:t>
          </a:r>
          <a:r>
            <a:rPr lang="en-US" sz="1100" dirty="0"/>
            <a:t>=</a:t>
          </a:r>
          <a:r>
            <a:rPr lang="en-US" dirty="0"/>
            <a:t>22</a:t>
          </a:r>
          <a:endParaRPr lang="en-US" sz="1100" dirty="0"/>
        </a:p>
      </cdr:txBody>
    </cdr:sp>
  </cdr:relSizeAnchor>
  <cdr:relSizeAnchor xmlns:cdr="http://schemas.openxmlformats.org/drawingml/2006/chartDrawing">
    <cdr:from>
      <cdr:x>0.1719</cdr:x>
      <cdr:y>0.79957</cdr:y>
    </cdr:from>
    <cdr:to>
      <cdr:x>0.28024</cdr:x>
      <cdr:y>0.83918</cdr:y>
    </cdr:to>
    <cdr:sp macro="" textlink="">
      <cdr:nvSpPr>
        <cdr:cNvPr id="4" name="TextBox 1">
          <a:extLst xmlns:a="http://schemas.openxmlformats.org/drawingml/2006/main">
            <a:ext uri="{FF2B5EF4-FFF2-40B4-BE49-F238E27FC236}">
              <a16:creationId xmlns:a16="http://schemas.microsoft.com/office/drawing/2014/main" id="{5532C9D8-846A-4160-AC26-E35BBD9C8B6A}"/>
            </a:ext>
          </a:extLst>
        </cdr:cNvPr>
        <cdr:cNvSpPr txBox="1"/>
      </cdr:nvSpPr>
      <cdr:spPr>
        <a:xfrm xmlns:a="http://schemas.openxmlformats.org/drawingml/2006/main">
          <a:off x="1137768" y="3657269"/>
          <a:ext cx="717079" cy="1811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n</a:t>
          </a:r>
          <a:r>
            <a:rPr lang="en-US" sz="1100" dirty="0"/>
            <a:t>=390</a:t>
          </a:r>
        </a:p>
      </cdr:txBody>
    </cdr:sp>
  </cdr:relSizeAnchor>
  <cdr:relSizeAnchor xmlns:cdr="http://schemas.openxmlformats.org/drawingml/2006/chartDrawing">
    <cdr:from>
      <cdr:x>0.31908</cdr:x>
      <cdr:y>0.78503</cdr:y>
    </cdr:from>
    <cdr:to>
      <cdr:x>0.42742</cdr:x>
      <cdr:y>0.82464</cdr:y>
    </cdr:to>
    <cdr:sp macro="" textlink="">
      <cdr:nvSpPr>
        <cdr:cNvPr id="5" name="TextBox 1">
          <a:extLst xmlns:a="http://schemas.openxmlformats.org/drawingml/2006/main">
            <a:ext uri="{FF2B5EF4-FFF2-40B4-BE49-F238E27FC236}">
              <a16:creationId xmlns:a16="http://schemas.microsoft.com/office/drawing/2014/main" id="{10F98D60-5189-4CC7-8697-33F594189475}"/>
            </a:ext>
          </a:extLst>
        </cdr:cNvPr>
        <cdr:cNvSpPr txBox="1"/>
      </cdr:nvSpPr>
      <cdr:spPr>
        <a:xfrm xmlns:a="http://schemas.openxmlformats.org/drawingml/2006/main">
          <a:off x="2111920" y="3590749"/>
          <a:ext cx="717079" cy="1811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n</a:t>
          </a:r>
          <a:r>
            <a:rPr lang="en-US" sz="1100" dirty="0"/>
            <a:t>=351</a:t>
          </a:r>
        </a:p>
      </cdr:txBody>
    </cdr:sp>
  </cdr:relSizeAnchor>
  <cdr:relSizeAnchor xmlns:cdr="http://schemas.openxmlformats.org/drawingml/2006/chartDrawing">
    <cdr:from>
      <cdr:x>0.24636</cdr:x>
      <cdr:y>0.78907</cdr:y>
    </cdr:from>
    <cdr:to>
      <cdr:x>0.3547</cdr:x>
      <cdr:y>0.82868</cdr:y>
    </cdr:to>
    <cdr:sp macro="" textlink="">
      <cdr:nvSpPr>
        <cdr:cNvPr id="7" name="TextBox 1">
          <a:extLst xmlns:a="http://schemas.openxmlformats.org/drawingml/2006/main">
            <a:ext uri="{FF2B5EF4-FFF2-40B4-BE49-F238E27FC236}">
              <a16:creationId xmlns:a16="http://schemas.microsoft.com/office/drawing/2014/main" id="{EC92C4C0-A380-4EF5-BE79-8A07DF0BEC3E}"/>
            </a:ext>
          </a:extLst>
        </cdr:cNvPr>
        <cdr:cNvSpPr txBox="1"/>
      </cdr:nvSpPr>
      <cdr:spPr>
        <a:xfrm xmlns:a="http://schemas.openxmlformats.org/drawingml/2006/main">
          <a:off x="1630586" y="3609258"/>
          <a:ext cx="717079" cy="1811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n</a:t>
          </a:r>
          <a:r>
            <a:rPr lang="en-US" sz="1100" dirty="0"/>
            <a:t>=338</a:t>
          </a:r>
        </a:p>
      </cdr:txBody>
    </cdr:sp>
  </cdr:relSizeAnchor>
  <cdr:relSizeAnchor xmlns:cdr="http://schemas.openxmlformats.org/drawingml/2006/chartDrawing">
    <cdr:from>
      <cdr:x>0.61891</cdr:x>
      <cdr:y>0.80039</cdr:y>
    </cdr:from>
    <cdr:to>
      <cdr:x>0.72725</cdr:x>
      <cdr:y>0.84</cdr:y>
    </cdr:to>
    <cdr:sp macro="" textlink="">
      <cdr:nvSpPr>
        <cdr:cNvPr id="9" name="TextBox 1">
          <a:extLst xmlns:a="http://schemas.openxmlformats.org/drawingml/2006/main">
            <a:ext uri="{FF2B5EF4-FFF2-40B4-BE49-F238E27FC236}">
              <a16:creationId xmlns:a16="http://schemas.microsoft.com/office/drawing/2014/main" id="{C3AF22EB-DB8F-4D67-9050-0FCF0019AA9B}"/>
            </a:ext>
          </a:extLst>
        </cdr:cNvPr>
        <cdr:cNvSpPr txBox="1"/>
      </cdr:nvSpPr>
      <cdr:spPr>
        <a:xfrm xmlns:a="http://schemas.openxmlformats.org/drawingml/2006/main">
          <a:off x="3565365" y="3661015"/>
          <a:ext cx="624117" cy="18116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n</a:t>
          </a:r>
          <a:r>
            <a:rPr lang="en-US" sz="1100" dirty="0"/>
            <a:t>=</a:t>
          </a:r>
          <a:r>
            <a:rPr lang="en-US" dirty="0"/>
            <a:t>16</a:t>
          </a:r>
          <a:endParaRPr lang="en-US" sz="1100" dirty="0"/>
        </a:p>
      </cdr:txBody>
    </cdr:sp>
  </cdr:relSizeAnchor>
  <cdr:relSizeAnchor xmlns:cdr="http://schemas.openxmlformats.org/drawingml/2006/chartDrawing">
    <cdr:from>
      <cdr:x>0.82844</cdr:x>
      <cdr:y>0.79388</cdr:y>
    </cdr:from>
    <cdr:to>
      <cdr:x>0.93678</cdr:x>
      <cdr:y>0.83348</cdr:y>
    </cdr:to>
    <cdr:sp macro="" textlink="">
      <cdr:nvSpPr>
        <cdr:cNvPr id="10" name="TextBox 1">
          <a:extLst xmlns:a="http://schemas.openxmlformats.org/drawingml/2006/main">
            <a:ext uri="{FF2B5EF4-FFF2-40B4-BE49-F238E27FC236}">
              <a16:creationId xmlns:a16="http://schemas.microsoft.com/office/drawing/2014/main" id="{78D220E8-57B9-4A78-A6E4-FEFE2CB040D8}"/>
            </a:ext>
          </a:extLst>
        </cdr:cNvPr>
        <cdr:cNvSpPr txBox="1"/>
      </cdr:nvSpPr>
      <cdr:spPr>
        <a:xfrm xmlns:a="http://schemas.openxmlformats.org/drawingml/2006/main">
          <a:off x="5887312" y="3631257"/>
          <a:ext cx="769919" cy="1811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n</a:t>
          </a:r>
          <a:r>
            <a:rPr lang="en-US" sz="1100" dirty="0"/>
            <a:t>=352</a:t>
          </a:r>
        </a:p>
      </cdr:txBody>
    </cdr:sp>
  </cdr:relSizeAnchor>
  <cdr:relSizeAnchor xmlns:cdr="http://schemas.openxmlformats.org/drawingml/2006/chartDrawing">
    <cdr:from>
      <cdr:x>0.89166</cdr:x>
      <cdr:y>0.79388</cdr:y>
    </cdr:from>
    <cdr:to>
      <cdr:x>1</cdr:x>
      <cdr:y>0.83349</cdr:y>
    </cdr:to>
    <cdr:sp macro="" textlink="">
      <cdr:nvSpPr>
        <cdr:cNvPr id="11" name="TextBox 1">
          <a:extLst xmlns:a="http://schemas.openxmlformats.org/drawingml/2006/main">
            <a:ext uri="{FF2B5EF4-FFF2-40B4-BE49-F238E27FC236}">
              <a16:creationId xmlns:a16="http://schemas.microsoft.com/office/drawing/2014/main" id="{992D77E0-52EA-430D-AE4A-894C568C3022}"/>
            </a:ext>
          </a:extLst>
        </cdr:cNvPr>
        <cdr:cNvSpPr txBox="1"/>
      </cdr:nvSpPr>
      <cdr:spPr>
        <a:xfrm xmlns:a="http://schemas.openxmlformats.org/drawingml/2006/main">
          <a:off x="6336593" y="3631234"/>
          <a:ext cx="769919" cy="1811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n</a:t>
          </a:r>
          <a:r>
            <a:rPr lang="en-US" sz="1100" dirty="0"/>
            <a:t>=367</a:t>
          </a:r>
        </a:p>
      </cdr:txBody>
    </cdr:sp>
  </cdr:relSizeAnchor>
  <cdr:relSizeAnchor xmlns:cdr="http://schemas.openxmlformats.org/drawingml/2006/chartDrawing">
    <cdr:from>
      <cdr:x>0.75651</cdr:x>
      <cdr:y>0.79152</cdr:y>
    </cdr:from>
    <cdr:to>
      <cdr:x>0.85382</cdr:x>
      <cdr:y>0.83585</cdr:y>
    </cdr:to>
    <cdr:sp macro="" textlink="">
      <cdr:nvSpPr>
        <cdr:cNvPr id="12" name="TextBox 1">
          <a:extLst xmlns:a="http://schemas.openxmlformats.org/drawingml/2006/main">
            <a:ext uri="{FF2B5EF4-FFF2-40B4-BE49-F238E27FC236}">
              <a16:creationId xmlns:a16="http://schemas.microsoft.com/office/drawing/2014/main" id="{7E148710-CD55-AC86-1B83-823A114DEEB9}"/>
            </a:ext>
          </a:extLst>
        </cdr:cNvPr>
        <cdr:cNvSpPr txBox="1"/>
      </cdr:nvSpPr>
      <cdr:spPr>
        <a:xfrm xmlns:a="http://schemas.openxmlformats.org/drawingml/2006/main">
          <a:off x="5376150" y="3620447"/>
          <a:ext cx="691507" cy="2027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n</a:t>
          </a:r>
          <a:r>
            <a:rPr lang="en-US" sz="1100" dirty="0"/>
            <a:t>=</a:t>
          </a:r>
          <a:r>
            <a:rPr lang="en-US" dirty="0"/>
            <a:t>412</a:t>
          </a:r>
          <a:endParaRPr lang="en-US"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0.21291</cdr:x>
      <cdr:y>0.81277</cdr:y>
    </cdr:from>
    <cdr:to>
      <cdr:x>0.31736</cdr:x>
      <cdr:y>0.87938</cdr:y>
    </cdr:to>
    <cdr:sp macro="" textlink="">
      <cdr:nvSpPr>
        <cdr:cNvPr id="2" name="TextBox 1">
          <a:extLst xmlns:a="http://schemas.openxmlformats.org/drawingml/2006/main">
            <a:ext uri="{FF2B5EF4-FFF2-40B4-BE49-F238E27FC236}">
              <a16:creationId xmlns:a16="http://schemas.microsoft.com/office/drawing/2014/main" id="{06E2D16C-2B45-4AAE-88F5-B3D305C7CA42}"/>
            </a:ext>
          </a:extLst>
        </cdr:cNvPr>
        <cdr:cNvSpPr txBox="1"/>
      </cdr:nvSpPr>
      <cdr:spPr>
        <a:xfrm xmlns:a="http://schemas.openxmlformats.org/drawingml/2006/main">
          <a:off x="1381553" y="3412853"/>
          <a:ext cx="677778" cy="2796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n=160</a:t>
          </a:r>
        </a:p>
      </cdr:txBody>
    </cdr:sp>
  </cdr:relSizeAnchor>
  <cdr:relSizeAnchor xmlns:cdr="http://schemas.openxmlformats.org/drawingml/2006/chartDrawing">
    <cdr:from>
      <cdr:x>0.30181</cdr:x>
      <cdr:y>0.81277</cdr:y>
    </cdr:from>
    <cdr:to>
      <cdr:x>0.40625</cdr:x>
      <cdr:y>0.87938</cdr:y>
    </cdr:to>
    <cdr:sp macro="" textlink="">
      <cdr:nvSpPr>
        <cdr:cNvPr id="3" name="TextBox 1">
          <a:extLst xmlns:a="http://schemas.openxmlformats.org/drawingml/2006/main">
            <a:ext uri="{FF2B5EF4-FFF2-40B4-BE49-F238E27FC236}">
              <a16:creationId xmlns:a16="http://schemas.microsoft.com/office/drawing/2014/main" id="{55084914-0818-478E-9BDA-CB8D500A0F24}"/>
            </a:ext>
          </a:extLst>
        </cdr:cNvPr>
        <cdr:cNvSpPr txBox="1"/>
      </cdr:nvSpPr>
      <cdr:spPr>
        <a:xfrm xmlns:a="http://schemas.openxmlformats.org/drawingml/2006/main">
          <a:off x="1958430" y="3412853"/>
          <a:ext cx="677713" cy="2796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n=140</a:t>
          </a:r>
        </a:p>
      </cdr:txBody>
    </cdr:sp>
  </cdr:relSizeAnchor>
  <cdr:relSizeAnchor xmlns:cdr="http://schemas.openxmlformats.org/drawingml/2006/chartDrawing">
    <cdr:from>
      <cdr:x>0.7248</cdr:x>
      <cdr:y>0.81277</cdr:y>
    </cdr:from>
    <cdr:to>
      <cdr:x>0.82924</cdr:x>
      <cdr:y>0.87938</cdr:y>
    </cdr:to>
    <cdr:sp macro="" textlink="">
      <cdr:nvSpPr>
        <cdr:cNvPr id="4" name="TextBox 1">
          <a:extLst xmlns:a="http://schemas.openxmlformats.org/drawingml/2006/main">
            <a:ext uri="{FF2B5EF4-FFF2-40B4-BE49-F238E27FC236}">
              <a16:creationId xmlns:a16="http://schemas.microsoft.com/office/drawing/2014/main" id="{86EAFCD5-25D6-4ED5-95A8-6B33712ADFFD}"/>
            </a:ext>
          </a:extLst>
        </cdr:cNvPr>
        <cdr:cNvSpPr txBox="1"/>
      </cdr:nvSpPr>
      <cdr:spPr>
        <a:xfrm xmlns:a="http://schemas.openxmlformats.org/drawingml/2006/main">
          <a:off x="4703229" y="3412853"/>
          <a:ext cx="677713" cy="2796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n=233</a:t>
          </a:r>
        </a:p>
      </cdr:txBody>
    </cdr:sp>
  </cdr:relSizeAnchor>
  <cdr:relSizeAnchor xmlns:cdr="http://schemas.openxmlformats.org/drawingml/2006/chartDrawing">
    <cdr:from>
      <cdr:x>0.39555</cdr:x>
      <cdr:y>0.81277</cdr:y>
    </cdr:from>
    <cdr:to>
      <cdr:x>0.5</cdr:x>
      <cdr:y>0.87938</cdr:y>
    </cdr:to>
    <cdr:sp macro="" textlink="">
      <cdr:nvSpPr>
        <cdr:cNvPr id="5" name="TextBox 1">
          <a:extLst xmlns:a="http://schemas.openxmlformats.org/drawingml/2006/main">
            <a:ext uri="{FF2B5EF4-FFF2-40B4-BE49-F238E27FC236}">
              <a16:creationId xmlns:a16="http://schemas.microsoft.com/office/drawing/2014/main" id="{87F8EADF-6C2C-4830-99FB-4FFDA151E601}"/>
            </a:ext>
          </a:extLst>
        </cdr:cNvPr>
        <cdr:cNvSpPr txBox="1"/>
      </cdr:nvSpPr>
      <cdr:spPr>
        <a:xfrm xmlns:a="http://schemas.openxmlformats.org/drawingml/2006/main">
          <a:off x="2566732" y="3412853"/>
          <a:ext cx="677778" cy="2796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n=142</a:t>
          </a:r>
        </a:p>
      </cdr:txBody>
    </cdr:sp>
  </cdr:relSizeAnchor>
  <cdr:relSizeAnchor xmlns:cdr="http://schemas.openxmlformats.org/drawingml/2006/chartDrawing">
    <cdr:from>
      <cdr:x>0.8105</cdr:x>
      <cdr:y>0.81277</cdr:y>
    </cdr:from>
    <cdr:to>
      <cdr:x>0.91495</cdr:x>
      <cdr:y>0.87938</cdr:y>
    </cdr:to>
    <cdr:sp macro="" textlink="">
      <cdr:nvSpPr>
        <cdr:cNvPr id="6" name="TextBox 1">
          <a:extLst xmlns:a="http://schemas.openxmlformats.org/drawingml/2006/main">
            <a:ext uri="{FF2B5EF4-FFF2-40B4-BE49-F238E27FC236}">
              <a16:creationId xmlns:a16="http://schemas.microsoft.com/office/drawing/2014/main" id="{07422D8C-7634-446B-BB9E-101A6D3C5768}"/>
            </a:ext>
          </a:extLst>
        </cdr:cNvPr>
        <cdr:cNvSpPr txBox="1"/>
      </cdr:nvSpPr>
      <cdr:spPr>
        <a:xfrm xmlns:a="http://schemas.openxmlformats.org/drawingml/2006/main">
          <a:off x="5259319" y="3412853"/>
          <a:ext cx="677778" cy="2796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n=204</a:t>
          </a:r>
        </a:p>
      </cdr:txBody>
    </cdr:sp>
  </cdr:relSizeAnchor>
  <cdr:relSizeAnchor xmlns:cdr="http://schemas.openxmlformats.org/drawingml/2006/chartDrawing">
    <cdr:from>
      <cdr:x>0.89557</cdr:x>
      <cdr:y>0.81277</cdr:y>
    </cdr:from>
    <cdr:to>
      <cdr:x>1</cdr:x>
      <cdr:y>0.87938</cdr:y>
    </cdr:to>
    <cdr:sp macro="" textlink="">
      <cdr:nvSpPr>
        <cdr:cNvPr id="7" name="TextBox 1">
          <a:extLst xmlns:a="http://schemas.openxmlformats.org/drawingml/2006/main">
            <a:ext uri="{FF2B5EF4-FFF2-40B4-BE49-F238E27FC236}">
              <a16:creationId xmlns:a16="http://schemas.microsoft.com/office/drawing/2014/main" id="{D961F9C4-6008-40F1-ADCC-D66554A8B252}"/>
            </a:ext>
          </a:extLst>
        </cdr:cNvPr>
        <cdr:cNvSpPr txBox="1"/>
      </cdr:nvSpPr>
      <cdr:spPr>
        <a:xfrm xmlns:a="http://schemas.openxmlformats.org/drawingml/2006/main">
          <a:off x="5811371" y="3412853"/>
          <a:ext cx="677649" cy="2796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n=213</a:t>
          </a:r>
        </a:p>
      </cdr:txBody>
    </cdr:sp>
  </cdr:relSizeAnchor>
</c:userShapes>
</file>

<file path=ppt/drawings/drawing4.xml><?xml version="1.0" encoding="utf-8"?>
<c:userShapes xmlns:c="http://schemas.openxmlformats.org/drawingml/2006/chart">
  <cdr:relSizeAnchor xmlns:cdr="http://schemas.openxmlformats.org/drawingml/2006/chartDrawing">
    <cdr:from>
      <cdr:x>0.22481</cdr:x>
      <cdr:y>0.34168</cdr:y>
    </cdr:from>
    <cdr:to>
      <cdr:x>0.76609</cdr:x>
      <cdr:y>0.94792</cdr:y>
    </cdr:to>
    <cdr:sp macro="" textlink="">
      <cdr:nvSpPr>
        <cdr:cNvPr id="4" name="TextBox 12">
          <a:extLst xmlns:a="http://schemas.openxmlformats.org/drawingml/2006/main">
            <a:ext uri="{FF2B5EF4-FFF2-40B4-BE49-F238E27FC236}">
              <a16:creationId xmlns:a16="http://schemas.microsoft.com/office/drawing/2014/main" id="{F2BD519B-9596-D34A-ADD5-631CE5D088A4}"/>
            </a:ext>
          </a:extLst>
        </cdr:cNvPr>
        <cdr:cNvSpPr txBox="1">
          <a:spLocks xmlns:a="http://schemas.openxmlformats.org/drawingml/2006/main"/>
        </cdr:cNvSpPr>
      </cdr:nvSpPr>
      <cdr:spPr>
        <a:xfrm xmlns:a="http://schemas.openxmlformats.org/drawingml/2006/main">
          <a:off x="554195" y="398968"/>
          <a:ext cx="1334347" cy="707886"/>
        </a:xfrm>
        <a:prstGeom xmlns:a="http://schemas.openxmlformats.org/drawingml/2006/main" prst="rect">
          <a:avLst/>
        </a:prstGeom>
        <a:noFill xmlns:a="http://schemas.openxmlformats.org/drawingml/2006/main"/>
        <a:effectLst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4000" b="1" dirty="0">
              <a:solidFill>
                <a:schemeClr val="bg1"/>
              </a:solidFill>
              <a:latin typeface="Segoe UI" panose="020B0502040204020203" pitchFamily="34" charset="0"/>
              <a:ea typeface="Segoe UI" panose="020B0502040204020203" pitchFamily="34" charset="0"/>
              <a:cs typeface="Segoe UI" panose="020B0502040204020203" pitchFamily="34" charset="0"/>
            </a:rPr>
            <a:t>69%</a:t>
          </a:r>
          <a:endParaRPr lang="fr-CA" sz="4000"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0.32988</cdr:x>
      <cdr:y>0.16233</cdr:y>
    </cdr:from>
    <cdr:to>
      <cdr:x>0.87116</cdr:x>
      <cdr:y>0.64971</cdr:y>
    </cdr:to>
    <cdr:sp macro="" textlink="">
      <cdr:nvSpPr>
        <cdr:cNvPr id="5" name="TextBox 13">
          <a:extLst xmlns:a="http://schemas.openxmlformats.org/drawingml/2006/main">
            <a:ext uri="{FF2B5EF4-FFF2-40B4-BE49-F238E27FC236}">
              <a16:creationId xmlns:a16="http://schemas.microsoft.com/office/drawing/2014/main" id="{5C618445-F9D4-964C-87F1-8E765FC8065D}"/>
            </a:ext>
          </a:extLst>
        </cdr:cNvPr>
        <cdr:cNvSpPr txBox="1">
          <a:spLocks xmlns:a="http://schemas.openxmlformats.org/drawingml/2006/main"/>
        </cdr:cNvSpPr>
      </cdr:nvSpPr>
      <cdr:spPr>
        <a:xfrm xmlns:a="http://schemas.openxmlformats.org/drawingml/2006/main">
          <a:off x="813210" y="235771"/>
          <a:ext cx="1334347" cy="707886"/>
        </a:xfrm>
        <a:prstGeom xmlns:a="http://schemas.openxmlformats.org/drawingml/2006/main" prst="rect">
          <a:avLst/>
        </a:prstGeom>
        <a:noFill xmlns:a="http://schemas.openxmlformats.org/drawingml/2006/main"/>
        <a:effectLst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4000" b="1" dirty="0">
              <a:solidFill>
                <a:schemeClr val="bg1"/>
              </a:solidFill>
              <a:latin typeface="Segoe UI" panose="020B0502040204020203" pitchFamily="34" charset="0"/>
              <a:ea typeface="Segoe UI" panose="020B0502040204020203" pitchFamily="34" charset="0"/>
              <a:cs typeface="Segoe UI" panose="020B0502040204020203" pitchFamily="34" charset="0"/>
            </a:rPr>
            <a:t>86%</a:t>
          </a:r>
          <a:endParaRPr lang="fr-CA" sz="4000"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0.27326</cdr:x>
      <cdr:y>0.40874</cdr:y>
    </cdr:from>
    <cdr:to>
      <cdr:x>0.81454</cdr:x>
      <cdr:y>0.98639</cdr:y>
    </cdr:to>
    <cdr:sp macro="" textlink="">
      <cdr:nvSpPr>
        <cdr:cNvPr id="5" name="TextBox 13">
          <a:extLst xmlns:a="http://schemas.openxmlformats.org/drawingml/2006/main">
            <a:ext uri="{FF2B5EF4-FFF2-40B4-BE49-F238E27FC236}">
              <a16:creationId xmlns:a16="http://schemas.microsoft.com/office/drawing/2014/main" id="{5C618445-F9D4-964C-87F1-8E765FC8065D}"/>
            </a:ext>
          </a:extLst>
        </cdr:cNvPr>
        <cdr:cNvSpPr txBox="1">
          <a:spLocks xmlns:a="http://schemas.openxmlformats.org/drawingml/2006/main"/>
        </cdr:cNvSpPr>
      </cdr:nvSpPr>
      <cdr:spPr>
        <a:xfrm xmlns:a="http://schemas.openxmlformats.org/drawingml/2006/main">
          <a:off x="673632" y="500891"/>
          <a:ext cx="1334348" cy="707886"/>
        </a:xfrm>
        <a:prstGeom xmlns:a="http://schemas.openxmlformats.org/drawingml/2006/main" prst="rect">
          <a:avLst/>
        </a:prstGeom>
        <a:noFill xmlns:a="http://schemas.openxmlformats.org/drawingml/2006/main"/>
        <a:effectLst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4000" b="1" dirty="0">
              <a:solidFill>
                <a:schemeClr val="bg1"/>
              </a:solidFill>
              <a:latin typeface="Segoe UI" panose="020B0502040204020203" pitchFamily="34" charset="0"/>
              <a:ea typeface="Segoe UI" panose="020B0502040204020203" pitchFamily="34" charset="0"/>
              <a:cs typeface="Segoe UI" panose="020B0502040204020203" pitchFamily="34" charset="0"/>
            </a:rPr>
            <a:t>22%</a:t>
          </a:r>
          <a:endParaRPr lang="fr-CA" sz="4000"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0.31162</cdr:y>
    </cdr:from>
    <cdr:to>
      <cdr:x>0.54128</cdr:x>
      <cdr:y>0.96381</cdr:y>
    </cdr:to>
    <cdr:sp macro="" textlink="">
      <cdr:nvSpPr>
        <cdr:cNvPr id="4" name="TextBox 12">
          <a:extLst xmlns:a="http://schemas.openxmlformats.org/drawingml/2006/main">
            <a:ext uri="{FF2B5EF4-FFF2-40B4-BE49-F238E27FC236}">
              <a16:creationId xmlns:a16="http://schemas.microsoft.com/office/drawing/2014/main" id="{F2BD519B-9596-D34A-ADD5-631CE5D088A4}"/>
            </a:ext>
          </a:extLst>
        </cdr:cNvPr>
        <cdr:cNvSpPr txBox="1">
          <a:spLocks xmlns:a="http://schemas.openxmlformats.org/drawingml/2006/main"/>
        </cdr:cNvSpPr>
      </cdr:nvSpPr>
      <cdr:spPr>
        <a:xfrm xmlns:a="http://schemas.openxmlformats.org/drawingml/2006/main">
          <a:off x="0" y="338231"/>
          <a:ext cx="1334347" cy="707886"/>
        </a:xfrm>
        <a:prstGeom xmlns:a="http://schemas.openxmlformats.org/drawingml/2006/main" prst="rect">
          <a:avLst/>
        </a:prstGeom>
        <a:noFill xmlns:a="http://schemas.openxmlformats.org/drawingml/2006/main"/>
        <a:effectLst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4000" b="1" dirty="0">
              <a:solidFill>
                <a:schemeClr val="bg1"/>
              </a:solidFill>
              <a:latin typeface="Segoe UI" panose="020B0502040204020203" pitchFamily="34" charset="0"/>
              <a:ea typeface="Segoe UI" panose="020B0502040204020203" pitchFamily="34" charset="0"/>
              <a:cs typeface="Segoe UI" panose="020B0502040204020203" pitchFamily="34" charset="0"/>
            </a:rPr>
            <a:t>25%</a:t>
          </a:r>
          <a:endParaRPr lang="fr-CA" sz="4000"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0.12322</cdr:x>
      <cdr:y>0.92334</cdr:y>
    </cdr:from>
    <cdr:to>
      <cdr:x>0.26482</cdr:x>
      <cdr:y>0.9702</cdr:y>
    </cdr:to>
    <cdr:sp macro="" textlink="">
      <cdr:nvSpPr>
        <cdr:cNvPr id="2" name="TextBox 1">
          <a:extLst xmlns:a="http://schemas.openxmlformats.org/drawingml/2006/main">
            <a:ext uri="{FF2B5EF4-FFF2-40B4-BE49-F238E27FC236}">
              <a16:creationId xmlns:a16="http://schemas.microsoft.com/office/drawing/2014/main" id="{F14B22E3-36D2-F9E8-54C6-36863E9C801A}"/>
            </a:ext>
          </a:extLst>
        </cdr:cNvPr>
        <cdr:cNvSpPr txBox="1"/>
      </cdr:nvSpPr>
      <cdr:spPr>
        <a:xfrm xmlns:a="http://schemas.openxmlformats.org/drawingml/2006/main">
          <a:off x="656911" y="4505251"/>
          <a:ext cx="754872" cy="228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(n=132)</a:t>
          </a:r>
        </a:p>
      </cdr:txBody>
    </cdr:sp>
  </cdr:relSizeAnchor>
  <cdr:relSizeAnchor xmlns:cdr="http://schemas.openxmlformats.org/drawingml/2006/chartDrawing">
    <cdr:from>
      <cdr:x>0.4292</cdr:x>
      <cdr:y>0.92334</cdr:y>
    </cdr:from>
    <cdr:to>
      <cdr:x>0.5708</cdr:x>
      <cdr:y>0.9702</cdr:y>
    </cdr:to>
    <cdr:sp macro="" textlink="">
      <cdr:nvSpPr>
        <cdr:cNvPr id="3" name="TextBox 1">
          <a:extLst xmlns:a="http://schemas.openxmlformats.org/drawingml/2006/main">
            <a:ext uri="{FF2B5EF4-FFF2-40B4-BE49-F238E27FC236}">
              <a16:creationId xmlns:a16="http://schemas.microsoft.com/office/drawing/2014/main" id="{4585C006-577F-2864-1335-3D89EFBBBD6B}"/>
            </a:ext>
          </a:extLst>
        </cdr:cNvPr>
        <cdr:cNvSpPr txBox="1"/>
      </cdr:nvSpPr>
      <cdr:spPr>
        <a:xfrm xmlns:a="http://schemas.openxmlformats.org/drawingml/2006/main">
          <a:off x="2288118" y="4505251"/>
          <a:ext cx="754872" cy="2286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(n=136)</a:t>
          </a:r>
        </a:p>
      </cdr:txBody>
    </cdr:sp>
  </cdr:relSizeAnchor>
  <cdr:relSizeAnchor xmlns:cdr="http://schemas.openxmlformats.org/drawingml/2006/chartDrawing">
    <cdr:from>
      <cdr:x>0.73032</cdr:x>
      <cdr:y>0.92334</cdr:y>
    </cdr:from>
    <cdr:to>
      <cdr:x>0.87191</cdr:x>
      <cdr:y>0.9702</cdr:y>
    </cdr:to>
    <cdr:sp macro="" textlink="">
      <cdr:nvSpPr>
        <cdr:cNvPr id="4" name="TextBox 1">
          <a:extLst xmlns:a="http://schemas.openxmlformats.org/drawingml/2006/main">
            <a:ext uri="{FF2B5EF4-FFF2-40B4-BE49-F238E27FC236}">
              <a16:creationId xmlns:a16="http://schemas.microsoft.com/office/drawing/2014/main" id="{DE80E91D-5AF6-CAB7-E1F5-DCF3FD916342}"/>
            </a:ext>
          </a:extLst>
        </cdr:cNvPr>
        <cdr:cNvSpPr txBox="1"/>
      </cdr:nvSpPr>
      <cdr:spPr>
        <a:xfrm xmlns:a="http://schemas.openxmlformats.org/drawingml/2006/main">
          <a:off x="3893398" y="4505251"/>
          <a:ext cx="754872" cy="2286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(n=141)</a:t>
          </a:r>
        </a:p>
      </cdr:txBody>
    </cdr:sp>
  </cdr:relSizeAnchor>
</c:userShapes>
</file>

<file path=ppt/drawings/drawing9.xml><?xml version="1.0" encoding="utf-8"?>
<c:userShapes xmlns:c="http://schemas.openxmlformats.org/drawingml/2006/chart">
  <cdr:relSizeAnchor xmlns:cdr="http://schemas.openxmlformats.org/drawingml/2006/chartDrawing">
    <cdr:from>
      <cdr:x>0.15015</cdr:x>
      <cdr:y>0.93922</cdr:y>
    </cdr:from>
    <cdr:to>
      <cdr:x>0.33181</cdr:x>
      <cdr:y>0.98967</cdr:y>
    </cdr:to>
    <cdr:sp macro="" textlink="">
      <cdr:nvSpPr>
        <cdr:cNvPr id="2" name="TextBox 1">
          <a:extLst xmlns:a="http://schemas.openxmlformats.org/drawingml/2006/main">
            <a:ext uri="{FF2B5EF4-FFF2-40B4-BE49-F238E27FC236}">
              <a16:creationId xmlns:a16="http://schemas.microsoft.com/office/drawing/2014/main" id="{B89D61A9-FBD3-A3D3-54A2-32DE666B5DD6}"/>
            </a:ext>
          </a:extLst>
        </cdr:cNvPr>
        <cdr:cNvSpPr txBox="1"/>
      </cdr:nvSpPr>
      <cdr:spPr>
        <a:xfrm xmlns:a="http://schemas.openxmlformats.org/drawingml/2006/main">
          <a:off x="661343" y="4582745"/>
          <a:ext cx="800100" cy="2461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(n=117)</a:t>
          </a:r>
        </a:p>
      </cdr:txBody>
    </cdr:sp>
  </cdr:relSizeAnchor>
  <cdr:relSizeAnchor xmlns:cdr="http://schemas.openxmlformats.org/drawingml/2006/chartDrawing">
    <cdr:from>
      <cdr:x>0.70407</cdr:x>
      <cdr:y>0.93465</cdr:y>
    </cdr:from>
    <cdr:to>
      <cdr:x>0.88573</cdr:x>
      <cdr:y>0.9851</cdr:y>
    </cdr:to>
    <cdr:sp macro="" textlink="">
      <cdr:nvSpPr>
        <cdr:cNvPr id="3" name="TextBox 1">
          <a:extLst xmlns:a="http://schemas.openxmlformats.org/drawingml/2006/main">
            <a:ext uri="{FF2B5EF4-FFF2-40B4-BE49-F238E27FC236}">
              <a16:creationId xmlns:a16="http://schemas.microsoft.com/office/drawing/2014/main" id="{81481B9F-461F-7525-2B61-D86BD11A154C}"/>
            </a:ext>
          </a:extLst>
        </cdr:cNvPr>
        <cdr:cNvSpPr txBox="1"/>
      </cdr:nvSpPr>
      <cdr:spPr>
        <a:xfrm xmlns:a="http://schemas.openxmlformats.org/drawingml/2006/main">
          <a:off x="3101013" y="4560440"/>
          <a:ext cx="800100" cy="2461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(n=127)</a:t>
          </a:r>
        </a:p>
      </cdr:txBody>
    </cdr:sp>
  </cdr:relSizeAnchor>
  <cdr:relSizeAnchor xmlns:cdr="http://schemas.openxmlformats.org/drawingml/2006/chartDrawing">
    <cdr:from>
      <cdr:x>0.43648</cdr:x>
      <cdr:y>0.93465</cdr:y>
    </cdr:from>
    <cdr:to>
      <cdr:x>0.61814</cdr:x>
      <cdr:y>0.9851</cdr:y>
    </cdr:to>
    <cdr:sp macro="" textlink="">
      <cdr:nvSpPr>
        <cdr:cNvPr id="4" name="TextBox 1">
          <a:extLst xmlns:a="http://schemas.openxmlformats.org/drawingml/2006/main">
            <a:ext uri="{FF2B5EF4-FFF2-40B4-BE49-F238E27FC236}">
              <a16:creationId xmlns:a16="http://schemas.microsoft.com/office/drawing/2014/main" id="{81481B9F-461F-7525-2B61-D86BD11A154C}"/>
            </a:ext>
          </a:extLst>
        </cdr:cNvPr>
        <cdr:cNvSpPr txBox="1"/>
      </cdr:nvSpPr>
      <cdr:spPr>
        <a:xfrm xmlns:a="http://schemas.openxmlformats.org/drawingml/2006/main">
          <a:off x="1922453" y="4560440"/>
          <a:ext cx="800100" cy="2461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(n=119)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84E956-A774-43A6-9477-514464A8E246}" type="datetimeFigureOut">
              <a:rPr lang="en-US" smtClean="0"/>
              <a:t>8/17/2022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C74E86-FA56-4C8F-93E9-7013E97267B0}" type="slidenum">
              <a:rPr lang="en-US" smtClean="0"/>
              <a:t>‹#›</a:t>
            </a:fld>
            <a:endParaRPr lang="en-US" dirty="0"/>
          </a:p>
        </p:txBody>
      </p:sp>
    </p:spTree>
    <p:extLst>
      <p:ext uri="{BB962C8B-B14F-4D97-AF65-F5344CB8AC3E}">
        <p14:creationId xmlns:p14="http://schemas.microsoft.com/office/powerpoint/2010/main" val="4106648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1562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ct val="150000"/>
              </a:lnSpc>
              <a:buFont typeface="Arial" panose="020B0604020202020204" pitchFamily="34" charset="0"/>
              <a:buNone/>
            </a:pPr>
            <a:r>
              <a:rPr lang="en-US" sz="1200" i="1" dirty="0">
                <a:solidFill>
                  <a:schemeClr val="tx1">
                    <a:lumMod val="50000"/>
                  </a:schemeClr>
                </a:solidFill>
                <a:latin typeface="Segoe UI" panose="020B0502040204020203" pitchFamily="34" charset="0"/>
                <a:cs typeface="Segoe UI" panose="020B0502040204020203" pitchFamily="34" charset="0"/>
              </a:rPr>
              <a:t>COVID-vaccination</a:t>
            </a:r>
          </a:p>
          <a:p>
            <a:pPr marL="342900" indent="-342900" algn="just">
              <a:lnSpc>
                <a:spcPct val="150000"/>
              </a:lnSpc>
              <a:buFont typeface="Arial" panose="020B0604020202020204" pitchFamily="34" charset="0"/>
              <a:buChar char="•"/>
            </a:pPr>
            <a:endParaRPr lang="en-US" sz="1200" i="1" dirty="0">
              <a:solidFill>
                <a:schemeClr val="tx1">
                  <a:lumMod val="50000"/>
                </a:schemeClr>
              </a:solidFill>
              <a:latin typeface="Segoe UI" panose="020B0502040204020203" pitchFamily="34" charset="0"/>
              <a:cs typeface="Segoe UI" panose="020B0502040204020203" pitchFamily="34" charset="0"/>
            </a:endParaRPr>
          </a:p>
          <a:p>
            <a:pPr marL="342900" indent="-342900" algn="just">
              <a:lnSpc>
                <a:spcPct val="150000"/>
              </a:lnSpc>
              <a:buFont typeface="Arial" panose="020B0604020202020204" pitchFamily="34" charset="0"/>
              <a:buChar char="•"/>
            </a:pPr>
            <a:r>
              <a:rPr lang="en-US" sz="1200" i="1" dirty="0">
                <a:solidFill>
                  <a:schemeClr val="tx1">
                    <a:lumMod val="50000"/>
                  </a:schemeClr>
                </a:solidFill>
                <a:latin typeface="Segoe UI" panose="020B0502040204020203" pitchFamily="34" charset="0"/>
                <a:cs typeface="Segoe UI" panose="020B0502040204020203" pitchFamily="34" charset="0"/>
              </a:rPr>
              <a:t>The percentage of women who reported </a:t>
            </a:r>
            <a:r>
              <a:rPr lang="en-US" sz="1200" b="1" i="1" dirty="0">
                <a:solidFill>
                  <a:schemeClr val="tx1">
                    <a:lumMod val="50000"/>
                  </a:schemeClr>
                </a:solidFill>
                <a:latin typeface="Segoe UI" panose="020B0502040204020203" pitchFamily="34" charset="0"/>
                <a:cs typeface="Segoe UI" panose="020B0502040204020203" pitchFamily="34" charset="0"/>
              </a:rPr>
              <a:t>difficulty accessing vaccination </a:t>
            </a:r>
            <a:r>
              <a:rPr lang="en-US" sz="1200" i="1" dirty="0">
                <a:solidFill>
                  <a:schemeClr val="tx1">
                    <a:lumMod val="50000"/>
                  </a:schemeClr>
                </a:solidFill>
                <a:latin typeface="Segoe UI" panose="020B0502040204020203" pitchFamily="34" charset="0"/>
                <a:cs typeface="Segoe UI" panose="020B0502040204020203" pitchFamily="34" charset="0"/>
              </a:rPr>
              <a:t>services for the index child decreased from </a:t>
            </a:r>
            <a:r>
              <a:rPr lang="en-US" sz="1200" b="1" i="1" dirty="0">
                <a:solidFill>
                  <a:schemeClr val="tx1">
                    <a:lumMod val="50000"/>
                  </a:schemeClr>
                </a:solidFill>
                <a:latin typeface="Segoe UI" panose="020B0502040204020203" pitchFamily="34" charset="0"/>
                <a:cs typeface="Segoe UI" panose="020B0502040204020203" pitchFamily="34" charset="0"/>
              </a:rPr>
              <a:t>12%</a:t>
            </a:r>
            <a:r>
              <a:rPr lang="en-US" sz="1200" i="1" dirty="0">
                <a:solidFill>
                  <a:schemeClr val="tx1">
                    <a:lumMod val="50000"/>
                  </a:schemeClr>
                </a:solidFill>
                <a:latin typeface="Segoe UI" panose="020B0502040204020203" pitchFamily="34" charset="0"/>
                <a:cs typeface="Segoe UI" panose="020B0502040204020203" pitchFamily="34" charset="0"/>
              </a:rPr>
              <a:t> in July 2020 to </a:t>
            </a:r>
            <a:r>
              <a:rPr lang="en-US" sz="1200" b="1" i="1" dirty="0">
                <a:solidFill>
                  <a:schemeClr val="tx1">
                    <a:lumMod val="50000"/>
                  </a:schemeClr>
                </a:solidFill>
                <a:latin typeface="Segoe UI" panose="020B0502040204020203" pitchFamily="34" charset="0"/>
                <a:cs typeface="Segoe UI" panose="020B0502040204020203" pitchFamily="34" charset="0"/>
              </a:rPr>
              <a:t>0%</a:t>
            </a:r>
            <a:r>
              <a:rPr lang="en-US" sz="1200" i="1" dirty="0">
                <a:solidFill>
                  <a:schemeClr val="tx1">
                    <a:lumMod val="50000"/>
                  </a:schemeClr>
                </a:solidFill>
                <a:latin typeface="Segoe UI" panose="020B0502040204020203" pitchFamily="34" charset="0"/>
                <a:cs typeface="Segoe UI" panose="020B0502040204020203" pitchFamily="34" charset="0"/>
              </a:rPr>
              <a:t> in June 2021 </a:t>
            </a:r>
          </a:p>
          <a:p>
            <a:pPr marL="342900" indent="-342900" algn="just">
              <a:lnSpc>
                <a:spcPct val="150000"/>
              </a:lnSpc>
              <a:buFont typeface="Arial" panose="020B0604020202020204" pitchFamily="34" charset="0"/>
              <a:buChar char="•"/>
            </a:pPr>
            <a:endParaRPr lang="en-US" sz="1200" i="1" dirty="0">
              <a:solidFill>
                <a:schemeClr val="tx1">
                  <a:lumMod val="50000"/>
                </a:schemeClr>
              </a:solidFill>
              <a:latin typeface="Segoe UI" panose="020B0502040204020203" pitchFamily="34" charset="0"/>
              <a:cs typeface="Segoe UI" panose="020B0502040204020203" pitchFamily="34" charset="0"/>
            </a:endParaRPr>
          </a:p>
          <a:p>
            <a:pPr marL="342900" indent="-342900" algn="just">
              <a:lnSpc>
                <a:spcPct val="150000"/>
              </a:lnSpc>
              <a:buFont typeface="Arial" panose="020B0604020202020204" pitchFamily="34" charset="0"/>
              <a:buChar char="•"/>
            </a:pPr>
            <a:r>
              <a:rPr lang="en-US" sz="1200" i="1" dirty="0">
                <a:solidFill>
                  <a:schemeClr val="tx1">
                    <a:lumMod val="50000"/>
                  </a:schemeClr>
                </a:solidFill>
                <a:latin typeface="Segoe UI" panose="020B0502040204020203" pitchFamily="34" charset="0"/>
                <a:cs typeface="Segoe UI" panose="020B0502040204020203" pitchFamily="34" charset="0"/>
              </a:rPr>
              <a:t>The percentage of women who reported missing vaccination decreased from </a:t>
            </a:r>
            <a:r>
              <a:rPr lang="en-US" sz="1200" b="1" i="1" dirty="0">
                <a:solidFill>
                  <a:schemeClr val="tx1">
                    <a:lumMod val="50000"/>
                  </a:schemeClr>
                </a:solidFill>
                <a:latin typeface="Segoe UI" panose="020B0502040204020203" pitchFamily="34" charset="0"/>
                <a:cs typeface="Segoe UI" panose="020B0502040204020203" pitchFamily="34" charset="0"/>
              </a:rPr>
              <a:t>19%</a:t>
            </a:r>
            <a:r>
              <a:rPr lang="en-US" sz="1200" i="1" dirty="0">
                <a:solidFill>
                  <a:schemeClr val="tx1">
                    <a:lumMod val="50000"/>
                  </a:schemeClr>
                </a:solidFill>
                <a:latin typeface="Segoe UI" panose="020B0502040204020203" pitchFamily="34" charset="0"/>
                <a:cs typeface="Segoe UI" panose="020B0502040204020203" pitchFamily="34" charset="0"/>
              </a:rPr>
              <a:t> in July 2020 to </a:t>
            </a:r>
            <a:r>
              <a:rPr lang="en-US" sz="1200" b="1" i="1" dirty="0">
                <a:solidFill>
                  <a:schemeClr val="tx1">
                    <a:lumMod val="50000"/>
                  </a:schemeClr>
                </a:solidFill>
                <a:latin typeface="Segoe UI" panose="020B0502040204020203" pitchFamily="34" charset="0"/>
                <a:cs typeface="Segoe UI" panose="020B0502040204020203" pitchFamily="34" charset="0"/>
              </a:rPr>
              <a:t>2%</a:t>
            </a:r>
            <a:r>
              <a:rPr lang="en-US" sz="1200" i="1" dirty="0">
                <a:solidFill>
                  <a:schemeClr val="tx1">
                    <a:lumMod val="50000"/>
                  </a:schemeClr>
                </a:solidFill>
                <a:latin typeface="Segoe UI" panose="020B0502040204020203" pitchFamily="34" charset="0"/>
                <a:cs typeface="Segoe UI" panose="020B0502040204020203" pitchFamily="34" charset="0"/>
              </a:rPr>
              <a:t> in June 2021.</a:t>
            </a:r>
            <a:endParaRPr lang="en-US" sz="1200" b="1" i="1" dirty="0">
              <a:solidFill>
                <a:schemeClr val="tx1">
                  <a:lumMod val="50000"/>
                </a:schemeClr>
              </a:solidFill>
              <a:latin typeface="Segoe UI" panose="020B0502040204020203" pitchFamily="34" charset="0"/>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91A7C-A136-4575-B53D-9A8630867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56566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52472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Right-click on chart and select “Edit Data” to copy and paste in your own data.</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64523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503177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235107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117</a:t>
            </a:fld>
            <a:endParaRPr lang="en-US" dirty="0"/>
          </a:p>
        </p:txBody>
      </p:sp>
    </p:spTree>
    <p:extLst>
      <p:ext uri="{BB962C8B-B14F-4D97-AF65-F5344CB8AC3E}">
        <p14:creationId xmlns:p14="http://schemas.microsoft.com/office/powerpoint/2010/main" val="19199802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a:t>
            </a:r>
            <a:r>
              <a:rPr lang="en-US" baseline="0" dirty="0"/>
              <a:t> change the photo, click on the photo and delete it. Then click on the icon and select a new photo from your computer. </a:t>
            </a:r>
            <a:endParaRPr lang="en-US" dirty="0"/>
          </a:p>
          <a:p>
            <a:endParaRPr lang="en-US" dirty="0"/>
          </a:p>
        </p:txBody>
      </p:sp>
      <p:sp>
        <p:nvSpPr>
          <p:cNvPr id="4" name="Slide Number Placeholder 3"/>
          <p:cNvSpPr>
            <a:spLocks noGrp="1"/>
          </p:cNvSpPr>
          <p:nvPr>
            <p:ph type="sldNum" sz="quarter" idx="10"/>
          </p:nvPr>
        </p:nvSpPr>
        <p:spPr/>
        <p:txBody>
          <a:bodyPr/>
          <a:lstStyle/>
          <a:p>
            <a:fld id="{32EF6E3F-7229-435D-9B4A-E0ABCDF45996}" type="slidenum">
              <a:rPr lang="fr-CA" smtClean="0"/>
              <a:t>118</a:t>
            </a:fld>
            <a:endParaRPr lang="fr-CA"/>
          </a:p>
        </p:txBody>
      </p:sp>
    </p:spTree>
    <p:extLst>
      <p:ext uri="{BB962C8B-B14F-4D97-AF65-F5344CB8AC3E}">
        <p14:creationId xmlns:p14="http://schemas.microsoft.com/office/powerpoint/2010/main" val="3808704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ct val="150000"/>
              </a:lnSpc>
              <a:buFont typeface="Arial" panose="020B0604020202020204" pitchFamily="34" charset="0"/>
              <a:buNone/>
            </a:pPr>
            <a:r>
              <a:rPr lang="en-US" sz="1200" i="1" dirty="0">
                <a:solidFill>
                  <a:schemeClr val="tx1">
                    <a:lumMod val="50000"/>
                  </a:schemeClr>
                </a:solidFill>
                <a:latin typeface="Segoe UI" panose="020B0502040204020203" pitchFamily="34" charset="0"/>
                <a:cs typeface="Segoe UI" panose="020B0502040204020203" pitchFamily="34" charset="0"/>
              </a:rPr>
              <a:t>COVID-vaccination</a:t>
            </a:r>
          </a:p>
          <a:p>
            <a:pPr marL="342900" indent="-342900" algn="just">
              <a:lnSpc>
                <a:spcPct val="150000"/>
              </a:lnSpc>
              <a:buFont typeface="Arial" panose="020B0604020202020204" pitchFamily="34" charset="0"/>
              <a:buChar char="•"/>
            </a:pPr>
            <a:endParaRPr lang="en-US" sz="1200" i="1" dirty="0">
              <a:solidFill>
                <a:schemeClr val="tx1">
                  <a:lumMod val="50000"/>
                </a:schemeClr>
              </a:solidFill>
              <a:latin typeface="Segoe UI" panose="020B0502040204020203" pitchFamily="34" charset="0"/>
              <a:cs typeface="Segoe UI" panose="020B0502040204020203" pitchFamily="34" charset="0"/>
            </a:endParaRPr>
          </a:p>
          <a:p>
            <a:pPr marL="342900" indent="-342900" algn="just">
              <a:lnSpc>
                <a:spcPct val="150000"/>
              </a:lnSpc>
              <a:buFont typeface="Arial" panose="020B0604020202020204" pitchFamily="34" charset="0"/>
              <a:buChar char="•"/>
            </a:pPr>
            <a:r>
              <a:rPr lang="en-US" sz="1200" i="1" dirty="0">
                <a:solidFill>
                  <a:schemeClr val="tx1">
                    <a:lumMod val="50000"/>
                  </a:schemeClr>
                </a:solidFill>
                <a:latin typeface="Segoe UI" panose="020B0502040204020203" pitchFamily="34" charset="0"/>
                <a:cs typeface="Segoe UI" panose="020B0502040204020203" pitchFamily="34" charset="0"/>
              </a:rPr>
              <a:t>The percentage of women who reported </a:t>
            </a:r>
            <a:r>
              <a:rPr lang="en-US" sz="1200" b="1" i="1" dirty="0">
                <a:solidFill>
                  <a:schemeClr val="tx1">
                    <a:lumMod val="50000"/>
                  </a:schemeClr>
                </a:solidFill>
                <a:latin typeface="Segoe UI" panose="020B0502040204020203" pitchFamily="34" charset="0"/>
                <a:cs typeface="Segoe UI" panose="020B0502040204020203" pitchFamily="34" charset="0"/>
              </a:rPr>
              <a:t>difficulty accessing vaccination </a:t>
            </a:r>
            <a:r>
              <a:rPr lang="en-US" sz="1200" i="1" dirty="0">
                <a:solidFill>
                  <a:schemeClr val="tx1">
                    <a:lumMod val="50000"/>
                  </a:schemeClr>
                </a:solidFill>
                <a:latin typeface="Segoe UI" panose="020B0502040204020203" pitchFamily="34" charset="0"/>
                <a:cs typeface="Segoe UI" panose="020B0502040204020203" pitchFamily="34" charset="0"/>
              </a:rPr>
              <a:t>services for the index child decreased from </a:t>
            </a:r>
            <a:r>
              <a:rPr lang="en-US" sz="1200" b="1" i="1" dirty="0">
                <a:solidFill>
                  <a:schemeClr val="tx1">
                    <a:lumMod val="50000"/>
                  </a:schemeClr>
                </a:solidFill>
                <a:latin typeface="Segoe UI" panose="020B0502040204020203" pitchFamily="34" charset="0"/>
                <a:cs typeface="Segoe UI" panose="020B0502040204020203" pitchFamily="34" charset="0"/>
              </a:rPr>
              <a:t>12%</a:t>
            </a:r>
            <a:r>
              <a:rPr lang="en-US" sz="1200" i="1" dirty="0">
                <a:solidFill>
                  <a:schemeClr val="tx1">
                    <a:lumMod val="50000"/>
                  </a:schemeClr>
                </a:solidFill>
                <a:latin typeface="Segoe UI" panose="020B0502040204020203" pitchFamily="34" charset="0"/>
                <a:cs typeface="Segoe UI" panose="020B0502040204020203" pitchFamily="34" charset="0"/>
              </a:rPr>
              <a:t> in July 2020 to </a:t>
            </a:r>
            <a:r>
              <a:rPr lang="en-US" sz="1200" b="1" i="1" dirty="0">
                <a:solidFill>
                  <a:schemeClr val="tx1">
                    <a:lumMod val="50000"/>
                  </a:schemeClr>
                </a:solidFill>
                <a:latin typeface="Segoe UI" panose="020B0502040204020203" pitchFamily="34" charset="0"/>
                <a:cs typeface="Segoe UI" panose="020B0502040204020203" pitchFamily="34" charset="0"/>
              </a:rPr>
              <a:t>0%</a:t>
            </a:r>
            <a:r>
              <a:rPr lang="en-US" sz="1200" i="1" dirty="0">
                <a:solidFill>
                  <a:schemeClr val="tx1">
                    <a:lumMod val="50000"/>
                  </a:schemeClr>
                </a:solidFill>
                <a:latin typeface="Segoe UI" panose="020B0502040204020203" pitchFamily="34" charset="0"/>
                <a:cs typeface="Segoe UI" panose="020B0502040204020203" pitchFamily="34" charset="0"/>
              </a:rPr>
              <a:t> in June 2021 </a:t>
            </a:r>
          </a:p>
          <a:p>
            <a:pPr marL="342900" indent="-342900" algn="just">
              <a:lnSpc>
                <a:spcPct val="150000"/>
              </a:lnSpc>
              <a:buFont typeface="Arial" panose="020B0604020202020204" pitchFamily="34" charset="0"/>
              <a:buChar char="•"/>
            </a:pPr>
            <a:endParaRPr lang="en-US" sz="1200" i="1" dirty="0">
              <a:solidFill>
                <a:schemeClr val="tx1">
                  <a:lumMod val="50000"/>
                </a:schemeClr>
              </a:solidFill>
              <a:latin typeface="Segoe UI" panose="020B0502040204020203" pitchFamily="34" charset="0"/>
              <a:cs typeface="Segoe UI" panose="020B0502040204020203" pitchFamily="34" charset="0"/>
            </a:endParaRPr>
          </a:p>
          <a:p>
            <a:pPr marL="342900" indent="-342900" algn="just">
              <a:lnSpc>
                <a:spcPct val="150000"/>
              </a:lnSpc>
              <a:buFont typeface="Arial" panose="020B0604020202020204" pitchFamily="34" charset="0"/>
              <a:buChar char="•"/>
            </a:pPr>
            <a:r>
              <a:rPr lang="en-US" sz="1200" i="1" dirty="0">
                <a:solidFill>
                  <a:schemeClr val="tx1">
                    <a:lumMod val="50000"/>
                  </a:schemeClr>
                </a:solidFill>
                <a:latin typeface="Segoe UI" panose="020B0502040204020203" pitchFamily="34" charset="0"/>
                <a:cs typeface="Segoe UI" panose="020B0502040204020203" pitchFamily="34" charset="0"/>
              </a:rPr>
              <a:t>The percentage of women who reported missing vaccination decreased from </a:t>
            </a:r>
            <a:r>
              <a:rPr lang="en-US" sz="1200" b="1" i="1" dirty="0">
                <a:solidFill>
                  <a:schemeClr val="tx1">
                    <a:lumMod val="50000"/>
                  </a:schemeClr>
                </a:solidFill>
                <a:latin typeface="Segoe UI" panose="020B0502040204020203" pitchFamily="34" charset="0"/>
                <a:cs typeface="Segoe UI" panose="020B0502040204020203" pitchFamily="34" charset="0"/>
              </a:rPr>
              <a:t>19%</a:t>
            </a:r>
            <a:r>
              <a:rPr lang="en-US" sz="1200" i="1" dirty="0">
                <a:solidFill>
                  <a:schemeClr val="tx1">
                    <a:lumMod val="50000"/>
                  </a:schemeClr>
                </a:solidFill>
                <a:latin typeface="Segoe UI" panose="020B0502040204020203" pitchFamily="34" charset="0"/>
                <a:cs typeface="Segoe UI" panose="020B0502040204020203" pitchFamily="34" charset="0"/>
              </a:rPr>
              <a:t> in July 2020 to </a:t>
            </a:r>
            <a:r>
              <a:rPr lang="en-US" sz="1200" b="1" i="1" dirty="0">
                <a:solidFill>
                  <a:schemeClr val="tx1">
                    <a:lumMod val="50000"/>
                  </a:schemeClr>
                </a:solidFill>
                <a:latin typeface="Segoe UI" panose="020B0502040204020203" pitchFamily="34" charset="0"/>
                <a:cs typeface="Segoe UI" panose="020B0502040204020203" pitchFamily="34" charset="0"/>
              </a:rPr>
              <a:t>2%</a:t>
            </a:r>
            <a:r>
              <a:rPr lang="en-US" sz="1200" i="1" dirty="0">
                <a:solidFill>
                  <a:schemeClr val="tx1">
                    <a:lumMod val="50000"/>
                  </a:schemeClr>
                </a:solidFill>
                <a:latin typeface="Segoe UI" panose="020B0502040204020203" pitchFamily="34" charset="0"/>
                <a:cs typeface="Segoe UI" panose="020B0502040204020203" pitchFamily="34" charset="0"/>
              </a:rPr>
              <a:t> in June 2021.</a:t>
            </a:r>
            <a:endParaRPr lang="en-US" sz="1200" b="1" i="1" dirty="0">
              <a:solidFill>
                <a:schemeClr val="tx1">
                  <a:lumMod val="50000"/>
                </a:schemeClr>
              </a:solidFill>
              <a:latin typeface="Segoe UI" panose="020B0502040204020203" pitchFamily="34" charset="0"/>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91A7C-A136-4575-B53D-9A8630867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5433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828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5959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r>
              <a:rPr lang="en-US" b="0" i="0" dirty="0">
                <a:solidFill>
                  <a:srgbClr val="222222"/>
                </a:solidFill>
                <a:effectLst/>
                <a:latin typeface="Arial" panose="020B0604020202020204" pitchFamily="34" charset="0"/>
              </a:rPr>
              <a:t>Output for breakdown of 5 questions used for the continuum of care indicator </a:t>
            </a:r>
          </a:p>
          <a:p>
            <a:pPr algn="l">
              <a:buFont typeface="+mj-lt"/>
              <a:buNone/>
            </a:pPr>
            <a:endParaRPr lang="en-US" b="0" i="0" dirty="0">
              <a:solidFill>
                <a:srgbClr val="222222"/>
              </a:solidFill>
              <a:effectLst/>
              <a:latin typeface="Arial" panose="020B0604020202020204" pitchFamily="34"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Question 1 : The percentage of women who delivered at health facility and had a PNC check after delivery while she was still in the facility : 62.8 % (n=1551)</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Question 2: The percentage of alive babies who had PNC check  while she/he was still in the facility :  53.3 % (n=1585)</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Question 3:  The percentage of women with alive who were visited by HEW after delivery :  8.3 % (n=2523) </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Question 4:  The percentage of women with alive who visited HEW for herself or the baby :  7.3 % (n=2523)</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Question 5:   The percentage of women with alive who visited  professional healthcare provider other than HEW  for herself or the baby   :  19.6 % (n=2523)</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3521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8665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8912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EDHS 2016</a:t>
            </a:r>
          </a:p>
          <a:p>
            <a:pPr algn="l"/>
            <a:r>
              <a:rPr lang="en-US" sz="1800" b="0" i="1" u="none" strike="noStrike" baseline="0" dirty="0">
                <a:latin typeface="Arial,Italic"/>
              </a:rPr>
              <a:t>Percentage of children age 12-23 months vaccinated at any time before the survey</a:t>
            </a:r>
            <a:endParaRPr lang="en-US" dirty="0"/>
          </a:p>
          <a:p>
            <a:r>
              <a:rPr lang="en-US" dirty="0"/>
              <a:t>BCG – 69%</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4049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EDHS 2016</a:t>
            </a:r>
          </a:p>
          <a:p>
            <a:r>
              <a:rPr lang="en-US" dirty="0"/>
              <a:t>Penta 1 – 73%</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4865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EDHS 2016</a:t>
            </a:r>
          </a:p>
          <a:p>
            <a:endParaRPr lang="en-US" dirty="0"/>
          </a:p>
          <a:p>
            <a:r>
              <a:rPr lang="en-US" dirty="0"/>
              <a:t>Penta 3 – 53%</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9172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2274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EDHS 2016</a:t>
            </a:r>
          </a:p>
          <a:p>
            <a:endParaRPr lang="en-US" dirty="0"/>
          </a:p>
          <a:p>
            <a:r>
              <a:rPr lang="en-US" dirty="0"/>
              <a:t>Measles  - 54%</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815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57934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1396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8879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8730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0757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596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On average 11.5% of mothers  with alive infant,  experienced difficulties of getting vaccination service for their infant during COVID pandemic by calendar-month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42579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Symbol" panose="05050102010706020507" pitchFamily="18" charset="2"/>
              <a:buChar char=""/>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On average 18.8% of mothers with alive infant reported missing a vaccination for their infant during COVID pandemic by calendar-month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49788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608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7329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95061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8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8552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Right-click on chart and select “Edit Data” to copy and paste in your own data.</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3877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54132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BC74E86-FA56-4C8F-93E9-7013E97267B0}" type="slidenum">
              <a:rPr lang="en-US" smtClean="0"/>
              <a:t>42</a:t>
            </a:fld>
            <a:endParaRPr lang="en-US" dirty="0"/>
          </a:p>
        </p:txBody>
      </p:sp>
    </p:spTree>
    <p:extLst>
      <p:ext uri="{BB962C8B-B14F-4D97-AF65-F5344CB8AC3E}">
        <p14:creationId xmlns:p14="http://schemas.microsoft.com/office/powerpoint/2010/main" val="15979793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43</a:t>
            </a:fld>
            <a:endParaRPr lang="en-US" dirty="0"/>
          </a:p>
        </p:txBody>
      </p:sp>
    </p:spTree>
    <p:extLst>
      <p:ext uri="{BB962C8B-B14F-4D97-AF65-F5344CB8AC3E}">
        <p14:creationId xmlns:p14="http://schemas.microsoft.com/office/powerpoint/2010/main" val="14641522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67128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79516D-583E-CD44-B209-357FC22568BA}" type="slidenum">
              <a:rPr lang="en-US" smtClean="0"/>
              <a:t>45</a:t>
            </a:fld>
            <a:endParaRPr lang="en-US" dirty="0"/>
          </a:p>
        </p:txBody>
      </p:sp>
    </p:spTree>
    <p:extLst>
      <p:ext uri="{BB962C8B-B14F-4D97-AF65-F5344CB8AC3E}">
        <p14:creationId xmlns:p14="http://schemas.microsoft.com/office/powerpoint/2010/main" val="9902635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79516D-583E-CD44-B209-357FC22568BA}" type="slidenum">
              <a:rPr lang="en-US" smtClean="0"/>
              <a:t>46</a:t>
            </a:fld>
            <a:endParaRPr lang="en-US" dirty="0"/>
          </a:p>
        </p:txBody>
      </p:sp>
    </p:spTree>
    <p:extLst>
      <p:ext uri="{BB962C8B-B14F-4D97-AF65-F5344CB8AC3E}">
        <p14:creationId xmlns:p14="http://schemas.microsoft.com/office/powerpoint/2010/main" val="906147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1538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79516D-583E-CD44-B209-357FC22568BA}" type="slidenum">
              <a:rPr lang="en-US" smtClean="0"/>
              <a:t>47</a:t>
            </a:fld>
            <a:endParaRPr lang="en-US" dirty="0"/>
          </a:p>
        </p:txBody>
      </p:sp>
    </p:spTree>
    <p:extLst>
      <p:ext uri="{BB962C8B-B14F-4D97-AF65-F5344CB8AC3E}">
        <p14:creationId xmlns:p14="http://schemas.microsoft.com/office/powerpoint/2010/main" val="34164456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79516D-583E-CD44-B209-357FC22568BA}" type="slidenum">
              <a:rPr lang="en-US" smtClean="0"/>
              <a:t>48</a:t>
            </a:fld>
            <a:endParaRPr lang="en-US" dirty="0"/>
          </a:p>
        </p:txBody>
      </p:sp>
    </p:spTree>
    <p:extLst>
      <p:ext uri="{BB962C8B-B14F-4D97-AF65-F5344CB8AC3E}">
        <p14:creationId xmlns:p14="http://schemas.microsoft.com/office/powerpoint/2010/main" val="16262490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C7D84-1976-4577-80EE-3B28DF0E40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74960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78.2% were pregnant and 21.8% were postpartum at the time of enrollment </a:t>
            </a:r>
          </a:p>
        </p:txBody>
      </p:sp>
      <p:sp>
        <p:nvSpPr>
          <p:cNvPr id="4" name="Slide Number Placeholder 3"/>
          <p:cNvSpPr>
            <a:spLocks noGrp="1"/>
          </p:cNvSpPr>
          <p:nvPr>
            <p:ph type="sldNum" sz="quarter" idx="10"/>
          </p:nvPr>
        </p:nvSpPr>
        <p:spPr/>
        <p:txBody>
          <a:bodyPr/>
          <a:lstStyle/>
          <a:p>
            <a:fld id="{32EF6E3F-7229-435D-9B4A-E0ABCDF45996}" type="slidenum">
              <a:rPr lang="fr-CA" smtClean="0"/>
              <a:t>50</a:t>
            </a:fld>
            <a:endParaRPr lang="fr-CA" dirty="0"/>
          </a:p>
        </p:txBody>
      </p:sp>
    </p:spTree>
    <p:extLst>
      <p:ext uri="{BB962C8B-B14F-4D97-AF65-F5344CB8AC3E}">
        <p14:creationId xmlns:p14="http://schemas.microsoft.com/office/powerpoint/2010/main" val="29520837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Addis- to share the updated excel output with the JHU team</a:t>
            </a:r>
          </a:p>
        </p:txBody>
      </p:sp>
      <p:sp>
        <p:nvSpPr>
          <p:cNvPr id="4" name="Slide Number Placeholder 3"/>
          <p:cNvSpPr>
            <a:spLocks noGrp="1"/>
          </p:cNvSpPr>
          <p:nvPr>
            <p:ph type="sldNum" sz="quarter" idx="10"/>
          </p:nvPr>
        </p:nvSpPr>
        <p:spPr/>
        <p:txBody>
          <a:bodyPr/>
          <a:lstStyle/>
          <a:p>
            <a:fld id="{32EF6E3F-7229-435D-9B4A-E0ABCDF45996}" type="slidenum">
              <a:rPr lang="fr-CA" smtClean="0"/>
              <a:t>51</a:t>
            </a:fld>
            <a:endParaRPr lang="fr-CA" dirty="0"/>
          </a:p>
        </p:txBody>
      </p:sp>
    </p:spTree>
    <p:extLst>
      <p:ext uri="{BB962C8B-B14F-4D97-AF65-F5344CB8AC3E}">
        <p14:creationId xmlns:p14="http://schemas.microsoft.com/office/powerpoint/2010/main" val="14891510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53077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91A7C-A136-4575-B53D-9A8630867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63975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91A7C-A136-4575-B53D-9A8630867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930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91A7C-A136-4575-B53D-9A8630867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3387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57</a:t>
            </a:fld>
            <a:endParaRPr lang="en-US" dirty="0"/>
          </a:p>
        </p:txBody>
      </p:sp>
    </p:spTree>
    <p:extLst>
      <p:ext uri="{BB962C8B-B14F-4D97-AF65-F5344CB8AC3E}">
        <p14:creationId xmlns:p14="http://schemas.microsoft.com/office/powerpoint/2010/main" val="3476576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97201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91A7C-A136-4575-B53D-9A8630867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91097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91A7C-A136-4575-B53D-9A8630867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4534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60</a:t>
            </a:fld>
            <a:endParaRPr lang="en-US" dirty="0"/>
          </a:p>
        </p:txBody>
      </p:sp>
    </p:spTree>
    <p:extLst>
      <p:ext uri="{BB962C8B-B14F-4D97-AF65-F5344CB8AC3E}">
        <p14:creationId xmlns:p14="http://schemas.microsoft.com/office/powerpoint/2010/main" val="4986097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4402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footer</a:t>
            </a:r>
            <a:r>
              <a:rPr lang="en-US" baseline="0" dirty="0"/>
              <a:t> text if not needed.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44832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this number add to 100%? I see 31.2% were less than three months pregnant, 39.1% were in the 2</a:t>
            </a:r>
            <a:r>
              <a:rPr lang="en-US" baseline="30000" dirty="0"/>
              <a:t>nd</a:t>
            </a:r>
            <a:r>
              <a:rPr lang="en-US" dirty="0"/>
              <a:t> trimester, 29. 5 were in the 3</a:t>
            </a:r>
            <a:r>
              <a:rPr lang="en-US" baseline="30000" dirty="0"/>
              <a:t>rd</a:t>
            </a:r>
            <a:r>
              <a:rPr lang="en-US" dirty="0"/>
              <a:t> TM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9567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bold?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65964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the unweighted numbers are higher for Addis, Afar and Tigray allowing for more regional analyses.  Shown here demonstrates that the weighted estimates reflect the general population distribution of the country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73386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90858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C74E86-FA56-4C8F-93E9-7013E97267B0}" type="slidenum">
              <a:rPr lang="en-US" smtClean="0"/>
              <a:t>67</a:t>
            </a:fld>
            <a:endParaRPr lang="en-US" dirty="0"/>
          </a:p>
        </p:txBody>
      </p:sp>
    </p:spTree>
    <p:extLst>
      <p:ext uri="{BB962C8B-B14F-4D97-AF65-F5344CB8AC3E}">
        <p14:creationId xmlns:p14="http://schemas.microsoft.com/office/powerpoint/2010/main" val="159856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Response rates for Tigray</a:t>
            </a:r>
          </a:p>
          <a:p>
            <a:r>
              <a:rPr lang="en-US" dirty="0"/>
              <a:t>6- month = 83%</a:t>
            </a:r>
          </a:p>
          <a:p>
            <a:r>
              <a:rPr lang="en-US" dirty="0"/>
              <a:t>1-year = 22%</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85858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a quarter of women who are 8 months pregnant have not received any ANC care in both Cohorts.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57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0694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4961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2099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10685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91145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Delete footer</a:t>
            </a:r>
            <a:r>
              <a:rPr lang="en-US" baseline="0"/>
              <a:t> text if not needed.</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12967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45414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734434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9307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08968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783907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Percentage decline:</a:t>
            </a:r>
          </a:p>
          <a:p>
            <a:r>
              <a:rPr lang="en-US" dirty="0"/>
              <a:t>Addis Ababa – 48.1%, Amhara  - 25.8%, Oromia – 23.1%, National – 21.7%, and SNNP – 1.9%</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5133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61776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453738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91194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Method mix for all regions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58405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0856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124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footer</a:t>
            </a:r>
            <a:r>
              <a:rPr lang="en-US" baseline="0" dirty="0"/>
              <a:t> text if not needed.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71807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91</a:t>
            </a:fld>
            <a:endParaRPr lang="en-US" dirty="0"/>
          </a:p>
        </p:txBody>
      </p:sp>
    </p:spTree>
    <p:extLst>
      <p:ext uri="{BB962C8B-B14F-4D97-AF65-F5344CB8AC3E}">
        <p14:creationId xmlns:p14="http://schemas.microsoft.com/office/powerpoint/2010/main" val="595161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1" dirty="0">
                <a:latin typeface="Segoe UI" panose="020B0502040204020203" pitchFamily="34" charset="0"/>
                <a:cs typeface="Segoe UI" panose="020B0502040204020203" pitchFamily="34" charset="0"/>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91A7C-A136-4575-B53D-9A8630867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00895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92</a:t>
            </a:fld>
            <a:endParaRPr lang="en-US" dirty="0"/>
          </a:p>
        </p:txBody>
      </p:sp>
    </p:spTree>
    <p:extLst>
      <p:ext uri="{BB962C8B-B14F-4D97-AF65-F5344CB8AC3E}">
        <p14:creationId xmlns:p14="http://schemas.microsoft.com/office/powerpoint/2010/main" val="29592176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93</a:t>
            </a:fld>
            <a:endParaRPr lang="en-US" dirty="0"/>
          </a:p>
        </p:txBody>
      </p:sp>
    </p:spTree>
    <p:extLst>
      <p:ext uri="{BB962C8B-B14F-4D97-AF65-F5344CB8AC3E}">
        <p14:creationId xmlns:p14="http://schemas.microsoft.com/office/powerpoint/2010/main" val="144567058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95</a:t>
            </a:fld>
            <a:endParaRPr lang="en-US" dirty="0"/>
          </a:p>
        </p:txBody>
      </p:sp>
    </p:spTree>
    <p:extLst>
      <p:ext uri="{BB962C8B-B14F-4D97-AF65-F5344CB8AC3E}">
        <p14:creationId xmlns:p14="http://schemas.microsoft.com/office/powerpoint/2010/main" val="31137572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74E86-FA56-4C8F-93E9-7013E97267B0}" type="slidenum">
              <a:rPr lang="en-US" smtClean="0"/>
              <a:t>96</a:t>
            </a:fld>
            <a:endParaRPr lang="en-US" dirty="0"/>
          </a:p>
        </p:txBody>
      </p:sp>
    </p:spTree>
    <p:extLst>
      <p:ext uri="{BB962C8B-B14F-4D97-AF65-F5344CB8AC3E}">
        <p14:creationId xmlns:p14="http://schemas.microsoft.com/office/powerpoint/2010/main" val="387619698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footer</a:t>
            </a:r>
            <a:r>
              <a:rPr lang="en-US" baseline="0" dirty="0"/>
              <a:t> text if not needed.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037395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footer</a:t>
            </a:r>
            <a:r>
              <a:rPr lang="en-US" baseline="0" dirty="0"/>
              <a:t> text if not needed.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94479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footer</a:t>
            </a:r>
            <a:r>
              <a:rPr lang="en-US" baseline="0" dirty="0"/>
              <a:t> text if not needed.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508776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358274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42192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923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footer</a:t>
            </a:r>
            <a:r>
              <a:rPr lang="en-US" baseline="0" dirty="0"/>
              <a:t> text if not needed.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236420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882905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75986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03036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Right-click on chart and select “Edit Data” to copy and paste in your own data.</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788368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Right-click on chart and select “Edit Data” to copy and paste in your own data.</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64523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SDP910. Total number of patients who received safe abortion care services for the LAST COMPLETED MONTH (if abort_tot&gt;0)</a:t>
            </a:r>
            <a:r>
              <a:rPr lang="en-GB" dirty="0"/>
              <a:t>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62042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SDP903. From family planning register for the LAST COMPLETED MONTH, record: The total number of family planning visits (new and continuing) in the last completed month, for each method (if method_tot_visits&gt;0).</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296796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39748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SDP903. From family planning register for the LAST COMPLETED MONTH, record: The total number of family planning visits (new and continuing) in the last completed month, for each method (if method_tot_visits&gt;0).</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84548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74E86-FA56-4C8F-93E9-7013E97267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44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301" y="2377440"/>
            <a:ext cx="5378824"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31301" y="3752016"/>
            <a:ext cx="5384800" cy="664537"/>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8" name="Rectangle 7"/>
          <p:cNvSpPr/>
          <p:nvPr/>
        </p:nvSpPr>
        <p:spPr>
          <a:xfrm>
            <a:off x="9069917" y="228600"/>
            <a:ext cx="2743200" cy="2039112"/>
          </a:xfrm>
          <a:prstGeom prst="rect">
            <a:avLst/>
          </a:prstGeom>
          <a:solidFill>
            <a:srgbClr val="A3C2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6165851" y="2377440"/>
            <a:ext cx="2743200" cy="203911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6165851" y="22860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9069917" y="237744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3" name="Picture 12" descr="bloomberg.small.horizontal.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04281" y="2587328"/>
            <a:ext cx="3322648" cy="1382322"/>
          </a:xfrm>
          <a:prstGeom prst="rect">
            <a:avLst/>
          </a:prstGeom>
        </p:spPr>
      </p:pic>
      <p:cxnSp>
        <p:nvCxnSpPr>
          <p:cNvPr id="7" name="Straight Connector 6"/>
          <p:cNvCxnSpPr/>
          <p:nvPr userDrawn="1"/>
        </p:nvCxnSpPr>
        <p:spPr>
          <a:xfrm>
            <a:off x="9109760" y="3637391"/>
            <a:ext cx="2686488" cy="0"/>
          </a:xfrm>
          <a:prstGeom prst="line">
            <a:avLst/>
          </a:prstGeom>
          <a:ln w="3175"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userDrawn="1"/>
        </p:nvSpPr>
        <p:spPr>
          <a:xfrm>
            <a:off x="8960162" y="3816746"/>
            <a:ext cx="296270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50" normalizeH="0" baseline="0" noProof="0" dirty="0">
                <a:ln>
                  <a:noFill/>
                </a:ln>
                <a:solidFill>
                  <a:prstClr val="white"/>
                </a:solidFill>
                <a:effectLst/>
                <a:uLnTx/>
                <a:uFillTx/>
                <a:latin typeface="Garamond"/>
                <a:ea typeface="+mn-ea"/>
                <a:cs typeface="Garamond"/>
              </a:rPr>
              <a:t>Bill &amp; Melinda Gates Institute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Garamond"/>
                <a:ea typeface="+mn-ea"/>
                <a:cs typeface="Garamond"/>
              </a:rPr>
              <a:t>for Population and Reproductive Health</a:t>
            </a:r>
          </a:p>
        </p:txBody>
      </p:sp>
    </p:spTree>
    <p:extLst>
      <p:ext uri="{BB962C8B-B14F-4D97-AF65-F5344CB8AC3E}">
        <p14:creationId xmlns:p14="http://schemas.microsoft.com/office/powerpoint/2010/main" val="2566047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3886200" cy="3343275"/>
          </a:xfrm>
          <a:custGeom>
            <a:avLst/>
            <a:gdLst>
              <a:gd name="connsiteX0" fmla="*/ 0 w 3886200"/>
              <a:gd name="connsiteY0" fmla="*/ 0 h 3343275"/>
              <a:gd name="connsiteX1" fmla="*/ 3886200 w 3886200"/>
              <a:gd name="connsiteY1" fmla="*/ 0 h 3343275"/>
              <a:gd name="connsiteX2" fmla="*/ 2827496 w 3886200"/>
              <a:gd name="connsiteY2" fmla="*/ 3343275 h 3343275"/>
              <a:gd name="connsiteX3" fmla="*/ 0 w 3886200"/>
              <a:gd name="connsiteY3" fmla="*/ 3343275 h 3343275"/>
            </a:gdLst>
            <a:ahLst/>
            <a:cxnLst>
              <a:cxn ang="0">
                <a:pos x="connsiteX0" y="connsiteY0"/>
              </a:cxn>
              <a:cxn ang="0">
                <a:pos x="connsiteX1" y="connsiteY1"/>
              </a:cxn>
              <a:cxn ang="0">
                <a:pos x="connsiteX2" y="connsiteY2"/>
              </a:cxn>
              <a:cxn ang="0">
                <a:pos x="connsiteX3" y="connsiteY3"/>
              </a:cxn>
            </a:cxnLst>
            <a:rect l="l" t="t" r="r" b="b"/>
            <a:pathLst>
              <a:path w="3886200" h="3343275">
                <a:moveTo>
                  <a:pt x="0" y="0"/>
                </a:moveTo>
                <a:lnTo>
                  <a:pt x="3886200" y="0"/>
                </a:lnTo>
                <a:lnTo>
                  <a:pt x="2827496" y="3343275"/>
                </a:lnTo>
                <a:lnTo>
                  <a:pt x="0" y="3343275"/>
                </a:lnTo>
                <a:close/>
              </a:path>
            </a:pathLst>
          </a:custGeom>
        </p:spPr>
        <p:txBody>
          <a:bodyPr wrap="square">
            <a:noAutofit/>
          </a:bodyPr>
          <a:lstStyle/>
          <a:p>
            <a:endParaRPr lang="fr-CA" dirty="0"/>
          </a:p>
        </p:txBody>
      </p:sp>
      <p:sp>
        <p:nvSpPr>
          <p:cNvPr id="8" name="Picture Placeholder 7"/>
          <p:cNvSpPr>
            <a:spLocks noGrp="1"/>
          </p:cNvSpPr>
          <p:nvPr>
            <p:ph type="pic" sz="quarter" idx="11"/>
          </p:nvPr>
        </p:nvSpPr>
        <p:spPr>
          <a:xfrm>
            <a:off x="0" y="3514725"/>
            <a:ext cx="3886200" cy="3343275"/>
          </a:xfrm>
          <a:custGeom>
            <a:avLst/>
            <a:gdLst>
              <a:gd name="connsiteX0" fmla="*/ 0 w 3886200"/>
              <a:gd name="connsiteY0" fmla="*/ 0 h 3343275"/>
              <a:gd name="connsiteX1" fmla="*/ 2827496 w 3886200"/>
              <a:gd name="connsiteY1" fmla="*/ 0 h 3343275"/>
              <a:gd name="connsiteX2" fmla="*/ 3886200 w 3886200"/>
              <a:gd name="connsiteY2" fmla="*/ 3343275 h 3343275"/>
              <a:gd name="connsiteX3" fmla="*/ 0 w 3886200"/>
              <a:gd name="connsiteY3" fmla="*/ 3343275 h 3343275"/>
            </a:gdLst>
            <a:ahLst/>
            <a:cxnLst>
              <a:cxn ang="0">
                <a:pos x="connsiteX0" y="connsiteY0"/>
              </a:cxn>
              <a:cxn ang="0">
                <a:pos x="connsiteX1" y="connsiteY1"/>
              </a:cxn>
              <a:cxn ang="0">
                <a:pos x="connsiteX2" y="connsiteY2"/>
              </a:cxn>
              <a:cxn ang="0">
                <a:pos x="connsiteX3" y="connsiteY3"/>
              </a:cxn>
            </a:cxnLst>
            <a:rect l="l" t="t" r="r" b="b"/>
            <a:pathLst>
              <a:path w="3886200" h="3343275">
                <a:moveTo>
                  <a:pt x="0" y="0"/>
                </a:moveTo>
                <a:lnTo>
                  <a:pt x="2827496" y="0"/>
                </a:lnTo>
                <a:lnTo>
                  <a:pt x="3886200" y="3343275"/>
                </a:lnTo>
                <a:lnTo>
                  <a:pt x="0" y="3343275"/>
                </a:lnTo>
                <a:close/>
              </a:path>
            </a:pathLst>
          </a:custGeom>
        </p:spPr>
        <p:txBody>
          <a:bodyPr wrap="square">
            <a:noAutofit/>
          </a:bodyPr>
          <a:lstStyle/>
          <a:p>
            <a:endParaRPr lang="fr-CA" dirty="0"/>
          </a:p>
        </p:txBody>
      </p:sp>
    </p:spTree>
    <p:extLst>
      <p:ext uri="{BB962C8B-B14F-4D97-AF65-F5344CB8AC3E}">
        <p14:creationId xmlns:p14="http://schemas.microsoft.com/office/powerpoint/2010/main" val="3898817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4563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
        <p:nvSpPr>
          <p:cNvPr id="20" name="Picture Placeholder 19"/>
          <p:cNvSpPr>
            <a:spLocks noGrp="1"/>
          </p:cNvSpPr>
          <p:nvPr>
            <p:ph type="pic" sz="quarter" idx="11"/>
          </p:nvPr>
        </p:nvSpPr>
        <p:spPr>
          <a:xfrm>
            <a:off x="0" y="1"/>
            <a:ext cx="7252793" cy="6858000"/>
          </a:xfrm>
          <a:custGeom>
            <a:avLst/>
            <a:gdLst>
              <a:gd name="connsiteX0" fmla="*/ 0 w 7252793"/>
              <a:gd name="connsiteY0" fmla="*/ 1 h 6858000"/>
              <a:gd name="connsiteX1" fmla="*/ 2831137 w 7252793"/>
              <a:gd name="connsiteY1" fmla="*/ 1 h 6858000"/>
              <a:gd name="connsiteX2" fmla="*/ 0 w 7252793"/>
              <a:gd name="connsiteY2" fmla="*/ 5228345 h 6858000"/>
              <a:gd name="connsiteX3" fmla="*/ 3024401 w 7252793"/>
              <a:gd name="connsiteY3" fmla="*/ 1 h 6858000"/>
              <a:gd name="connsiteX4" fmla="*/ 5369588 w 7252793"/>
              <a:gd name="connsiteY4" fmla="*/ 1 h 6858000"/>
              <a:gd name="connsiteX5" fmla="*/ 1655996 w 7252793"/>
              <a:gd name="connsiteY5" fmla="*/ 6857999 h 6858000"/>
              <a:gd name="connsiteX6" fmla="*/ 1 w 7252793"/>
              <a:gd name="connsiteY6" fmla="*/ 6858000 h 6858000"/>
              <a:gd name="connsiteX7" fmla="*/ 0 w 7252793"/>
              <a:gd name="connsiteY7" fmla="*/ 5585249 h 6858000"/>
              <a:gd name="connsiteX8" fmla="*/ 7252793 w 7252793"/>
              <a:gd name="connsiteY8" fmla="*/ 0 h 6858000"/>
              <a:gd name="connsiteX9" fmla="*/ 3539201 w 7252793"/>
              <a:gd name="connsiteY9" fmla="*/ 6858000 h 6858000"/>
              <a:gd name="connsiteX10" fmla="*/ 1849262 w 7252793"/>
              <a:gd name="connsiteY10" fmla="*/ 6857999 h 6858000"/>
              <a:gd name="connsiteX11" fmla="*/ 5562853 w 7252793"/>
              <a:gd name="connsiteY11"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52793" h="6858000">
                <a:moveTo>
                  <a:pt x="0" y="1"/>
                </a:moveTo>
                <a:lnTo>
                  <a:pt x="2831137" y="1"/>
                </a:lnTo>
                <a:lnTo>
                  <a:pt x="0" y="5228345"/>
                </a:lnTo>
                <a:close/>
                <a:moveTo>
                  <a:pt x="3024401" y="1"/>
                </a:moveTo>
                <a:lnTo>
                  <a:pt x="5369588" y="1"/>
                </a:lnTo>
                <a:lnTo>
                  <a:pt x="1655996" y="6857999"/>
                </a:lnTo>
                <a:lnTo>
                  <a:pt x="1" y="6858000"/>
                </a:lnTo>
                <a:lnTo>
                  <a:pt x="0" y="5585249"/>
                </a:lnTo>
                <a:close/>
                <a:moveTo>
                  <a:pt x="7252793" y="0"/>
                </a:moveTo>
                <a:lnTo>
                  <a:pt x="3539201" y="6858000"/>
                </a:lnTo>
                <a:lnTo>
                  <a:pt x="1849262" y="6857999"/>
                </a:lnTo>
                <a:lnTo>
                  <a:pt x="5562853" y="1"/>
                </a:lnTo>
                <a:close/>
              </a:path>
            </a:pathLst>
          </a:custGeom>
        </p:spPr>
        <p:txBody>
          <a:bodyPr wrap="square">
            <a:noAutofit/>
          </a:bodyPr>
          <a:lstStyle/>
          <a:p>
            <a:endParaRPr lang="fr-CA" dirty="0"/>
          </a:p>
        </p:txBody>
      </p:sp>
    </p:spTree>
    <p:extLst>
      <p:ext uri="{BB962C8B-B14F-4D97-AF65-F5344CB8AC3E}">
        <p14:creationId xmlns:p14="http://schemas.microsoft.com/office/powerpoint/2010/main" val="6092322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1461587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3914066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4016068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903324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2358736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34691087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2088465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34519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854081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1450967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363217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DED1AE-BC6C-4A33-A0F8-AF6AF05B0110}" type="datetimeFigureOut">
              <a:rPr lang="en-US" smtClean="0"/>
              <a:t>8/17/2022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1241DE-82DC-4C1A-85E0-7AFCEBC1ABD3}" type="slidenum">
              <a:rPr lang="en-US" smtClean="0"/>
              <a:t>‹#›</a:t>
            </a:fld>
            <a:endParaRPr lang="en-US" dirty="0"/>
          </a:p>
        </p:txBody>
      </p:sp>
    </p:spTree>
    <p:extLst>
      <p:ext uri="{BB962C8B-B14F-4D97-AF65-F5344CB8AC3E}">
        <p14:creationId xmlns:p14="http://schemas.microsoft.com/office/powerpoint/2010/main" val="39696441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0" y="0"/>
            <a:ext cx="6017342" cy="6858000"/>
          </a:xfrm>
          <a:custGeom>
            <a:avLst/>
            <a:gdLst>
              <a:gd name="connsiteX0" fmla="*/ 0 w 6017342"/>
              <a:gd name="connsiteY0" fmla="*/ 6573459 h 6858000"/>
              <a:gd name="connsiteX1" fmla="*/ 122320 w 6017342"/>
              <a:gd name="connsiteY1" fmla="*/ 6634291 h 6858000"/>
              <a:gd name="connsiteX2" fmla="*/ 256568 w 6017342"/>
              <a:gd name="connsiteY2" fmla="*/ 6697899 h 6858000"/>
              <a:gd name="connsiteX3" fmla="*/ 404946 w 6017342"/>
              <a:gd name="connsiteY3" fmla="*/ 6761510 h 6858000"/>
              <a:gd name="connsiteX4" fmla="*/ 669247 w 6017342"/>
              <a:gd name="connsiteY4" fmla="*/ 6849966 h 6858000"/>
              <a:gd name="connsiteX5" fmla="*/ 697179 w 6017342"/>
              <a:gd name="connsiteY5" fmla="*/ 6858000 h 6858000"/>
              <a:gd name="connsiteX6" fmla="*/ 675497 w 6017342"/>
              <a:gd name="connsiteY6" fmla="*/ 6858000 h 6858000"/>
              <a:gd name="connsiteX7" fmla="*/ 651363 w 6017342"/>
              <a:gd name="connsiteY7" fmla="*/ 6852506 h 6858000"/>
              <a:gd name="connsiteX8" fmla="*/ 517997 w 6017342"/>
              <a:gd name="connsiteY8" fmla="*/ 6818051 h 6858000"/>
              <a:gd name="connsiteX9" fmla="*/ 256568 w 6017342"/>
              <a:gd name="connsiteY9" fmla="*/ 6733237 h 6858000"/>
              <a:gd name="connsiteX10" fmla="*/ 122320 w 6017342"/>
              <a:gd name="connsiteY10" fmla="*/ 6680230 h 6858000"/>
              <a:gd name="connsiteX11" fmla="*/ 0 w 6017342"/>
              <a:gd name="connsiteY11" fmla="*/ 6631932 h 6858000"/>
              <a:gd name="connsiteX12" fmla="*/ 3305310 w 6017342"/>
              <a:gd name="connsiteY12" fmla="*/ 6490525 h 6858000"/>
              <a:gd name="connsiteX13" fmla="*/ 3186184 w 6017342"/>
              <a:gd name="connsiteY13" fmla="*/ 6521102 h 6858000"/>
              <a:gd name="connsiteX14" fmla="*/ 3090295 w 6017342"/>
              <a:gd name="connsiteY14" fmla="*/ 6564130 h 6858000"/>
              <a:gd name="connsiteX15" fmla="*/ 3255569 w 6017342"/>
              <a:gd name="connsiteY15" fmla="*/ 6513983 h 6858000"/>
              <a:gd name="connsiteX16" fmla="*/ 3287217 w 6017342"/>
              <a:gd name="connsiteY16" fmla="*/ 6500875 h 6858000"/>
              <a:gd name="connsiteX17" fmla="*/ 0 w 6017342"/>
              <a:gd name="connsiteY17" fmla="*/ 6006680 h 6858000"/>
              <a:gd name="connsiteX18" fmla="*/ 402 w 6017342"/>
              <a:gd name="connsiteY18" fmla="*/ 6006705 h 6858000"/>
              <a:gd name="connsiteX19" fmla="*/ 9557 w 6017342"/>
              <a:gd name="connsiteY19" fmla="*/ 6018656 h 6858000"/>
              <a:gd name="connsiteX20" fmla="*/ 12150 w 6017342"/>
              <a:gd name="connsiteY20" fmla="*/ 6022747 h 6858000"/>
              <a:gd name="connsiteX21" fmla="*/ 0 w 6017342"/>
              <a:gd name="connsiteY21" fmla="*/ 6013893 h 6858000"/>
              <a:gd name="connsiteX22" fmla="*/ 0 w 6017342"/>
              <a:gd name="connsiteY22" fmla="*/ 5963476 h 6858000"/>
              <a:gd name="connsiteX23" fmla="*/ 15750 w 6017342"/>
              <a:gd name="connsiteY23" fmla="*/ 5992699 h 6858000"/>
              <a:gd name="connsiteX24" fmla="*/ 9171 w 6017342"/>
              <a:gd name="connsiteY24" fmla="*/ 6007238 h 6858000"/>
              <a:gd name="connsiteX25" fmla="*/ 402 w 6017342"/>
              <a:gd name="connsiteY25" fmla="*/ 6006705 h 6858000"/>
              <a:gd name="connsiteX26" fmla="*/ 0 w 6017342"/>
              <a:gd name="connsiteY26" fmla="*/ 6006180 h 6858000"/>
              <a:gd name="connsiteX27" fmla="*/ 5449176 w 6017342"/>
              <a:gd name="connsiteY27" fmla="*/ 5137189 h 6858000"/>
              <a:gd name="connsiteX28" fmla="*/ 5427946 w 6017342"/>
              <a:gd name="connsiteY28" fmla="*/ 5172543 h 6858000"/>
              <a:gd name="connsiteX29" fmla="*/ 5378405 w 6017342"/>
              <a:gd name="connsiteY29" fmla="*/ 5257395 h 6858000"/>
              <a:gd name="connsiteX30" fmla="*/ 5208557 w 6017342"/>
              <a:gd name="connsiteY30" fmla="*/ 5519021 h 6858000"/>
              <a:gd name="connsiteX31" fmla="*/ 5017479 w 6017342"/>
              <a:gd name="connsiteY31" fmla="*/ 5766505 h 6858000"/>
              <a:gd name="connsiteX32" fmla="*/ 4946708 w 6017342"/>
              <a:gd name="connsiteY32" fmla="*/ 5844287 h 6858000"/>
              <a:gd name="connsiteX33" fmla="*/ 4925476 w 6017342"/>
              <a:gd name="connsiteY33" fmla="*/ 5872570 h 6858000"/>
              <a:gd name="connsiteX34" fmla="*/ 4847630 w 6017342"/>
              <a:gd name="connsiteY34" fmla="*/ 5943279 h 6858000"/>
              <a:gd name="connsiteX35" fmla="*/ 4791014 w 6017342"/>
              <a:gd name="connsiteY35" fmla="*/ 5985706 h 6858000"/>
              <a:gd name="connsiteX36" fmla="*/ 4769782 w 6017342"/>
              <a:gd name="connsiteY36" fmla="*/ 6006918 h 6858000"/>
              <a:gd name="connsiteX37" fmla="*/ 4925476 w 6017342"/>
              <a:gd name="connsiteY37" fmla="*/ 5837214 h 6858000"/>
              <a:gd name="connsiteX38" fmla="*/ 5017479 w 6017342"/>
              <a:gd name="connsiteY38" fmla="*/ 5738223 h 6858000"/>
              <a:gd name="connsiteX39" fmla="*/ 5059940 w 6017342"/>
              <a:gd name="connsiteY39" fmla="*/ 5681654 h 6858000"/>
              <a:gd name="connsiteX40" fmla="*/ 5109479 w 6017342"/>
              <a:gd name="connsiteY40" fmla="*/ 5625086 h 6858000"/>
              <a:gd name="connsiteX41" fmla="*/ 5194404 w 6017342"/>
              <a:gd name="connsiteY41" fmla="*/ 5504880 h 6858000"/>
              <a:gd name="connsiteX42" fmla="*/ 5286405 w 6017342"/>
              <a:gd name="connsiteY42" fmla="*/ 5384673 h 6858000"/>
              <a:gd name="connsiteX43" fmla="*/ 5328866 w 6017342"/>
              <a:gd name="connsiteY43" fmla="*/ 5321035 h 6858000"/>
              <a:gd name="connsiteX44" fmla="*/ 5371330 w 6017342"/>
              <a:gd name="connsiteY44" fmla="*/ 5257395 h 6858000"/>
              <a:gd name="connsiteX45" fmla="*/ 5449176 w 6017342"/>
              <a:gd name="connsiteY45" fmla="*/ 5137189 h 6858000"/>
              <a:gd name="connsiteX46" fmla="*/ 5262122 w 6017342"/>
              <a:gd name="connsiteY46" fmla="*/ 4784973 h 6858000"/>
              <a:gd name="connsiteX47" fmla="*/ 5258610 w 6017342"/>
              <a:gd name="connsiteY47" fmla="*/ 4792936 h 6858000"/>
              <a:gd name="connsiteX48" fmla="*/ 5261713 w 6017342"/>
              <a:gd name="connsiteY48" fmla="*/ 4786094 h 6858000"/>
              <a:gd name="connsiteX49" fmla="*/ 5779537 w 6017342"/>
              <a:gd name="connsiteY49" fmla="*/ 4408650 h 6858000"/>
              <a:gd name="connsiteX50" fmla="*/ 5774775 w 6017342"/>
              <a:gd name="connsiteY50" fmla="*/ 4425119 h 6858000"/>
              <a:gd name="connsiteX51" fmla="*/ 5765948 w 6017342"/>
              <a:gd name="connsiteY51" fmla="*/ 4449866 h 6858000"/>
              <a:gd name="connsiteX52" fmla="*/ 4141330 w 6017342"/>
              <a:gd name="connsiteY52" fmla="*/ 809682 h 6858000"/>
              <a:gd name="connsiteX53" fmla="*/ 4162921 w 6017342"/>
              <a:gd name="connsiteY53" fmla="*/ 831295 h 6858000"/>
              <a:gd name="connsiteX54" fmla="*/ 4254730 w 6017342"/>
              <a:gd name="connsiteY54" fmla="*/ 923198 h 6858000"/>
              <a:gd name="connsiteX55" fmla="*/ 4339475 w 6017342"/>
              <a:gd name="connsiteY55" fmla="*/ 1022166 h 6858000"/>
              <a:gd name="connsiteX56" fmla="*/ 4417158 w 6017342"/>
              <a:gd name="connsiteY56" fmla="*/ 1114066 h 6858000"/>
              <a:gd name="connsiteX57" fmla="*/ 4459532 w 6017342"/>
              <a:gd name="connsiteY57" fmla="*/ 1163552 h 6858000"/>
              <a:gd name="connsiteX58" fmla="*/ 4494843 w 6017342"/>
              <a:gd name="connsiteY58" fmla="*/ 1220106 h 6858000"/>
              <a:gd name="connsiteX59" fmla="*/ 4572526 w 6017342"/>
              <a:gd name="connsiteY59" fmla="*/ 1319076 h 6858000"/>
              <a:gd name="connsiteX60" fmla="*/ 4643147 w 6017342"/>
              <a:gd name="connsiteY60" fmla="*/ 1418045 h 6858000"/>
              <a:gd name="connsiteX61" fmla="*/ 4892971 w 6017342"/>
              <a:gd name="connsiteY61" fmla="*/ 1830717 h 6858000"/>
              <a:gd name="connsiteX62" fmla="*/ 4922319 w 6017342"/>
              <a:gd name="connsiteY62" fmla="*/ 1889860 h 6858000"/>
              <a:gd name="connsiteX63" fmla="*/ 5003844 w 6017342"/>
              <a:gd name="connsiteY63" fmla="*/ 2008725 h 6858000"/>
              <a:gd name="connsiteX64" fmla="*/ 5007834 w 6017342"/>
              <a:gd name="connsiteY64" fmla="*/ 2015782 h 6858000"/>
              <a:gd name="connsiteX65" fmla="*/ 4982129 w 6017342"/>
              <a:gd name="connsiteY65" fmla="*/ 1948244 h 6858000"/>
              <a:gd name="connsiteX66" fmla="*/ 4946820 w 6017342"/>
              <a:gd name="connsiteY66" fmla="*/ 1863412 h 6858000"/>
              <a:gd name="connsiteX67" fmla="*/ 4904446 w 6017342"/>
              <a:gd name="connsiteY67" fmla="*/ 1778581 h 6858000"/>
              <a:gd name="connsiteX68" fmla="*/ 4742016 w 6017342"/>
              <a:gd name="connsiteY68" fmla="*/ 1467531 h 6858000"/>
              <a:gd name="connsiteX69" fmla="*/ 4664333 w 6017342"/>
              <a:gd name="connsiteY69" fmla="*/ 1333214 h 6858000"/>
              <a:gd name="connsiteX70" fmla="*/ 4742016 w 6017342"/>
              <a:gd name="connsiteY70" fmla="*/ 1453393 h 6858000"/>
              <a:gd name="connsiteX71" fmla="*/ 4819701 w 6017342"/>
              <a:gd name="connsiteY71" fmla="*/ 1566502 h 6858000"/>
              <a:gd name="connsiteX72" fmla="*/ 4960944 w 6017342"/>
              <a:gd name="connsiteY72" fmla="*/ 1820996 h 6858000"/>
              <a:gd name="connsiteX73" fmla="*/ 5024502 w 6017342"/>
              <a:gd name="connsiteY73" fmla="*/ 1948244 h 6858000"/>
              <a:gd name="connsiteX74" fmla="*/ 5052751 w 6017342"/>
              <a:gd name="connsiteY74" fmla="*/ 2011868 h 6858000"/>
              <a:gd name="connsiteX75" fmla="*/ 5081000 w 6017342"/>
              <a:gd name="connsiteY75" fmla="*/ 2082560 h 6858000"/>
              <a:gd name="connsiteX76" fmla="*/ 5137497 w 6017342"/>
              <a:gd name="connsiteY76" fmla="*/ 2216877 h 6858000"/>
              <a:gd name="connsiteX77" fmla="*/ 5163471 w 6017342"/>
              <a:gd name="connsiteY77" fmla="*/ 2291163 h 6858000"/>
              <a:gd name="connsiteX78" fmla="*/ 5168533 w 6017342"/>
              <a:gd name="connsiteY78" fmla="*/ 2300121 h 6858000"/>
              <a:gd name="connsiteX79" fmla="*/ 5483541 w 6017342"/>
              <a:gd name="connsiteY79" fmla="*/ 3505896 h 6858000"/>
              <a:gd name="connsiteX80" fmla="*/ 5360985 w 6017342"/>
              <a:gd name="connsiteY80" fmla="*/ 4484000 h 6858000"/>
              <a:gd name="connsiteX81" fmla="*/ 5273886 w 6017342"/>
              <a:gd name="connsiteY81" fmla="*/ 4752827 h 6858000"/>
              <a:gd name="connsiteX82" fmla="*/ 5323867 w 6017342"/>
              <a:gd name="connsiteY82" fmla="*/ 4616249 h 6858000"/>
              <a:gd name="connsiteX83" fmla="*/ 5372112 w 6017342"/>
              <a:gd name="connsiteY83" fmla="*/ 4450379 h 6858000"/>
              <a:gd name="connsiteX84" fmla="*/ 5414508 w 6017342"/>
              <a:gd name="connsiteY84" fmla="*/ 4287822 h 6858000"/>
              <a:gd name="connsiteX85" fmla="*/ 5442770 w 6017342"/>
              <a:gd name="connsiteY85" fmla="*/ 4125266 h 6858000"/>
              <a:gd name="connsiteX86" fmla="*/ 5471032 w 6017342"/>
              <a:gd name="connsiteY86" fmla="*/ 3962710 h 6858000"/>
              <a:gd name="connsiteX87" fmla="*/ 5492229 w 6017342"/>
              <a:gd name="connsiteY87" fmla="*/ 3793084 h 6858000"/>
              <a:gd name="connsiteX88" fmla="*/ 5513427 w 6017342"/>
              <a:gd name="connsiteY88" fmla="*/ 3680002 h 6858000"/>
              <a:gd name="connsiteX89" fmla="*/ 5526674 w 6017342"/>
              <a:gd name="connsiteY89" fmla="*/ 3561618 h 6858000"/>
              <a:gd name="connsiteX90" fmla="*/ 5532452 w 6017342"/>
              <a:gd name="connsiteY90" fmla="*/ 3467865 h 6858000"/>
              <a:gd name="connsiteX91" fmla="*/ 5504545 w 6017342"/>
              <a:gd name="connsiteY91" fmla="*/ 3105542 h 6858000"/>
              <a:gd name="connsiteX92" fmla="*/ 5414441 w 6017342"/>
              <a:gd name="connsiteY92" fmla="*/ 2618529 h 6858000"/>
              <a:gd name="connsiteX93" fmla="*/ 5089360 w 6017342"/>
              <a:gd name="connsiteY93" fmla="*/ 1755872 h 6858000"/>
              <a:gd name="connsiteX94" fmla="*/ 5004555 w 6017342"/>
              <a:gd name="connsiteY94" fmla="*/ 1579098 h 6858000"/>
              <a:gd name="connsiteX95" fmla="*/ 4994838 w 6017342"/>
              <a:gd name="connsiteY95" fmla="*/ 1547279 h 6858000"/>
              <a:gd name="connsiteX96" fmla="*/ 5011622 w 6017342"/>
              <a:gd name="connsiteY96" fmla="*/ 1557885 h 6858000"/>
              <a:gd name="connsiteX97" fmla="*/ 5301369 w 6017342"/>
              <a:gd name="connsiteY97" fmla="*/ 2109420 h 6858000"/>
              <a:gd name="connsiteX98" fmla="*/ 5485112 w 6017342"/>
              <a:gd name="connsiteY98" fmla="*/ 2781162 h 6858000"/>
              <a:gd name="connsiteX99" fmla="*/ 5542530 w 6017342"/>
              <a:gd name="connsiteY99" fmla="*/ 3140012 h 6858000"/>
              <a:gd name="connsiteX100" fmla="*/ 5548755 w 6017342"/>
              <a:gd name="connsiteY100" fmla="*/ 3253189 h 6858000"/>
              <a:gd name="connsiteX101" fmla="*/ 5548755 w 6017342"/>
              <a:gd name="connsiteY101" fmla="*/ 3178197 h 6858000"/>
              <a:gd name="connsiteX102" fmla="*/ 5548755 w 6017342"/>
              <a:gd name="connsiteY102" fmla="*/ 3065115 h 6858000"/>
              <a:gd name="connsiteX103" fmla="*/ 5555821 w 6017342"/>
              <a:gd name="connsiteY103" fmla="*/ 2831881 h 6858000"/>
              <a:gd name="connsiteX104" fmla="*/ 5577017 w 6017342"/>
              <a:gd name="connsiteY104" fmla="*/ 2831881 h 6858000"/>
              <a:gd name="connsiteX105" fmla="*/ 5591148 w 6017342"/>
              <a:gd name="connsiteY105" fmla="*/ 3001505 h 6858000"/>
              <a:gd name="connsiteX106" fmla="*/ 5598214 w 6017342"/>
              <a:gd name="connsiteY106" fmla="*/ 3058046 h 6858000"/>
              <a:gd name="connsiteX107" fmla="*/ 5598214 w 6017342"/>
              <a:gd name="connsiteY107" fmla="*/ 3121656 h 6858000"/>
              <a:gd name="connsiteX108" fmla="*/ 5598214 w 6017342"/>
              <a:gd name="connsiteY108" fmla="*/ 3255942 h 6858000"/>
              <a:gd name="connsiteX109" fmla="*/ 5598214 w 6017342"/>
              <a:gd name="connsiteY109" fmla="*/ 3397294 h 6858000"/>
              <a:gd name="connsiteX110" fmla="*/ 5591148 w 6017342"/>
              <a:gd name="connsiteY110" fmla="*/ 3531580 h 6858000"/>
              <a:gd name="connsiteX111" fmla="*/ 5569952 w 6017342"/>
              <a:gd name="connsiteY111" fmla="*/ 3736543 h 6858000"/>
              <a:gd name="connsiteX112" fmla="*/ 5569952 w 6017342"/>
              <a:gd name="connsiteY112" fmla="*/ 3800152 h 6858000"/>
              <a:gd name="connsiteX113" fmla="*/ 5591148 w 6017342"/>
              <a:gd name="connsiteY113" fmla="*/ 3757747 h 6858000"/>
              <a:gd name="connsiteX114" fmla="*/ 5612347 w 6017342"/>
              <a:gd name="connsiteY114" fmla="*/ 3644664 h 6858000"/>
              <a:gd name="connsiteX115" fmla="*/ 5633543 w 6017342"/>
              <a:gd name="connsiteY115" fmla="*/ 3503310 h 6858000"/>
              <a:gd name="connsiteX116" fmla="*/ 5647675 w 6017342"/>
              <a:gd name="connsiteY116" fmla="*/ 3369024 h 6858000"/>
              <a:gd name="connsiteX117" fmla="*/ 5661806 w 6017342"/>
              <a:gd name="connsiteY117" fmla="*/ 3149927 h 6858000"/>
              <a:gd name="connsiteX118" fmla="*/ 5661806 w 6017342"/>
              <a:gd name="connsiteY118" fmla="*/ 3058046 h 6858000"/>
              <a:gd name="connsiteX119" fmla="*/ 5654740 w 6017342"/>
              <a:gd name="connsiteY119" fmla="*/ 2980301 h 6858000"/>
              <a:gd name="connsiteX120" fmla="*/ 5647675 w 6017342"/>
              <a:gd name="connsiteY120" fmla="*/ 2846016 h 6858000"/>
              <a:gd name="connsiteX121" fmla="*/ 5584083 w 6017342"/>
              <a:gd name="connsiteY121" fmla="*/ 2556241 h 6858000"/>
              <a:gd name="connsiteX122" fmla="*/ 5548755 w 6017342"/>
              <a:gd name="connsiteY122" fmla="*/ 2450226 h 6858000"/>
              <a:gd name="connsiteX123" fmla="*/ 5492229 w 6017342"/>
              <a:gd name="connsiteY123" fmla="*/ 2294738 h 6858000"/>
              <a:gd name="connsiteX124" fmla="*/ 5456901 w 6017342"/>
              <a:gd name="connsiteY124" fmla="*/ 2181654 h 6858000"/>
              <a:gd name="connsiteX125" fmla="*/ 5400376 w 6017342"/>
              <a:gd name="connsiteY125" fmla="*/ 2040301 h 6858000"/>
              <a:gd name="connsiteX126" fmla="*/ 5315588 w 6017342"/>
              <a:gd name="connsiteY126" fmla="*/ 1863609 h 6858000"/>
              <a:gd name="connsiteX127" fmla="*/ 5259062 w 6017342"/>
              <a:gd name="connsiteY127" fmla="*/ 1757594 h 6858000"/>
              <a:gd name="connsiteX128" fmla="*/ 5188406 w 6017342"/>
              <a:gd name="connsiteY128" fmla="*/ 1651579 h 6858000"/>
              <a:gd name="connsiteX129" fmla="*/ 4884582 w 6017342"/>
              <a:gd name="connsiteY129" fmla="*/ 1291129 h 6858000"/>
              <a:gd name="connsiteX130" fmla="*/ 4683210 w 6017342"/>
              <a:gd name="connsiteY130" fmla="*/ 1124154 h 6858000"/>
              <a:gd name="connsiteX131" fmla="*/ 4644167 w 6017342"/>
              <a:gd name="connsiteY131" fmla="*/ 1097652 h 6858000"/>
              <a:gd name="connsiteX132" fmla="*/ 4655902 w 6017342"/>
              <a:gd name="connsiteY132" fmla="*/ 1113397 h 6858000"/>
              <a:gd name="connsiteX133" fmla="*/ 4743054 w 6017342"/>
              <a:gd name="connsiteY133" fmla="*/ 1241241 h 6858000"/>
              <a:gd name="connsiteX134" fmla="*/ 4813656 w 6017342"/>
              <a:gd name="connsiteY134" fmla="*/ 1354389 h 6858000"/>
              <a:gd name="connsiteX135" fmla="*/ 4848959 w 6017342"/>
              <a:gd name="connsiteY135" fmla="*/ 1403891 h 6858000"/>
              <a:gd name="connsiteX136" fmla="*/ 4870139 w 6017342"/>
              <a:gd name="connsiteY136" fmla="*/ 1453395 h 6858000"/>
              <a:gd name="connsiteX137" fmla="*/ 4933683 w 6017342"/>
              <a:gd name="connsiteY137" fmla="*/ 1594829 h 6858000"/>
              <a:gd name="connsiteX138" fmla="*/ 4863080 w 6017342"/>
              <a:gd name="connsiteY138" fmla="*/ 1488753 h 6858000"/>
              <a:gd name="connsiteX139" fmla="*/ 4827777 w 6017342"/>
              <a:gd name="connsiteY139" fmla="*/ 1425108 h 6858000"/>
              <a:gd name="connsiteX140" fmla="*/ 4785416 w 6017342"/>
              <a:gd name="connsiteY140" fmla="*/ 1368533 h 6858000"/>
              <a:gd name="connsiteX141" fmla="*/ 4700692 w 6017342"/>
              <a:gd name="connsiteY141" fmla="*/ 1241241 h 6858000"/>
              <a:gd name="connsiteX142" fmla="*/ 4601846 w 6017342"/>
              <a:gd name="connsiteY142" fmla="*/ 1106878 h 6858000"/>
              <a:gd name="connsiteX143" fmla="*/ 4533909 w 6017342"/>
              <a:gd name="connsiteY143" fmla="*/ 1022813 h 6858000"/>
              <a:gd name="connsiteX144" fmla="*/ 4460642 w 6017342"/>
              <a:gd name="connsiteY144" fmla="*/ 973081 h 6858000"/>
              <a:gd name="connsiteX145" fmla="*/ 4306757 w 6017342"/>
              <a:gd name="connsiteY145" fmla="*/ 890366 h 6858000"/>
              <a:gd name="connsiteX146" fmla="*/ 4388215 w 6017342"/>
              <a:gd name="connsiteY146" fmla="*/ 987592 h 6858000"/>
              <a:gd name="connsiteX147" fmla="*/ 4359988 w 6017342"/>
              <a:gd name="connsiteY147" fmla="*/ 973441 h 6858000"/>
              <a:gd name="connsiteX148" fmla="*/ 4297355 w 6017342"/>
              <a:gd name="connsiteY148" fmla="*/ 909763 h 6858000"/>
              <a:gd name="connsiteX149" fmla="*/ 4252401 w 6017342"/>
              <a:gd name="connsiteY149" fmla="*/ 861148 h 6858000"/>
              <a:gd name="connsiteX150" fmla="*/ 4212460 w 6017342"/>
              <a:gd name="connsiteY150" fmla="*/ 839680 h 6858000"/>
              <a:gd name="connsiteX151" fmla="*/ 3603514 w 6017342"/>
              <a:gd name="connsiteY151" fmla="*/ 622234 h 6858000"/>
              <a:gd name="connsiteX152" fmla="*/ 3814818 w 6017342"/>
              <a:gd name="connsiteY152" fmla="*/ 759144 h 6858000"/>
              <a:gd name="connsiteX153" fmla="*/ 3855988 w 6017342"/>
              <a:gd name="connsiteY153" fmla="*/ 790772 h 6858000"/>
              <a:gd name="connsiteX154" fmla="*/ 3868172 w 6017342"/>
              <a:gd name="connsiteY154" fmla="*/ 798787 h 6858000"/>
              <a:gd name="connsiteX155" fmla="*/ 3883374 w 6017342"/>
              <a:gd name="connsiteY155" fmla="*/ 811812 h 6858000"/>
              <a:gd name="connsiteX156" fmla="*/ 4091366 w 6017342"/>
              <a:gd name="connsiteY156" fmla="*/ 971601 h 6858000"/>
              <a:gd name="connsiteX157" fmla="*/ 4592347 w 6017342"/>
              <a:gd name="connsiteY157" fmla="*/ 1458587 h 6858000"/>
              <a:gd name="connsiteX158" fmla="*/ 4789192 w 6017342"/>
              <a:gd name="connsiteY158" fmla="*/ 1700680 h 6858000"/>
              <a:gd name="connsiteX159" fmla="*/ 4676693 w 6017342"/>
              <a:gd name="connsiteY159" fmla="*/ 1531154 h 6858000"/>
              <a:gd name="connsiteX160" fmla="*/ 4480718 w 6017342"/>
              <a:gd name="connsiteY160" fmla="*/ 1304936 h 6858000"/>
              <a:gd name="connsiteX161" fmla="*/ 4268855 w 6017342"/>
              <a:gd name="connsiteY161" fmla="*/ 1092858 h 6858000"/>
              <a:gd name="connsiteX162" fmla="*/ 4155861 w 6017342"/>
              <a:gd name="connsiteY162" fmla="*/ 1000957 h 6858000"/>
              <a:gd name="connsiteX163" fmla="*/ 4035804 w 6017342"/>
              <a:gd name="connsiteY163" fmla="*/ 909058 h 6858000"/>
              <a:gd name="connsiteX164" fmla="*/ 3868172 w 6017342"/>
              <a:gd name="connsiteY164" fmla="*/ 798787 h 6858000"/>
              <a:gd name="connsiteX165" fmla="*/ 3763910 w 6017342"/>
              <a:gd name="connsiteY165" fmla="*/ 709459 h 6858000"/>
              <a:gd name="connsiteX166" fmla="*/ 3666798 w 6017342"/>
              <a:gd name="connsiteY166" fmla="*/ 638630 h 6858000"/>
              <a:gd name="connsiteX167" fmla="*/ 4063991 w 6017342"/>
              <a:gd name="connsiteY167" fmla="*/ 320638 h 6858000"/>
              <a:gd name="connsiteX168" fmla="*/ 4169922 w 6017342"/>
              <a:gd name="connsiteY168" fmla="*/ 348920 h 6858000"/>
              <a:gd name="connsiteX169" fmla="*/ 4297040 w 6017342"/>
              <a:gd name="connsiteY169" fmla="*/ 398416 h 6858000"/>
              <a:gd name="connsiteX170" fmla="*/ 4431218 w 6017342"/>
              <a:gd name="connsiteY170" fmla="*/ 454980 h 6858000"/>
              <a:gd name="connsiteX171" fmla="*/ 4501839 w 6017342"/>
              <a:gd name="connsiteY171" fmla="*/ 490333 h 6858000"/>
              <a:gd name="connsiteX172" fmla="*/ 4565397 w 6017342"/>
              <a:gd name="connsiteY172" fmla="*/ 525686 h 6858000"/>
              <a:gd name="connsiteX173" fmla="*/ 4628956 w 6017342"/>
              <a:gd name="connsiteY173" fmla="*/ 561039 h 6858000"/>
              <a:gd name="connsiteX174" fmla="*/ 4664267 w 6017342"/>
              <a:gd name="connsiteY174" fmla="*/ 582250 h 6858000"/>
              <a:gd name="connsiteX175" fmla="*/ 4699576 w 6017342"/>
              <a:gd name="connsiteY175" fmla="*/ 596392 h 6858000"/>
              <a:gd name="connsiteX176" fmla="*/ 4826693 w 6017342"/>
              <a:gd name="connsiteY176" fmla="*/ 681238 h 6858000"/>
              <a:gd name="connsiteX177" fmla="*/ 4960872 w 6017342"/>
              <a:gd name="connsiteY177" fmla="*/ 773156 h 6858000"/>
              <a:gd name="connsiteX178" fmla="*/ 4989121 w 6017342"/>
              <a:gd name="connsiteY178" fmla="*/ 801439 h 6858000"/>
              <a:gd name="connsiteX179" fmla="*/ 5024431 w 6017342"/>
              <a:gd name="connsiteY179" fmla="*/ 822651 h 6858000"/>
              <a:gd name="connsiteX180" fmla="*/ 5087989 w 6017342"/>
              <a:gd name="connsiteY180" fmla="*/ 879216 h 6858000"/>
              <a:gd name="connsiteX181" fmla="*/ 5144487 w 6017342"/>
              <a:gd name="connsiteY181" fmla="*/ 928710 h 6858000"/>
              <a:gd name="connsiteX182" fmla="*/ 5208046 w 6017342"/>
              <a:gd name="connsiteY182" fmla="*/ 992345 h 6858000"/>
              <a:gd name="connsiteX183" fmla="*/ 5624706 w 6017342"/>
              <a:gd name="connsiteY183" fmla="*/ 1515570 h 6858000"/>
              <a:gd name="connsiteX184" fmla="*/ 5900127 w 6017342"/>
              <a:gd name="connsiteY184" fmla="*/ 2144851 h 6858000"/>
              <a:gd name="connsiteX185" fmla="*/ 6013119 w 6017342"/>
              <a:gd name="connsiteY185" fmla="*/ 2795346 h 6858000"/>
              <a:gd name="connsiteX186" fmla="*/ 5998996 w 6017342"/>
              <a:gd name="connsiteY186" fmla="*/ 3417559 h 6858000"/>
              <a:gd name="connsiteX187" fmla="*/ 5841093 w 6017342"/>
              <a:gd name="connsiteY187" fmla="*/ 4221949 h 6858000"/>
              <a:gd name="connsiteX188" fmla="*/ 5779537 w 6017342"/>
              <a:gd name="connsiteY188" fmla="*/ 4408650 h 6858000"/>
              <a:gd name="connsiteX189" fmla="*/ 5794197 w 6017342"/>
              <a:gd name="connsiteY189" fmla="*/ 4357948 h 6858000"/>
              <a:gd name="connsiteX190" fmla="*/ 5843631 w 6017342"/>
              <a:gd name="connsiteY190" fmla="*/ 4152900 h 6858000"/>
              <a:gd name="connsiteX191" fmla="*/ 5886002 w 6017342"/>
              <a:gd name="connsiteY191" fmla="*/ 3940784 h 6858000"/>
              <a:gd name="connsiteX192" fmla="*/ 5900127 w 6017342"/>
              <a:gd name="connsiteY192" fmla="*/ 3848865 h 6858000"/>
              <a:gd name="connsiteX193" fmla="*/ 5928376 w 6017342"/>
              <a:gd name="connsiteY193" fmla="*/ 3657959 h 6858000"/>
              <a:gd name="connsiteX194" fmla="*/ 5942499 w 6017342"/>
              <a:gd name="connsiteY194" fmla="*/ 3566042 h 6858000"/>
              <a:gd name="connsiteX195" fmla="*/ 5949561 w 6017342"/>
              <a:gd name="connsiteY195" fmla="*/ 3467053 h 6858000"/>
              <a:gd name="connsiteX196" fmla="*/ 5970747 w 6017342"/>
              <a:gd name="connsiteY196" fmla="*/ 3276148 h 6858000"/>
              <a:gd name="connsiteX197" fmla="*/ 5970747 w 6017342"/>
              <a:gd name="connsiteY197" fmla="*/ 3085241 h 6858000"/>
              <a:gd name="connsiteX198" fmla="*/ 5871878 w 6017342"/>
              <a:gd name="connsiteY198" fmla="*/ 2300405 h 6858000"/>
              <a:gd name="connsiteX199" fmla="*/ 5568210 w 6017342"/>
              <a:gd name="connsiteY199" fmla="*/ 1565064 h 6858000"/>
              <a:gd name="connsiteX200" fmla="*/ 5066804 w 6017342"/>
              <a:gd name="connsiteY200" fmla="*/ 964062 h 6858000"/>
              <a:gd name="connsiteX201" fmla="*/ 4628956 w 6017342"/>
              <a:gd name="connsiteY201" fmla="*/ 617603 h 6858000"/>
              <a:gd name="connsiteX202" fmla="*/ 4240543 w 6017342"/>
              <a:gd name="connsiteY202" fmla="*/ 412557 h 6858000"/>
              <a:gd name="connsiteX203" fmla="*/ 4113425 w 6017342"/>
              <a:gd name="connsiteY203" fmla="*/ 355991 h 6858000"/>
              <a:gd name="connsiteX204" fmla="*/ 4049867 w 6017342"/>
              <a:gd name="connsiteY204" fmla="*/ 327709 h 6858000"/>
              <a:gd name="connsiteX205" fmla="*/ 4063991 w 6017342"/>
              <a:gd name="connsiteY205" fmla="*/ 320638 h 6858000"/>
              <a:gd name="connsiteX206" fmla="*/ 2482680 w 6017342"/>
              <a:gd name="connsiteY206" fmla="*/ 115767 h 6858000"/>
              <a:gd name="connsiteX207" fmla="*/ 2362525 w 6017342"/>
              <a:gd name="connsiteY207" fmla="*/ 122870 h 6858000"/>
              <a:gd name="connsiteX208" fmla="*/ 2292735 w 6017342"/>
              <a:gd name="connsiteY208" fmla="*/ 125134 h 6858000"/>
              <a:gd name="connsiteX209" fmla="*/ 2444150 w 6017342"/>
              <a:gd name="connsiteY209" fmla="*/ 154107 h 6858000"/>
              <a:gd name="connsiteX210" fmla="*/ 2740439 w 6017342"/>
              <a:gd name="connsiteY210" fmla="*/ 159660 h 6858000"/>
              <a:gd name="connsiteX211" fmla="*/ 2672811 w 6017342"/>
              <a:gd name="connsiteY211" fmla="*/ 138505 h 6858000"/>
              <a:gd name="connsiteX212" fmla="*/ 2606436 w 6017342"/>
              <a:gd name="connsiteY212" fmla="*/ 122870 h 6858000"/>
              <a:gd name="connsiteX213" fmla="*/ 2602834 w 6017342"/>
              <a:gd name="connsiteY213" fmla="*/ 122870 h 6858000"/>
              <a:gd name="connsiteX214" fmla="*/ 2482680 w 6017342"/>
              <a:gd name="connsiteY214" fmla="*/ 115767 h 6858000"/>
              <a:gd name="connsiteX215" fmla="*/ 3386087 w 6017342"/>
              <a:gd name="connsiteY215" fmla="*/ 0 h 6858000"/>
              <a:gd name="connsiteX216" fmla="*/ 3395631 w 6017342"/>
              <a:gd name="connsiteY216" fmla="*/ 0 h 6858000"/>
              <a:gd name="connsiteX217" fmla="*/ 3410081 w 6017342"/>
              <a:gd name="connsiteY217" fmla="*/ 6001 h 6858000"/>
              <a:gd name="connsiteX218" fmla="*/ 3436888 w 6017342"/>
              <a:gd name="connsiteY218" fmla="*/ 24895 h 6858000"/>
              <a:gd name="connsiteX219" fmla="*/ 3438938 w 6017342"/>
              <a:gd name="connsiteY219" fmla="*/ 27804 h 6858000"/>
              <a:gd name="connsiteX220" fmla="*/ 1734369 w 6017342"/>
              <a:gd name="connsiteY220" fmla="*/ 0 h 6858000"/>
              <a:gd name="connsiteX221" fmla="*/ 2925244 w 6017342"/>
              <a:gd name="connsiteY221" fmla="*/ 0 h 6858000"/>
              <a:gd name="connsiteX222" fmla="*/ 2983545 w 6017342"/>
              <a:gd name="connsiteY222" fmla="*/ 22744 h 6858000"/>
              <a:gd name="connsiteX223" fmla="*/ 3103602 w 6017342"/>
              <a:gd name="connsiteY223" fmla="*/ 74880 h 6858000"/>
              <a:gd name="connsiteX224" fmla="*/ 3211274 w 6017342"/>
              <a:gd name="connsiteY224" fmla="*/ 125601 h 6858000"/>
              <a:gd name="connsiteX225" fmla="*/ 3239829 w 6017342"/>
              <a:gd name="connsiteY225" fmla="*/ 129976 h 6858000"/>
              <a:gd name="connsiteX226" fmla="*/ 3295490 w 6017342"/>
              <a:gd name="connsiteY226" fmla="*/ 144184 h 6858000"/>
              <a:gd name="connsiteX227" fmla="*/ 3281354 w 6017342"/>
              <a:gd name="connsiteY227" fmla="*/ 151289 h 6858000"/>
              <a:gd name="connsiteX228" fmla="*/ 3263326 w 6017342"/>
              <a:gd name="connsiteY228" fmla="*/ 151289 h 6858000"/>
              <a:gd name="connsiteX229" fmla="*/ 3336653 w 6017342"/>
              <a:gd name="connsiteY229" fmla="*/ 187988 h 6858000"/>
              <a:gd name="connsiteX230" fmla="*/ 3400211 w 6017342"/>
              <a:gd name="connsiteY230" fmla="*/ 223335 h 6858000"/>
              <a:gd name="connsiteX231" fmla="*/ 3418792 w 6017342"/>
              <a:gd name="connsiteY231" fmla="*/ 236621 h 6858000"/>
              <a:gd name="connsiteX232" fmla="*/ 3557009 w 6017342"/>
              <a:gd name="connsiteY232" fmla="*/ 259577 h 6858000"/>
              <a:gd name="connsiteX233" fmla="*/ 3825386 w 6017342"/>
              <a:gd name="connsiteY233" fmla="*/ 326598 h 6858000"/>
              <a:gd name="connsiteX234" fmla="*/ 3789022 w 6017342"/>
              <a:gd name="connsiteY234" fmla="*/ 298928 h 6858000"/>
              <a:gd name="connsiteX235" fmla="*/ 3691060 w 6017342"/>
              <a:gd name="connsiteY235" fmla="*/ 222906 h 6858000"/>
              <a:gd name="connsiteX236" fmla="*/ 3606336 w 6017342"/>
              <a:gd name="connsiteY236" fmla="*/ 159259 h 6858000"/>
              <a:gd name="connsiteX237" fmla="*/ 3535732 w 6017342"/>
              <a:gd name="connsiteY237" fmla="*/ 116829 h 6858000"/>
              <a:gd name="connsiteX238" fmla="*/ 3479249 w 6017342"/>
              <a:gd name="connsiteY238" fmla="*/ 60254 h 6858000"/>
              <a:gd name="connsiteX239" fmla="*/ 3447479 w 6017342"/>
              <a:gd name="connsiteY239" fmla="*/ 39924 h 6858000"/>
              <a:gd name="connsiteX240" fmla="*/ 3438938 w 6017342"/>
              <a:gd name="connsiteY240" fmla="*/ 27804 h 6858000"/>
              <a:gd name="connsiteX241" fmla="*/ 3451891 w 6017342"/>
              <a:gd name="connsiteY241" fmla="*/ 34620 h 6858000"/>
              <a:gd name="connsiteX242" fmla="*/ 3733423 w 6017342"/>
              <a:gd name="connsiteY242" fmla="*/ 208761 h 6858000"/>
              <a:gd name="connsiteX243" fmla="*/ 3882463 w 6017342"/>
              <a:gd name="connsiteY243" fmla="*/ 315832 h 6858000"/>
              <a:gd name="connsiteX244" fmla="*/ 3928129 w 6017342"/>
              <a:gd name="connsiteY244" fmla="*/ 352254 h 6858000"/>
              <a:gd name="connsiteX245" fmla="*/ 3951913 w 6017342"/>
              <a:gd name="connsiteY245" fmla="*/ 358194 h 6858000"/>
              <a:gd name="connsiteX246" fmla="*/ 4079095 w 6017342"/>
              <a:gd name="connsiteY246" fmla="*/ 400601 h 6858000"/>
              <a:gd name="connsiteX247" fmla="*/ 4192146 w 6017342"/>
              <a:gd name="connsiteY247" fmla="*/ 450075 h 6858000"/>
              <a:gd name="connsiteX248" fmla="*/ 4291066 w 6017342"/>
              <a:gd name="connsiteY248" fmla="*/ 499549 h 6858000"/>
              <a:gd name="connsiteX249" fmla="*/ 4382920 w 6017342"/>
              <a:gd name="connsiteY249" fmla="*/ 549021 h 6858000"/>
              <a:gd name="connsiteX250" fmla="*/ 4545429 w 6017342"/>
              <a:gd name="connsiteY250" fmla="*/ 640902 h 6858000"/>
              <a:gd name="connsiteX251" fmla="*/ 4700875 w 6017342"/>
              <a:gd name="connsiteY251" fmla="*/ 746917 h 6858000"/>
              <a:gd name="connsiteX252" fmla="*/ 4856319 w 6017342"/>
              <a:gd name="connsiteY252" fmla="*/ 874135 h 6858000"/>
              <a:gd name="connsiteX253" fmla="*/ 5025895 w 6017342"/>
              <a:gd name="connsiteY253" fmla="*/ 1022555 h 6858000"/>
              <a:gd name="connsiteX254" fmla="*/ 5428639 w 6017342"/>
              <a:gd name="connsiteY254" fmla="*/ 1481955 h 6858000"/>
              <a:gd name="connsiteX255" fmla="*/ 5421573 w 6017342"/>
              <a:gd name="connsiteY255" fmla="*/ 1446616 h 6858000"/>
              <a:gd name="connsiteX256" fmla="*/ 5435704 w 6017342"/>
              <a:gd name="connsiteY256" fmla="*/ 1460752 h 6858000"/>
              <a:gd name="connsiteX257" fmla="*/ 5548755 w 6017342"/>
              <a:gd name="connsiteY257" fmla="*/ 1623308 h 6858000"/>
              <a:gd name="connsiteX258" fmla="*/ 5626478 w 6017342"/>
              <a:gd name="connsiteY258" fmla="*/ 1757594 h 6858000"/>
              <a:gd name="connsiteX259" fmla="*/ 5668871 w 6017342"/>
              <a:gd name="connsiteY259" fmla="*/ 1835338 h 6858000"/>
              <a:gd name="connsiteX260" fmla="*/ 5704199 w 6017342"/>
              <a:gd name="connsiteY260" fmla="*/ 1927219 h 6858000"/>
              <a:gd name="connsiteX261" fmla="*/ 5725396 w 6017342"/>
              <a:gd name="connsiteY261" fmla="*/ 1969624 h 6858000"/>
              <a:gd name="connsiteX262" fmla="*/ 5739529 w 6017342"/>
              <a:gd name="connsiteY262" fmla="*/ 2019098 h 6858000"/>
              <a:gd name="connsiteX263" fmla="*/ 5781922 w 6017342"/>
              <a:gd name="connsiteY263" fmla="*/ 2125113 h 6858000"/>
              <a:gd name="connsiteX264" fmla="*/ 5810184 w 6017342"/>
              <a:gd name="connsiteY264" fmla="*/ 2231128 h 6858000"/>
              <a:gd name="connsiteX265" fmla="*/ 5838447 w 6017342"/>
              <a:gd name="connsiteY265" fmla="*/ 2344211 h 6858000"/>
              <a:gd name="connsiteX266" fmla="*/ 5909104 w 6017342"/>
              <a:gd name="connsiteY266" fmla="*/ 3312483 h 6858000"/>
              <a:gd name="connsiteX267" fmla="*/ 5803119 w 6017342"/>
              <a:gd name="connsiteY267" fmla="*/ 4061656 h 6858000"/>
              <a:gd name="connsiteX268" fmla="*/ 5322653 w 6017342"/>
              <a:gd name="connsiteY268" fmla="*/ 5220755 h 6858000"/>
              <a:gd name="connsiteX269" fmla="*/ 4934042 w 6017342"/>
              <a:gd name="connsiteY269" fmla="*/ 5736696 h 6858000"/>
              <a:gd name="connsiteX270" fmla="*/ 4467708 w 6017342"/>
              <a:gd name="connsiteY270" fmla="*/ 6160757 h 6858000"/>
              <a:gd name="connsiteX271" fmla="*/ 3951913 w 6017342"/>
              <a:gd name="connsiteY271" fmla="*/ 6492936 h 6858000"/>
              <a:gd name="connsiteX272" fmla="*/ 3414923 w 6017342"/>
              <a:gd name="connsiteY272" fmla="*/ 6719103 h 6858000"/>
              <a:gd name="connsiteX273" fmla="*/ 3157137 w 6017342"/>
              <a:gd name="connsiteY273" fmla="*/ 6798946 h 6858000"/>
              <a:gd name="connsiteX274" fmla="*/ 2911846 w 6017342"/>
              <a:gd name="connsiteY274" fmla="*/ 6858000 h 6858000"/>
              <a:gd name="connsiteX275" fmla="*/ 843595 w 6017342"/>
              <a:gd name="connsiteY275" fmla="*/ 6858000 h 6858000"/>
              <a:gd name="connsiteX276" fmla="*/ 612501 w 6017342"/>
              <a:gd name="connsiteY276" fmla="*/ 6787129 h 6858000"/>
              <a:gd name="connsiteX277" fmla="*/ 320159 w 6017342"/>
              <a:gd name="connsiteY277" fmla="*/ 6676696 h 6858000"/>
              <a:gd name="connsiteX278" fmla="*/ 46364 w 6017342"/>
              <a:gd name="connsiteY278" fmla="*/ 6553895 h 6858000"/>
              <a:gd name="connsiteX279" fmla="*/ 0 w 6017342"/>
              <a:gd name="connsiteY279" fmla="*/ 6529462 h 6858000"/>
              <a:gd name="connsiteX280" fmla="*/ 0 w 6017342"/>
              <a:gd name="connsiteY280" fmla="*/ 6285121 h 6858000"/>
              <a:gd name="connsiteX281" fmla="*/ 6620 w 6017342"/>
              <a:gd name="connsiteY281" fmla="*/ 6288858 h 6858000"/>
              <a:gd name="connsiteX282" fmla="*/ 101123 w 6017342"/>
              <a:gd name="connsiteY282" fmla="*/ 6344516 h 6858000"/>
              <a:gd name="connsiteX283" fmla="*/ 214063 w 6017342"/>
              <a:gd name="connsiteY283" fmla="*/ 6398628 h 6858000"/>
              <a:gd name="connsiteX284" fmla="*/ 336017 w 6017342"/>
              <a:gd name="connsiteY284" fmla="*/ 6451374 h 6858000"/>
              <a:gd name="connsiteX285" fmla="*/ 196208 w 6017342"/>
              <a:gd name="connsiteY285" fmla="*/ 6353855 h 6858000"/>
              <a:gd name="connsiteX286" fmla="*/ 17447 w 6017342"/>
              <a:gd name="connsiteY286" fmla="*/ 6211033 h 6858000"/>
              <a:gd name="connsiteX287" fmla="*/ 2249 w 6017342"/>
              <a:gd name="connsiteY287" fmla="*/ 6195568 h 6858000"/>
              <a:gd name="connsiteX288" fmla="*/ 0 w 6017342"/>
              <a:gd name="connsiteY288" fmla="*/ 6194049 h 6858000"/>
              <a:gd name="connsiteX289" fmla="*/ 0 w 6017342"/>
              <a:gd name="connsiteY289" fmla="*/ 6034411 h 6858000"/>
              <a:gd name="connsiteX290" fmla="*/ 7729 w 6017342"/>
              <a:gd name="connsiteY290" fmla="*/ 6039548 h 6858000"/>
              <a:gd name="connsiteX291" fmla="*/ 23184 w 6017342"/>
              <a:gd name="connsiteY291" fmla="*/ 6040154 h 6858000"/>
              <a:gd name="connsiteX292" fmla="*/ 12150 w 6017342"/>
              <a:gd name="connsiteY292" fmla="*/ 6022747 h 6858000"/>
              <a:gd name="connsiteX293" fmla="*/ 298276 w 6017342"/>
              <a:gd name="connsiteY293" fmla="*/ 6231246 h 6858000"/>
              <a:gd name="connsiteX294" fmla="*/ 342766 w 6017342"/>
              <a:gd name="connsiteY294" fmla="*/ 6256446 h 6858000"/>
              <a:gd name="connsiteX295" fmla="*/ 455299 w 6017342"/>
              <a:gd name="connsiteY295" fmla="*/ 6338280 h 6858000"/>
              <a:gd name="connsiteX296" fmla="*/ 575356 w 6017342"/>
              <a:gd name="connsiteY296" fmla="*/ 6416043 h 6858000"/>
              <a:gd name="connsiteX297" fmla="*/ 695412 w 6017342"/>
              <a:gd name="connsiteY297" fmla="*/ 6486735 h 6858000"/>
              <a:gd name="connsiteX298" fmla="*/ 808406 w 6017342"/>
              <a:gd name="connsiteY298" fmla="*/ 6543290 h 6858000"/>
              <a:gd name="connsiteX299" fmla="*/ 921400 w 6017342"/>
              <a:gd name="connsiteY299" fmla="*/ 6592775 h 6858000"/>
              <a:gd name="connsiteX300" fmla="*/ 977897 w 6017342"/>
              <a:gd name="connsiteY300" fmla="*/ 6621053 h 6858000"/>
              <a:gd name="connsiteX301" fmla="*/ 1027332 w 6017342"/>
              <a:gd name="connsiteY301" fmla="*/ 6642259 h 6858000"/>
              <a:gd name="connsiteX302" fmla="*/ 1078779 w 6017342"/>
              <a:gd name="connsiteY302" fmla="*/ 6662860 h 6858000"/>
              <a:gd name="connsiteX303" fmla="*/ 1272258 w 6017342"/>
              <a:gd name="connsiteY303" fmla="*/ 6692821 h 6858000"/>
              <a:gd name="connsiteX304" fmla="*/ 1528388 w 6017342"/>
              <a:gd name="connsiteY304" fmla="*/ 6719103 h 6858000"/>
              <a:gd name="connsiteX305" fmla="*/ 1558464 w 6017342"/>
              <a:gd name="connsiteY305" fmla="*/ 6719501 h 6858000"/>
              <a:gd name="connsiteX306" fmla="*/ 1338065 w 6017342"/>
              <a:gd name="connsiteY306" fmla="*/ 6677607 h 6858000"/>
              <a:gd name="connsiteX307" fmla="*/ 629204 w 6017342"/>
              <a:gd name="connsiteY307" fmla="*/ 6418694 h 6858000"/>
              <a:gd name="connsiteX308" fmla="*/ 342766 w 6017342"/>
              <a:gd name="connsiteY308" fmla="*/ 6256446 h 6858000"/>
              <a:gd name="connsiteX309" fmla="*/ 331050 w 6017342"/>
              <a:gd name="connsiteY309" fmla="*/ 6247926 h 6858000"/>
              <a:gd name="connsiteX310" fmla="*/ 71959 w 6017342"/>
              <a:gd name="connsiteY310" fmla="*/ 6030103 h 6858000"/>
              <a:gd name="connsiteX311" fmla="*/ 0 w 6017342"/>
              <a:gd name="connsiteY311" fmla="*/ 5959274 h 6858000"/>
              <a:gd name="connsiteX312" fmla="*/ 0 w 6017342"/>
              <a:gd name="connsiteY312" fmla="*/ 697679 h 6858000"/>
              <a:gd name="connsiteX313" fmla="*/ 119489 w 6017342"/>
              <a:gd name="connsiteY313" fmla="*/ 612185 h 6858000"/>
              <a:gd name="connsiteX314" fmla="*/ 1654844 w 6017342"/>
              <a:gd name="connsiteY314" fmla="*/ 116581 h 6858000"/>
              <a:gd name="connsiteX315" fmla="*/ 1869352 w 6017342"/>
              <a:gd name="connsiteY315" fmla="*/ 108453 h 6858000"/>
              <a:gd name="connsiteX316" fmla="*/ 2016197 w 6017342"/>
              <a:gd name="connsiteY316" fmla="*/ 89123 h 6858000"/>
              <a:gd name="connsiteX317" fmla="*/ 2185827 w 6017342"/>
              <a:gd name="connsiteY317" fmla="*/ 80242 h 6858000"/>
              <a:gd name="connsiteX318" fmla="*/ 2369096 w 6017342"/>
              <a:gd name="connsiteY318" fmla="*/ 73300 h 6858000"/>
              <a:gd name="connsiteX319" fmla="*/ 2339456 w 6017342"/>
              <a:gd name="connsiteY319" fmla="*/ 66707 h 6858000"/>
              <a:gd name="connsiteX320" fmla="*/ 2312641 w 6017342"/>
              <a:gd name="connsiteY320" fmla="*/ 60741 h 6858000"/>
              <a:gd name="connsiteX321" fmla="*/ 2185523 w 6017342"/>
              <a:gd name="connsiteY321" fmla="*/ 46601 h 6858000"/>
              <a:gd name="connsiteX322" fmla="*/ 1941880 w 6017342"/>
              <a:gd name="connsiteY322" fmla="*/ 16558 h 6858000"/>
              <a:gd name="connsiteX323" fmla="*/ 400887 w 6017342"/>
              <a:gd name="connsiteY323" fmla="*/ 0 h 6858000"/>
              <a:gd name="connsiteX324" fmla="*/ 1668126 w 6017342"/>
              <a:gd name="connsiteY324" fmla="*/ 0 h 6858000"/>
              <a:gd name="connsiteX325" fmla="*/ 1596717 w 6017342"/>
              <a:gd name="connsiteY325" fmla="*/ 6837 h 6858000"/>
              <a:gd name="connsiteX326" fmla="*/ 1479309 w 6017342"/>
              <a:gd name="connsiteY326" fmla="*/ 11255 h 6858000"/>
              <a:gd name="connsiteX327" fmla="*/ 1203886 w 6017342"/>
              <a:gd name="connsiteY327" fmla="*/ 39534 h 6858000"/>
              <a:gd name="connsiteX328" fmla="*/ 554169 w 6017342"/>
              <a:gd name="connsiteY328" fmla="*/ 180920 h 6858000"/>
              <a:gd name="connsiteX329" fmla="*/ 59599 w 6017342"/>
              <a:gd name="connsiteY329" fmla="*/ 406584 h 6858000"/>
              <a:gd name="connsiteX330" fmla="*/ 0 w 6017342"/>
              <a:gd name="connsiteY330" fmla="*/ 446639 h 6858000"/>
              <a:gd name="connsiteX331" fmla="*/ 0 w 6017342"/>
              <a:gd name="connsiteY331" fmla="*/ 182616 h 6858000"/>
              <a:gd name="connsiteX332" fmla="*/ 55406 w 6017342"/>
              <a:gd name="connsiteY332" fmla="*/ 151759 h 6858000"/>
              <a:gd name="connsiteX333" fmla="*/ 314056 w 6017342"/>
              <a:gd name="connsiteY333" fmla="*/ 32465 h 6858000"/>
              <a:gd name="connsiteX334" fmla="*/ 384678 w 6017342"/>
              <a:gd name="connsiteY334" fmla="*/ 5070 h 6858000"/>
              <a:gd name="connsiteX335" fmla="*/ 0 w 6017342"/>
              <a:gd name="connsiteY335" fmla="*/ 0 h 6858000"/>
              <a:gd name="connsiteX336" fmla="*/ 61012 w 6017342"/>
              <a:gd name="connsiteY336" fmla="*/ 0 h 6858000"/>
              <a:gd name="connsiteX337" fmla="*/ 19158 w 6017342"/>
              <a:gd name="connsiteY337" fmla="*/ 19388 h 6858000"/>
              <a:gd name="connsiteX338" fmla="*/ 0 w 6017342"/>
              <a:gd name="connsiteY338" fmla="*/ 283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Lst>
            <a:rect l="l" t="t" r="r" b="b"/>
            <a:pathLst>
              <a:path w="6017342" h="6858000">
                <a:moveTo>
                  <a:pt x="0" y="6573459"/>
                </a:moveTo>
                <a:lnTo>
                  <a:pt x="122320" y="6634291"/>
                </a:lnTo>
                <a:cubicBezTo>
                  <a:pt x="164713" y="6655494"/>
                  <a:pt x="214174" y="6676696"/>
                  <a:pt x="256568" y="6697899"/>
                </a:cubicBezTo>
                <a:cubicBezTo>
                  <a:pt x="306028" y="6719103"/>
                  <a:pt x="355487" y="6740306"/>
                  <a:pt x="404946" y="6761510"/>
                </a:cubicBezTo>
                <a:cubicBezTo>
                  <a:pt x="479136" y="6788013"/>
                  <a:pt x="565249" y="6818493"/>
                  <a:pt x="669247" y="6849966"/>
                </a:cubicBezTo>
                <a:lnTo>
                  <a:pt x="697179" y="6858000"/>
                </a:lnTo>
                <a:lnTo>
                  <a:pt x="675497" y="6858000"/>
                </a:lnTo>
                <a:lnTo>
                  <a:pt x="651363" y="6852506"/>
                </a:lnTo>
                <a:cubicBezTo>
                  <a:pt x="608085" y="6841021"/>
                  <a:pt x="563924" y="6828653"/>
                  <a:pt x="517997" y="6818051"/>
                </a:cubicBezTo>
                <a:cubicBezTo>
                  <a:pt x="433210" y="6789780"/>
                  <a:pt x="341356" y="6768577"/>
                  <a:pt x="256568" y="6733237"/>
                </a:cubicBezTo>
                <a:cubicBezTo>
                  <a:pt x="210640" y="6715568"/>
                  <a:pt x="166480" y="6697899"/>
                  <a:pt x="122320" y="6680230"/>
                </a:cubicBezTo>
                <a:lnTo>
                  <a:pt x="0" y="6631932"/>
                </a:lnTo>
                <a:close/>
                <a:moveTo>
                  <a:pt x="3305310" y="6490525"/>
                </a:moveTo>
                <a:lnTo>
                  <a:pt x="3186184" y="6521102"/>
                </a:lnTo>
                <a:lnTo>
                  <a:pt x="3090295" y="6564130"/>
                </a:lnTo>
                <a:lnTo>
                  <a:pt x="3255569" y="6513983"/>
                </a:lnTo>
                <a:lnTo>
                  <a:pt x="3287217" y="6500875"/>
                </a:lnTo>
                <a:close/>
                <a:moveTo>
                  <a:pt x="0" y="6006680"/>
                </a:moveTo>
                <a:lnTo>
                  <a:pt x="402" y="6006705"/>
                </a:lnTo>
                <a:lnTo>
                  <a:pt x="9557" y="6018656"/>
                </a:lnTo>
                <a:lnTo>
                  <a:pt x="12150" y="6022747"/>
                </a:lnTo>
                <a:lnTo>
                  <a:pt x="0" y="6013893"/>
                </a:lnTo>
                <a:close/>
                <a:moveTo>
                  <a:pt x="0" y="5963476"/>
                </a:moveTo>
                <a:lnTo>
                  <a:pt x="15750" y="5992699"/>
                </a:lnTo>
                <a:cubicBezTo>
                  <a:pt x="18026" y="6001025"/>
                  <a:pt x="15957" y="6005747"/>
                  <a:pt x="9171" y="6007238"/>
                </a:cubicBezTo>
                <a:lnTo>
                  <a:pt x="402" y="6006705"/>
                </a:lnTo>
                <a:lnTo>
                  <a:pt x="0" y="6006180"/>
                </a:lnTo>
                <a:close/>
                <a:moveTo>
                  <a:pt x="5449176" y="5137189"/>
                </a:moveTo>
                <a:cubicBezTo>
                  <a:pt x="5449176" y="5137189"/>
                  <a:pt x="5442099" y="5151332"/>
                  <a:pt x="5427946" y="5172543"/>
                </a:cubicBezTo>
                <a:cubicBezTo>
                  <a:pt x="5420869" y="5193757"/>
                  <a:pt x="5399637" y="5222041"/>
                  <a:pt x="5378405" y="5257395"/>
                </a:cubicBezTo>
                <a:cubicBezTo>
                  <a:pt x="5335944" y="5335176"/>
                  <a:pt x="5272250" y="5427099"/>
                  <a:pt x="5208557" y="5519021"/>
                </a:cubicBezTo>
                <a:cubicBezTo>
                  <a:pt x="5144865" y="5610945"/>
                  <a:pt x="5074095" y="5702867"/>
                  <a:pt x="5017479" y="5766505"/>
                </a:cubicBezTo>
                <a:cubicBezTo>
                  <a:pt x="4989170" y="5801860"/>
                  <a:pt x="4967940" y="5830144"/>
                  <a:pt x="4946708" y="5844287"/>
                </a:cubicBezTo>
                <a:cubicBezTo>
                  <a:pt x="4932554" y="5865499"/>
                  <a:pt x="4925476" y="5872570"/>
                  <a:pt x="4925476" y="5872570"/>
                </a:cubicBezTo>
                <a:cubicBezTo>
                  <a:pt x="4925476" y="5872570"/>
                  <a:pt x="4883015" y="5907925"/>
                  <a:pt x="4847630" y="5943279"/>
                </a:cubicBezTo>
                <a:cubicBezTo>
                  <a:pt x="4826398" y="5957422"/>
                  <a:pt x="4805168" y="5971563"/>
                  <a:pt x="4791014" y="5985706"/>
                </a:cubicBezTo>
                <a:cubicBezTo>
                  <a:pt x="4776860" y="5999847"/>
                  <a:pt x="4769782" y="6006918"/>
                  <a:pt x="4769782" y="6006918"/>
                </a:cubicBezTo>
                <a:cubicBezTo>
                  <a:pt x="4812244" y="5957422"/>
                  <a:pt x="4868860" y="5900854"/>
                  <a:pt x="4925476" y="5837214"/>
                </a:cubicBezTo>
                <a:cubicBezTo>
                  <a:pt x="4953785" y="5801860"/>
                  <a:pt x="4982092" y="5773576"/>
                  <a:pt x="5017479" y="5738223"/>
                </a:cubicBezTo>
                <a:cubicBezTo>
                  <a:pt x="5031633" y="5717008"/>
                  <a:pt x="5045786" y="5702867"/>
                  <a:pt x="5059940" y="5681654"/>
                </a:cubicBezTo>
                <a:cubicBezTo>
                  <a:pt x="5074095" y="5660440"/>
                  <a:pt x="5088249" y="5646299"/>
                  <a:pt x="5109479" y="5625086"/>
                </a:cubicBezTo>
                <a:cubicBezTo>
                  <a:pt x="5137788" y="5582661"/>
                  <a:pt x="5166095" y="5547305"/>
                  <a:pt x="5194404" y="5504880"/>
                </a:cubicBezTo>
                <a:cubicBezTo>
                  <a:pt x="5229789" y="5469525"/>
                  <a:pt x="5258098" y="5427099"/>
                  <a:pt x="5286405" y="5384673"/>
                </a:cubicBezTo>
                <a:cubicBezTo>
                  <a:pt x="5300559" y="5363460"/>
                  <a:pt x="5314714" y="5342247"/>
                  <a:pt x="5328866" y="5321035"/>
                </a:cubicBezTo>
                <a:cubicBezTo>
                  <a:pt x="5343021" y="5299822"/>
                  <a:pt x="5357175" y="5278608"/>
                  <a:pt x="5371330" y="5257395"/>
                </a:cubicBezTo>
                <a:cubicBezTo>
                  <a:pt x="5392560" y="5214970"/>
                  <a:pt x="5420869" y="5179616"/>
                  <a:pt x="5449176" y="5137189"/>
                </a:cubicBezTo>
                <a:close/>
                <a:moveTo>
                  <a:pt x="5262122" y="4784973"/>
                </a:moveTo>
                <a:lnTo>
                  <a:pt x="5258610" y="4792936"/>
                </a:lnTo>
                <a:lnTo>
                  <a:pt x="5261713" y="4786094"/>
                </a:lnTo>
                <a:close/>
                <a:moveTo>
                  <a:pt x="5779537" y="4408650"/>
                </a:moveTo>
                <a:lnTo>
                  <a:pt x="5774775" y="4425119"/>
                </a:lnTo>
                <a:cubicBezTo>
                  <a:pt x="5769480" y="4441028"/>
                  <a:pt x="5765948" y="4449866"/>
                  <a:pt x="5765948" y="4449866"/>
                </a:cubicBezTo>
                <a:close/>
                <a:moveTo>
                  <a:pt x="4141330" y="809682"/>
                </a:moveTo>
                <a:lnTo>
                  <a:pt x="4162921" y="831295"/>
                </a:lnTo>
                <a:cubicBezTo>
                  <a:pt x="4198233" y="859573"/>
                  <a:pt x="4226482" y="894919"/>
                  <a:pt x="4254730" y="923198"/>
                </a:cubicBezTo>
                <a:cubicBezTo>
                  <a:pt x="4282977" y="958544"/>
                  <a:pt x="4311226" y="986820"/>
                  <a:pt x="4339475" y="1022166"/>
                </a:cubicBezTo>
                <a:cubicBezTo>
                  <a:pt x="4367724" y="1050443"/>
                  <a:pt x="4395972" y="1085789"/>
                  <a:pt x="4417158" y="1114066"/>
                </a:cubicBezTo>
                <a:cubicBezTo>
                  <a:pt x="4459532" y="1163552"/>
                  <a:pt x="4459532" y="1163552"/>
                  <a:pt x="4459532" y="1163552"/>
                </a:cubicBezTo>
                <a:cubicBezTo>
                  <a:pt x="4494843" y="1220106"/>
                  <a:pt x="4494843" y="1220106"/>
                  <a:pt x="4494843" y="1220106"/>
                </a:cubicBezTo>
                <a:cubicBezTo>
                  <a:pt x="4523090" y="1248384"/>
                  <a:pt x="4551339" y="1283730"/>
                  <a:pt x="4572526" y="1319076"/>
                </a:cubicBezTo>
                <a:cubicBezTo>
                  <a:pt x="4600775" y="1347353"/>
                  <a:pt x="4621962" y="1382699"/>
                  <a:pt x="4643147" y="1418045"/>
                </a:cubicBezTo>
                <a:cubicBezTo>
                  <a:pt x="4734956" y="1555898"/>
                  <a:pt x="4817936" y="1693749"/>
                  <a:pt x="4892971" y="1830717"/>
                </a:cubicBezTo>
                <a:lnTo>
                  <a:pt x="4922319" y="1889860"/>
                </a:lnTo>
                <a:lnTo>
                  <a:pt x="5003844" y="2008725"/>
                </a:lnTo>
                <a:lnTo>
                  <a:pt x="5007834" y="2015782"/>
                </a:lnTo>
                <a:lnTo>
                  <a:pt x="4982129" y="1948244"/>
                </a:lnTo>
                <a:cubicBezTo>
                  <a:pt x="4968006" y="1919967"/>
                  <a:pt x="4953882" y="1891690"/>
                  <a:pt x="4946820" y="1863412"/>
                </a:cubicBezTo>
                <a:cubicBezTo>
                  <a:pt x="4932695" y="1835135"/>
                  <a:pt x="4918571" y="1806858"/>
                  <a:pt x="4904446" y="1778581"/>
                </a:cubicBezTo>
                <a:cubicBezTo>
                  <a:pt x="4855012" y="1665472"/>
                  <a:pt x="4791452" y="1552363"/>
                  <a:pt x="4742016" y="1467531"/>
                </a:cubicBezTo>
                <a:cubicBezTo>
                  <a:pt x="4692582" y="1389768"/>
                  <a:pt x="4664333" y="1333214"/>
                  <a:pt x="4664333" y="1333214"/>
                </a:cubicBezTo>
                <a:cubicBezTo>
                  <a:pt x="4685520" y="1375630"/>
                  <a:pt x="4713769" y="1410976"/>
                  <a:pt x="4742016" y="1453393"/>
                </a:cubicBezTo>
                <a:cubicBezTo>
                  <a:pt x="4770265" y="1488739"/>
                  <a:pt x="4791452" y="1531154"/>
                  <a:pt x="4819701" y="1566502"/>
                </a:cubicBezTo>
                <a:cubicBezTo>
                  <a:pt x="4869135" y="1651332"/>
                  <a:pt x="4911508" y="1736164"/>
                  <a:pt x="4960944" y="1820996"/>
                </a:cubicBezTo>
                <a:cubicBezTo>
                  <a:pt x="4982129" y="1863412"/>
                  <a:pt x="5003316" y="1905827"/>
                  <a:pt x="5024502" y="1948244"/>
                </a:cubicBezTo>
                <a:cubicBezTo>
                  <a:pt x="5052751" y="2011868"/>
                  <a:pt x="5052751" y="2011868"/>
                  <a:pt x="5052751" y="2011868"/>
                </a:cubicBezTo>
                <a:cubicBezTo>
                  <a:pt x="5066876" y="2033076"/>
                  <a:pt x="5073938" y="2061353"/>
                  <a:pt x="5081000" y="2082560"/>
                </a:cubicBezTo>
                <a:cubicBezTo>
                  <a:pt x="5102185" y="2124977"/>
                  <a:pt x="5116310" y="2174461"/>
                  <a:pt x="5137497" y="2216877"/>
                </a:cubicBezTo>
                <a:lnTo>
                  <a:pt x="5163471" y="2291163"/>
                </a:lnTo>
                <a:lnTo>
                  <a:pt x="5168533" y="2300121"/>
                </a:lnTo>
                <a:cubicBezTo>
                  <a:pt x="5367869" y="2693942"/>
                  <a:pt x="5483541" y="3106328"/>
                  <a:pt x="5483541" y="3505896"/>
                </a:cubicBezTo>
                <a:cubicBezTo>
                  <a:pt x="5483541" y="3858611"/>
                  <a:pt x="5441821" y="4185221"/>
                  <a:pt x="5360985" y="4484000"/>
                </a:cubicBezTo>
                <a:lnTo>
                  <a:pt x="5273886" y="4752827"/>
                </a:lnTo>
                <a:lnTo>
                  <a:pt x="5323867" y="4616249"/>
                </a:lnTo>
                <a:cubicBezTo>
                  <a:pt x="5342083" y="4560369"/>
                  <a:pt x="5357981" y="4505153"/>
                  <a:pt x="5372112" y="4450379"/>
                </a:cubicBezTo>
                <a:cubicBezTo>
                  <a:pt x="5386245" y="4400905"/>
                  <a:pt x="5400376" y="4344363"/>
                  <a:pt x="5414508" y="4287822"/>
                </a:cubicBezTo>
                <a:cubicBezTo>
                  <a:pt x="5421573" y="4238348"/>
                  <a:pt x="5435704" y="4181807"/>
                  <a:pt x="5442770" y="4125266"/>
                </a:cubicBezTo>
                <a:cubicBezTo>
                  <a:pt x="5456901" y="4075792"/>
                  <a:pt x="5463967" y="4019251"/>
                  <a:pt x="5471032" y="3962710"/>
                </a:cubicBezTo>
                <a:cubicBezTo>
                  <a:pt x="5478098" y="3906167"/>
                  <a:pt x="5485163" y="3849626"/>
                  <a:pt x="5492229" y="3793084"/>
                </a:cubicBezTo>
                <a:cubicBezTo>
                  <a:pt x="5492229" y="3793084"/>
                  <a:pt x="5506362" y="3750679"/>
                  <a:pt x="5513427" y="3680002"/>
                </a:cubicBezTo>
                <a:cubicBezTo>
                  <a:pt x="5516959" y="3644663"/>
                  <a:pt x="5522258" y="3604024"/>
                  <a:pt x="5526674" y="3561618"/>
                </a:cubicBezTo>
                <a:lnTo>
                  <a:pt x="5532452" y="3467865"/>
                </a:lnTo>
                <a:lnTo>
                  <a:pt x="5504545" y="3105542"/>
                </a:lnTo>
                <a:cubicBezTo>
                  <a:pt x="5483345" y="2942026"/>
                  <a:pt x="5453311" y="2777627"/>
                  <a:pt x="5414441" y="2618529"/>
                </a:cubicBezTo>
                <a:cubicBezTo>
                  <a:pt x="5329637" y="2293265"/>
                  <a:pt x="5209498" y="1996285"/>
                  <a:pt x="5089360" y="1755872"/>
                </a:cubicBezTo>
                <a:cubicBezTo>
                  <a:pt x="5046958" y="1671020"/>
                  <a:pt x="5018689" y="1614453"/>
                  <a:pt x="5004555" y="1579098"/>
                </a:cubicBezTo>
                <a:cubicBezTo>
                  <a:pt x="4997489" y="1561420"/>
                  <a:pt x="4993956" y="1550814"/>
                  <a:pt x="4994838" y="1547279"/>
                </a:cubicBezTo>
                <a:cubicBezTo>
                  <a:pt x="4995722" y="1543742"/>
                  <a:pt x="5001021" y="1547279"/>
                  <a:pt x="5011622" y="1557885"/>
                </a:cubicBezTo>
                <a:cubicBezTo>
                  <a:pt x="5046958" y="1600310"/>
                  <a:pt x="5160029" y="1762943"/>
                  <a:pt x="5301369" y="2109420"/>
                </a:cubicBezTo>
                <a:cubicBezTo>
                  <a:pt x="5379106" y="2321549"/>
                  <a:pt x="5442710" y="2547820"/>
                  <a:pt x="5485112" y="2781162"/>
                </a:cubicBezTo>
                <a:cubicBezTo>
                  <a:pt x="5509845" y="2897833"/>
                  <a:pt x="5529280" y="3018039"/>
                  <a:pt x="5542530" y="3140012"/>
                </a:cubicBezTo>
                <a:lnTo>
                  <a:pt x="5548755" y="3253189"/>
                </a:lnTo>
                <a:lnTo>
                  <a:pt x="5548755" y="3178197"/>
                </a:lnTo>
                <a:cubicBezTo>
                  <a:pt x="5548755" y="3114589"/>
                  <a:pt x="5548755" y="3065115"/>
                  <a:pt x="5548755" y="3065115"/>
                </a:cubicBezTo>
                <a:cubicBezTo>
                  <a:pt x="5548755" y="2937896"/>
                  <a:pt x="5555821" y="2867219"/>
                  <a:pt x="5555821" y="2831881"/>
                </a:cubicBezTo>
                <a:cubicBezTo>
                  <a:pt x="5562886" y="2796544"/>
                  <a:pt x="5562886" y="2796544"/>
                  <a:pt x="5577017" y="2831881"/>
                </a:cubicBezTo>
                <a:cubicBezTo>
                  <a:pt x="5584083" y="2860152"/>
                  <a:pt x="5584083" y="2923760"/>
                  <a:pt x="5591148" y="3001505"/>
                </a:cubicBezTo>
                <a:cubicBezTo>
                  <a:pt x="5598214" y="3015641"/>
                  <a:pt x="5598214" y="3036844"/>
                  <a:pt x="5598214" y="3058046"/>
                </a:cubicBezTo>
                <a:cubicBezTo>
                  <a:pt x="5598214" y="3079249"/>
                  <a:pt x="5598214" y="3100453"/>
                  <a:pt x="5598214" y="3121656"/>
                </a:cubicBezTo>
                <a:cubicBezTo>
                  <a:pt x="5598214" y="3164061"/>
                  <a:pt x="5598214" y="3213535"/>
                  <a:pt x="5598214" y="3255942"/>
                </a:cubicBezTo>
                <a:cubicBezTo>
                  <a:pt x="5605280" y="3305416"/>
                  <a:pt x="5598214" y="3354890"/>
                  <a:pt x="5598214" y="3397294"/>
                </a:cubicBezTo>
                <a:cubicBezTo>
                  <a:pt x="5591148" y="3446768"/>
                  <a:pt x="5591148" y="3489175"/>
                  <a:pt x="5591148" y="3531580"/>
                </a:cubicBezTo>
                <a:cubicBezTo>
                  <a:pt x="5577017" y="3616394"/>
                  <a:pt x="5569952" y="3687069"/>
                  <a:pt x="5569952" y="3736543"/>
                </a:cubicBezTo>
                <a:cubicBezTo>
                  <a:pt x="5562886" y="3786017"/>
                  <a:pt x="5562886" y="3814288"/>
                  <a:pt x="5569952" y="3800152"/>
                </a:cubicBezTo>
                <a:cubicBezTo>
                  <a:pt x="5577017" y="3800152"/>
                  <a:pt x="5584083" y="3778950"/>
                  <a:pt x="5591148" y="3757747"/>
                </a:cubicBezTo>
                <a:cubicBezTo>
                  <a:pt x="5598214" y="3729476"/>
                  <a:pt x="5605280" y="3694136"/>
                  <a:pt x="5612347" y="3644664"/>
                </a:cubicBezTo>
                <a:cubicBezTo>
                  <a:pt x="5619412" y="3595190"/>
                  <a:pt x="5633543" y="3545716"/>
                  <a:pt x="5633543" y="3503310"/>
                </a:cubicBezTo>
                <a:cubicBezTo>
                  <a:pt x="5640609" y="3453836"/>
                  <a:pt x="5647675" y="3411431"/>
                  <a:pt x="5647675" y="3369024"/>
                </a:cubicBezTo>
                <a:cubicBezTo>
                  <a:pt x="5661806" y="3291280"/>
                  <a:pt x="5661806" y="3220604"/>
                  <a:pt x="5661806" y="3149927"/>
                </a:cubicBezTo>
                <a:cubicBezTo>
                  <a:pt x="5661806" y="3121656"/>
                  <a:pt x="5661806" y="3086317"/>
                  <a:pt x="5661806" y="3058046"/>
                </a:cubicBezTo>
                <a:cubicBezTo>
                  <a:pt x="5661806" y="3029775"/>
                  <a:pt x="5654740" y="3001505"/>
                  <a:pt x="5654740" y="2980301"/>
                </a:cubicBezTo>
                <a:cubicBezTo>
                  <a:pt x="5654740" y="2930829"/>
                  <a:pt x="5647675" y="2881355"/>
                  <a:pt x="5647675" y="2846016"/>
                </a:cubicBezTo>
                <a:cubicBezTo>
                  <a:pt x="5626478" y="2690528"/>
                  <a:pt x="5605280" y="2619851"/>
                  <a:pt x="5584083" y="2556241"/>
                </a:cubicBezTo>
                <a:cubicBezTo>
                  <a:pt x="5569952" y="2520903"/>
                  <a:pt x="5562886" y="2492633"/>
                  <a:pt x="5548755" y="2450226"/>
                </a:cubicBezTo>
                <a:cubicBezTo>
                  <a:pt x="5534624" y="2407821"/>
                  <a:pt x="5513427" y="2365414"/>
                  <a:pt x="5492229" y="2294738"/>
                </a:cubicBezTo>
                <a:cubicBezTo>
                  <a:pt x="5485163" y="2259399"/>
                  <a:pt x="5471032" y="2224061"/>
                  <a:pt x="5456901" y="2181654"/>
                </a:cubicBezTo>
                <a:cubicBezTo>
                  <a:pt x="5435704" y="2139249"/>
                  <a:pt x="5421573" y="2089775"/>
                  <a:pt x="5400376" y="2040301"/>
                </a:cubicBezTo>
                <a:cubicBezTo>
                  <a:pt x="5372112" y="1983760"/>
                  <a:pt x="5350916" y="1927219"/>
                  <a:pt x="5315588" y="1863609"/>
                </a:cubicBezTo>
                <a:cubicBezTo>
                  <a:pt x="5294391" y="1828271"/>
                  <a:pt x="5280260" y="1792932"/>
                  <a:pt x="5259062" y="1757594"/>
                </a:cubicBezTo>
                <a:cubicBezTo>
                  <a:pt x="5237865" y="1722256"/>
                  <a:pt x="5209603" y="1686917"/>
                  <a:pt x="5188406" y="1651579"/>
                </a:cubicBezTo>
                <a:cubicBezTo>
                  <a:pt x="5103618" y="1538496"/>
                  <a:pt x="5011763" y="1411278"/>
                  <a:pt x="4884582" y="1291129"/>
                </a:cubicBezTo>
                <a:cubicBezTo>
                  <a:pt x="4820991" y="1234585"/>
                  <a:pt x="4753868" y="1178044"/>
                  <a:pt x="4683210" y="1124154"/>
                </a:cubicBezTo>
                <a:lnTo>
                  <a:pt x="4644167" y="1097652"/>
                </a:lnTo>
                <a:lnTo>
                  <a:pt x="4655902" y="1113397"/>
                </a:lnTo>
                <a:cubicBezTo>
                  <a:pt x="4687453" y="1157705"/>
                  <a:pt x="4716577" y="1200578"/>
                  <a:pt x="4743054" y="1241241"/>
                </a:cubicBezTo>
                <a:cubicBezTo>
                  <a:pt x="4771294" y="1276599"/>
                  <a:pt x="4792476" y="1319031"/>
                  <a:pt x="4813656" y="1354389"/>
                </a:cubicBezTo>
                <a:cubicBezTo>
                  <a:pt x="4827777" y="1375605"/>
                  <a:pt x="4834838" y="1389748"/>
                  <a:pt x="4848959" y="1403891"/>
                </a:cubicBezTo>
                <a:cubicBezTo>
                  <a:pt x="4856020" y="1425108"/>
                  <a:pt x="4863080" y="1439250"/>
                  <a:pt x="4870139" y="1453395"/>
                </a:cubicBezTo>
                <a:cubicBezTo>
                  <a:pt x="4905442" y="1517040"/>
                  <a:pt x="4926622" y="1566542"/>
                  <a:pt x="4933683" y="1594829"/>
                </a:cubicBezTo>
                <a:cubicBezTo>
                  <a:pt x="4912502" y="1559472"/>
                  <a:pt x="4891321" y="1524112"/>
                  <a:pt x="4863080" y="1488753"/>
                </a:cubicBezTo>
                <a:cubicBezTo>
                  <a:pt x="4856020" y="1467538"/>
                  <a:pt x="4841898" y="1446323"/>
                  <a:pt x="4827777" y="1425108"/>
                </a:cubicBezTo>
                <a:cubicBezTo>
                  <a:pt x="4813656" y="1403891"/>
                  <a:pt x="4799537" y="1389748"/>
                  <a:pt x="4785416" y="1368533"/>
                </a:cubicBezTo>
                <a:cubicBezTo>
                  <a:pt x="4764234" y="1326102"/>
                  <a:pt x="4728933" y="1283672"/>
                  <a:pt x="4700692" y="1241241"/>
                </a:cubicBezTo>
                <a:cubicBezTo>
                  <a:pt x="4672450" y="1198810"/>
                  <a:pt x="4637148" y="1149308"/>
                  <a:pt x="4601846" y="1106878"/>
                </a:cubicBezTo>
                <a:lnTo>
                  <a:pt x="4533909" y="1022813"/>
                </a:lnTo>
                <a:lnTo>
                  <a:pt x="4460642" y="973081"/>
                </a:lnTo>
                <a:lnTo>
                  <a:pt x="4306757" y="890366"/>
                </a:lnTo>
                <a:lnTo>
                  <a:pt x="4388215" y="987592"/>
                </a:lnTo>
                <a:cubicBezTo>
                  <a:pt x="4402329" y="1015893"/>
                  <a:pt x="4388215" y="1008817"/>
                  <a:pt x="4359988" y="973441"/>
                </a:cubicBezTo>
                <a:cubicBezTo>
                  <a:pt x="4342345" y="955753"/>
                  <a:pt x="4321174" y="934526"/>
                  <a:pt x="4297355" y="909763"/>
                </a:cubicBezTo>
                <a:lnTo>
                  <a:pt x="4252401" y="861148"/>
                </a:lnTo>
                <a:lnTo>
                  <a:pt x="4212460" y="839680"/>
                </a:lnTo>
                <a:close/>
                <a:moveTo>
                  <a:pt x="3603514" y="622234"/>
                </a:moveTo>
                <a:lnTo>
                  <a:pt x="3814818" y="759144"/>
                </a:lnTo>
                <a:lnTo>
                  <a:pt x="3855988" y="790772"/>
                </a:lnTo>
                <a:lnTo>
                  <a:pt x="3868172" y="798787"/>
                </a:lnTo>
                <a:lnTo>
                  <a:pt x="3883374" y="811812"/>
                </a:lnTo>
                <a:lnTo>
                  <a:pt x="4091366" y="971601"/>
                </a:lnTo>
                <a:cubicBezTo>
                  <a:pt x="4270607" y="1120790"/>
                  <a:pt x="4438935" y="1284426"/>
                  <a:pt x="4592347" y="1458587"/>
                </a:cubicBezTo>
                <a:lnTo>
                  <a:pt x="4789192" y="1700680"/>
                </a:lnTo>
                <a:lnTo>
                  <a:pt x="4676693" y="1531154"/>
                </a:lnTo>
                <a:cubicBezTo>
                  <a:pt x="4616664" y="1451625"/>
                  <a:pt x="4551339" y="1375630"/>
                  <a:pt x="4480718" y="1304936"/>
                </a:cubicBezTo>
                <a:cubicBezTo>
                  <a:pt x="4417158" y="1227175"/>
                  <a:pt x="4339475" y="1163552"/>
                  <a:pt x="4268855" y="1092858"/>
                </a:cubicBezTo>
                <a:cubicBezTo>
                  <a:pt x="4233543" y="1064581"/>
                  <a:pt x="4191170" y="1036303"/>
                  <a:pt x="4155861" y="1000957"/>
                </a:cubicBezTo>
                <a:cubicBezTo>
                  <a:pt x="4113487" y="972682"/>
                  <a:pt x="4078176" y="944404"/>
                  <a:pt x="4035804" y="909058"/>
                </a:cubicBezTo>
                <a:lnTo>
                  <a:pt x="3868172" y="798787"/>
                </a:lnTo>
                <a:lnTo>
                  <a:pt x="3763910" y="709459"/>
                </a:lnTo>
                <a:lnTo>
                  <a:pt x="3666798" y="638630"/>
                </a:lnTo>
                <a:close/>
                <a:moveTo>
                  <a:pt x="4063991" y="320638"/>
                </a:moveTo>
                <a:cubicBezTo>
                  <a:pt x="4085178" y="327709"/>
                  <a:pt x="4120488" y="334779"/>
                  <a:pt x="4169922" y="348920"/>
                </a:cubicBezTo>
                <a:cubicBezTo>
                  <a:pt x="4212295" y="363063"/>
                  <a:pt x="4254668" y="377202"/>
                  <a:pt x="4297040" y="398416"/>
                </a:cubicBezTo>
                <a:cubicBezTo>
                  <a:pt x="4346474" y="419626"/>
                  <a:pt x="4388846" y="433769"/>
                  <a:pt x="4431218" y="454980"/>
                </a:cubicBezTo>
                <a:cubicBezTo>
                  <a:pt x="4452405" y="469121"/>
                  <a:pt x="4473591" y="476192"/>
                  <a:pt x="4501839" y="490333"/>
                </a:cubicBezTo>
                <a:cubicBezTo>
                  <a:pt x="4523025" y="497404"/>
                  <a:pt x="4544212" y="511545"/>
                  <a:pt x="4565397" y="525686"/>
                </a:cubicBezTo>
                <a:cubicBezTo>
                  <a:pt x="4586584" y="539827"/>
                  <a:pt x="4607770" y="546898"/>
                  <a:pt x="4628956" y="561039"/>
                </a:cubicBezTo>
                <a:cubicBezTo>
                  <a:pt x="4628956" y="561039"/>
                  <a:pt x="4628956" y="561039"/>
                  <a:pt x="4664267" y="582250"/>
                </a:cubicBezTo>
                <a:cubicBezTo>
                  <a:pt x="4664267" y="582250"/>
                  <a:pt x="4664267" y="582250"/>
                  <a:pt x="4699576" y="596392"/>
                </a:cubicBezTo>
                <a:cubicBezTo>
                  <a:pt x="4741950" y="624674"/>
                  <a:pt x="4784321" y="652956"/>
                  <a:pt x="4826693" y="681238"/>
                </a:cubicBezTo>
                <a:cubicBezTo>
                  <a:pt x="4869067" y="716591"/>
                  <a:pt x="4918501" y="744873"/>
                  <a:pt x="4960872" y="773156"/>
                </a:cubicBezTo>
                <a:cubicBezTo>
                  <a:pt x="4960872" y="773156"/>
                  <a:pt x="4960872" y="773156"/>
                  <a:pt x="4989121" y="801439"/>
                </a:cubicBezTo>
                <a:cubicBezTo>
                  <a:pt x="4989121" y="801439"/>
                  <a:pt x="4989121" y="801439"/>
                  <a:pt x="5024431" y="822651"/>
                </a:cubicBezTo>
                <a:cubicBezTo>
                  <a:pt x="5045618" y="843863"/>
                  <a:pt x="5066804" y="858004"/>
                  <a:pt x="5087989" y="879216"/>
                </a:cubicBezTo>
                <a:cubicBezTo>
                  <a:pt x="5102114" y="893357"/>
                  <a:pt x="5123301" y="914569"/>
                  <a:pt x="5144487" y="928710"/>
                </a:cubicBezTo>
                <a:cubicBezTo>
                  <a:pt x="5144487" y="928710"/>
                  <a:pt x="5144487" y="928710"/>
                  <a:pt x="5208046" y="992345"/>
                </a:cubicBezTo>
                <a:cubicBezTo>
                  <a:pt x="5363410" y="1140828"/>
                  <a:pt x="5511714" y="1317592"/>
                  <a:pt x="5624706" y="1515570"/>
                </a:cubicBezTo>
                <a:cubicBezTo>
                  <a:pt x="5744761" y="1713545"/>
                  <a:pt x="5836568" y="1925664"/>
                  <a:pt x="5900127" y="2144851"/>
                </a:cubicBezTo>
                <a:cubicBezTo>
                  <a:pt x="5963685" y="2364040"/>
                  <a:pt x="5991934" y="2583229"/>
                  <a:pt x="6013119" y="2795346"/>
                </a:cubicBezTo>
                <a:cubicBezTo>
                  <a:pt x="6020181" y="3014535"/>
                  <a:pt x="6020181" y="3219583"/>
                  <a:pt x="5998996" y="3417559"/>
                </a:cubicBezTo>
                <a:cubicBezTo>
                  <a:pt x="5967217" y="3714524"/>
                  <a:pt x="5911602" y="3983648"/>
                  <a:pt x="5841093" y="4221949"/>
                </a:cubicBezTo>
                <a:lnTo>
                  <a:pt x="5779537" y="4408650"/>
                </a:lnTo>
                <a:lnTo>
                  <a:pt x="5794197" y="4357948"/>
                </a:lnTo>
                <a:cubicBezTo>
                  <a:pt x="5815382" y="4301385"/>
                  <a:pt x="5829506" y="4223606"/>
                  <a:pt x="5843631" y="4152900"/>
                </a:cubicBezTo>
                <a:cubicBezTo>
                  <a:pt x="5864817" y="4075124"/>
                  <a:pt x="5871878" y="3997348"/>
                  <a:pt x="5886002" y="3940784"/>
                </a:cubicBezTo>
                <a:cubicBezTo>
                  <a:pt x="5893065" y="3884217"/>
                  <a:pt x="5900127" y="3848865"/>
                  <a:pt x="5900127" y="3848865"/>
                </a:cubicBezTo>
                <a:cubicBezTo>
                  <a:pt x="5914251" y="3785230"/>
                  <a:pt x="5921313" y="3721594"/>
                  <a:pt x="5928376" y="3657959"/>
                </a:cubicBezTo>
                <a:cubicBezTo>
                  <a:pt x="5928376" y="3657959"/>
                  <a:pt x="5928376" y="3657959"/>
                  <a:pt x="5942499" y="3566042"/>
                </a:cubicBezTo>
                <a:cubicBezTo>
                  <a:pt x="5942499" y="3566042"/>
                  <a:pt x="5942499" y="3566042"/>
                  <a:pt x="5949561" y="3467053"/>
                </a:cubicBezTo>
                <a:cubicBezTo>
                  <a:pt x="5956623" y="3403418"/>
                  <a:pt x="5963685" y="3339783"/>
                  <a:pt x="5970747" y="3276148"/>
                </a:cubicBezTo>
                <a:cubicBezTo>
                  <a:pt x="5970747" y="3212513"/>
                  <a:pt x="5970747" y="3148876"/>
                  <a:pt x="5970747" y="3085241"/>
                </a:cubicBezTo>
                <a:cubicBezTo>
                  <a:pt x="5970747" y="2823628"/>
                  <a:pt x="5942499" y="2562018"/>
                  <a:pt x="5871878" y="2300405"/>
                </a:cubicBezTo>
                <a:cubicBezTo>
                  <a:pt x="5808319" y="2045863"/>
                  <a:pt x="5709451" y="1798392"/>
                  <a:pt x="5568210" y="1565064"/>
                </a:cubicBezTo>
                <a:cubicBezTo>
                  <a:pt x="5434031" y="1338804"/>
                  <a:pt x="5257480" y="1133758"/>
                  <a:pt x="5066804" y="964062"/>
                </a:cubicBezTo>
                <a:cubicBezTo>
                  <a:pt x="4925563" y="822651"/>
                  <a:pt x="4770197" y="709520"/>
                  <a:pt x="4628956" y="617603"/>
                </a:cubicBezTo>
                <a:cubicBezTo>
                  <a:pt x="4480654" y="525686"/>
                  <a:pt x="4346474" y="462051"/>
                  <a:pt x="4240543" y="412557"/>
                </a:cubicBezTo>
                <a:cubicBezTo>
                  <a:pt x="4191108" y="391345"/>
                  <a:pt x="4148737" y="377202"/>
                  <a:pt x="4113425" y="355991"/>
                </a:cubicBezTo>
                <a:cubicBezTo>
                  <a:pt x="4085178" y="341850"/>
                  <a:pt x="4063991" y="334779"/>
                  <a:pt x="4049867" y="327709"/>
                </a:cubicBezTo>
                <a:cubicBezTo>
                  <a:pt x="4042805" y="320638"/>
                  <a:pt x="4049867" y="320638"/>
                  <a:pt x="4063991" y="320638"/>
                </a:cubicBezTo>
                <a:close/>
                <a:moveTo>
                  <a:pt x="2482680" y="115767"/>
                </a:moveTo>
                <a:cubicBezTo>
                  <a:pt x="2440273" y="115767"/>
                  <a:pt x="2404932" y="122870"/>
                  <a:pt x="2362525" y="122870"/>
                </a:cubicBezTo>
                <a:lnTo>
                  <a:pt x="2292735" y="125134"/>
                </a:lnTo>
                <a:lnTo>
                  <a:pt x="2444150" y="154107"/>
                </a:lnTo>
                <a:lnTo>
                  <a:pt x="2740439" y="159660"/>
                </a:lnTo>
                <a:lnTo>
                  <a:pt x="2672811" y="138505"/>
                </a:lnTo>
                <a:lnTo>
                  <a:pt x="2606436" y="122870"/>
                </a:lnTo>
                <a:lnTo>
                  <a:pt x="2602834" y="122870"/>
                </a:lnTo>
                <a:cubicBezTo>
                  <a:pt x="2560426" y="115767"/>
                  <a:pt x="2518019" y="115767"/>
                  <a:pt x="2482680" y="115767"/>
                </a:cubicBezTo>
                <a:close/>
                <a:moveTo>
                  <a:pt x="3386087" y="0"/>
                </a:moveTo>
                <a:lnTo>
                  <a:pt x="3395631" y="0"/>
                </a:lnTo>
                <a:lnTo>
                  <a:pt x="3410081" y="6001"/>
                </a:lnTo>
                <a:cubicBezTo>
                  <a:pt x="3428945" y="14289"/>
                  <a:pt x="3436888" y="19593"/>
                  <a:pt x="3436888" y="24895"/>
                </a:cubicBezTo>
                <a:lnTo>
                  <a:pt x="3438938" y="27804"/>
                </a:lnTo>
                <a:close/>
                <a:moveTo>
                  <a:pt x="1734369" y="0"/>
                </a:moveTo>
                <a:lnTo>
                  <a:pt x="2925244" y="0"/>
                </a:lnTo>
                <a:lnTo>
                  <a:pt x="2983545" y="22744"/>
                </a:lnTo>
                <a:cubicBezTo>
                  <a:pt x="3024152" y="37766"/>
                  <a:pt x="3064760" y="53673"/>
                  <a:pt x="3103602" y="74880"/>
                </a:cubicBezTo>
                <a:lnTo>
                  <a:pt x="3211274" y="125601"/>
                </a:lnTo>
                <a:lnTo>
                  <a:pt x="3239829" y="129976"/>
                </a:lnTo>
                <a:cubicBezTo>
                  <a:pt x="3265451" y="135303"/>
                  <a:pt x="3284887" y="140632"/>
                  <a:pt x="3295490" y="144184"/>
                </a:cubicBezTo>
                <a:cubicBezTo>
                  <a:pt x="3323760" y="151289"/>
                  <a:pt x="3323760" y="151289"/>
                  <a:pt x="3281354" y="151289"/>
                </a:cubicBezTo>
                <a:lnTo>
                  <a:pt x="3263326" y="151289"/>
                </a:lnTo>
                <a:lnTo>
                  <a:pt x="3336653" y="187988"/>
                </a:lnTo>
                <a:cubicBezTo>
                  <a:pt x="3400211" y="223335"/>
                  <a:pt x="3400211" y="223335"/>
                  <a:pt x="3400211" y="223335"/>
                </a:cubicBezTo>
                <a:lnTo>
                  <a:pt x="3418792" y="236621"/>
                </a:lnTo>
                <a:lnTo>
                  <a:pt x="3557009" y="259577"/>
                </a:lnTo>
                <a:lnTo>
                  <a:pt x="3825386" y="326598"/>
                </a:lnTo>
                <a:lnTo>
                  <a:pt x="3789022" y="298928"/>
                </a:lnTo>
                <a:cubicBezTo>
                  <a:pt x="3752838" y="272408"/>
                  <a:pt x="3719302" y="247656"/>
                  <a:pt x="3691060" y="222906"/>
                </a:cubicBezTo>
                <a:cubicBezTo>
                  <a:pt x="3655759" y="201691"/>
                  <a:pt x="3627518" y="180476"/>
                  <a:pt x="3606336" y="159259"/>
                </a:cubicBezTo>
                <a:cubicBezTo>
                  <a:pt x="3578096" y="145116"/>
                  <a:pt x="3556914" y="130974"/>
                  <a:pt x="3535732" y="116829"/>
                </a:cubicBezTo>
                <a:cubicBezTo>
                  <a:pt x="3500431" y="88542"/>
                  <a:pt x="3479249" y="67327"/>
                  <a:pt x="3479249" y="60254"/>
                </a:cubicBezTo>
                <a:cubicBezTo>
                  <a:pt x="3458069" y="49647"/>
                  <a:pt x="3451009" y="44343"/>
                  <a:pt x="3447479" y="39924"/>
                </a:cubicBezTo>
                <a:lnTo>
                  <a:pt x="3438938" y="27804"/>
                </a:lnTo>
                <a:lnTo>
                  <a:pt x="3451891" y="34620"/>
                </a:lnTo>
                <a:cubicBezTo>
                  <a:pt x="3539263" y="83240"/>
                  <a:pt x="3634577" y="141581"/>
                  <a:pt x="3733423" y="208761"/>
                </a:cubicBezTo>
                <a:cubicBezTo>
                  <a:pt x="3782846" y="242352"/>
                  <a:pt x="3832709" y="278153"/>
                  <a:pt x="3882463" y="315832"/>
                </a:cubicBezTo>
                <a:lnTo>
                  <a:pt x="3928129" y="352254"/>
                </a:lnTo>
                <a:lnTo>
                  <a:pt x="3951913" y="358194"/>
                </a:lnTo>
                <a:cubicBezTo>
                  <a:pt x="4001374" y="372330"/>
                  <a:pt x="4036702" y="386464"/>
                  <a:pt x="4079095" y="400601"/>
                </a:cubicBezTo>
                <a:cubicBezTo>
                  <a:pt x="4121490" y="414735"/>
                  <a:pt x="4156818" y="435938"/>
                  <a:pt x="4192146" y="450075"/>
                </a:cubicBezTo>
                <a:cubicBezTo>
                  <a:pt x="4227476" y="464209"/>
                  <a:pt x="4262803" y="478345"/>
                  <a:pt x="4291066" y="499549"/>
                </a:cubicBezTo>
                <a:cubicBezTo>
                  <a:pt x="4319330" y="513683"/>
                  <a:pt x="4354657" y="527819"/>
                  <a:pt x="4382920" y="549021"/>
                </a:cubicBezTo>
                <a:cubicBezTo>
                  <a:pt x="4439444" y="577293"/>
                  <a:pt x="4495970" y="612631"/>
                  <a:pt x="4545429" y="640902"/>
                </a:cubicBezTo>
                <a:cubicBezTo>
                  <a:pt x="4601956" y="676239"/>
                  <a:pt x="4651414" y="711579"/>
                  <a:pt x="4700875" y="746917"/>
                </a:cubicBezTo>
                <a:cubicBezTo>
                  <a:pt x="4750334" y="782255"/>
                  <a:pt x="4806859" y="824661"/>
                  <a:pt x="4856319" y="874135"/>
                </a:cubicBezTo>
                <a:cubicBezTo>
                  <a:pt x="4912844" y="916540"/>
                  <a:pt x="4969370" y="966014"/>
                  <a:pt x="5025895" y="1022555"/>
                </a:cubicBezTo>
                <a:cubicBezTo>
                  <a:pt x="5146011" y="1135639"/>
                  <a:pt x="5287326" y="1276992"/>
                  <a:pt x="5428639" y="1481955"/>
                </a:cubicBezTo>
                <a:cubicBezTo>
                  <a:pt x="5421573" y="1460752"/>
                  <a:pt x="5414508" y="1453685"/>
                  <a:pt x="5421573" y="1446616"/>
                </a:cubicBezTo>
                <a:cubicBezTo>
                  <a:pt x="5421573" y="1446616"/>
                  <a:pt x="5428639" y="1453685"/>
                  <a:pt x="5435704" y="1460752"/>
                </a:cubicBezTo>
                <a:cubicBezTo>
                  <a:pt x="5456901" y="1489023"/>
                  <a:pt x="5499296" y="1545564"/>
                  <a:pt x="5548755" y="1623308"/>
                </a:cubicBezTo>
                <a:cubicBezTo>
                  <a:pt x="5569952" y="1658646"/>
                  <a:pt x="5598214" y="1708120"/>
                  <a:pt x="5626478" y="1757594"/>
                </a:cubicBezTo>
                <a:cubicBezTo>
                  <a:pt x="5640609" y="1778797"/>
                  <a:pt x="5654740" y="1807068"/>
                  <a:pt x="5668871" y="1835338"/>
                </a:cubicBezTo>
                <a:cubicBezTo>
                  <a:pt x="5675937" y="1863609"/>
                  <a:pt x="5690068" y="1891879"/>
                  <a:pt x="5704199" y="1927219"/>
                </a:cubicBezTo>
                <a:cubicBezTo>
                  <a:pt x="5711265" y="1941353"/>
                  <a:pt x="5718330" y="1955490"/>
                  <a:pt x="5725396" y="1969624"/>
                </a:cubicBezTo>
                <a:cubicBezTo>
                  <a:pt x="5732463" y="1990827"/>
                  <a:pt x="5739529" y="2004964"/>
                  <a:pt x="5739529" y="2019098"/>
                </a:cubicBezTo>
                <a:cubicBezTo>
                  <a:pt x="5753660" y="2054436"/>
                  <a:pt x="5767791" y="2089775"/>
                  <a:pt x="5781922" y="2125113"/>
                </a:cubicBezTo>
                <a:cubicBezTo>
                  <a:pt x="5788988" y="2160451"/>
                  <a:pt x="5803119" y="2195791"/>
                  <a:pt x="5810184" y="2231128"/>
                </a:cubicBezTo>
                <a:cubicBezTo>
                  <a:pt x="5817250" y="2273535"/>
                  <a:pt x="5831381" y="2308873"/>
                  <a:pt x="5838447" y="2344211"/>
                </a:cubicBezTo>
                <a:cubicBezTo>
                  <a:pt x="5916170" y="2655189"/>
                  <a:pt x="5930301" y="3001505"/>
                  <a:pt x="5909104" y="3312483"/>
                </a:cubicBezTo>
                <a:cubicBezTo>
                  <a:pt x="5887907" y="3623461"/>
                  <a:pt x="5831381" y="3892032"/>
                  <a:pt x="5803119" y="4061656"/>
                </a:cubicBezTo>
                <a:cubicBezTo>
                  <a:pt x="5704199" y="4457446"/>
                  <a:pt x="5548755" y="4860305"/>
                  <a:pt x="5322653" y="5220755"/>
                </a:cubicBezTo>
                <a:cubicBezTo>
                  <a:pt x="5209603" y="5404515"/>
                  <a:pt x="5075355" y="5581207"/>
                  <a:pt x="4934042" y="5736696"/>
                </a:cubicBezTo>
                <a:cubicBezTo>
                  <a:pt x="4785662" y="5892185"/>
                  <a:pt x="4630218" y="6040605"/>
                  <a:pt x="4467708" y="6160757"/>
                </a:cubicBezTo>
                <a:cubicBezTo>
                  <a:pt x="4298131" y="6287975"/>
                  <a:pt x="4128556" y="6401057"/>
                  <a:pt x="3951913" y="6492936"/>
                </a:cubicBezTo>
                <a:cubicBezTo>
                  <a:pt x="3768207" y="6584817"/>
                  <a:pt x="3591564" y="6662562"/>
                  <a:pt x="3414923" y="6719103"/>
                </a:cubicBezTo>
                <a:cubicBezTo>
                  <a:pt x="3328369" y="6749141"/>
                  <a:pt x="3242256" y="6775645"/>
                  <a:pt x="3157137" y="6798946"/>
                </a:cubicBezTo>
                <a:lnTo>
                  <a:pt x="2911846" y="6858000"/>
                </a:lnTo>
                <a:lnTo>
                  <a:pt x="843595" y="6858000"/>
                </a:lnTo>
                <a:lnTo>
                  <a:pt x="612501" y="6787129"/>
                </a:lnTo>
                <a:cubicBezTo>
                  <a:pt x="512698" y="6752674"/>
                  <a:pt x="415545" y="6715569"/>
                  <a:pt x="320159" y="6676696"/>
                </a:cubicBezTo>
                <a:cubicBezTo>
                  <a:pt x="228305" y="6637824"/>
                  <a:pt x="136452" y="6597185"/>
                  <a:pt x="46364" y="6553895"/>
                </a:cubicBezTo>
                <a:lnTo>
                  <a:pt x="0" y="6529462"/>
                </a:lnTo>
                <a:lnTo>
                  <a:pt x="0" y="6285121"/>
                </a:lnTo>
                <a:lnTo>
                  <a:pt x="6620" y="6288858"/>
                </a:lnTo>
                <a:cubicBezTo>
                  <a:pt x="37532" y="6305644"/>
                  <a:pt x="69327" y="6323313"/>
                  <a:pt x="101123" y="6344516"/>
                </a:cubicBezTo>
                <a:cubicBezTo>
                  <a:pt x="136451" y="6362186"/>
                  <a:pt x="173987" y="6380297"/>
                  <a:pt x="214063" y="6398628"/>
                </a:cubicBezTo>
                <a:lnTo>
                  <a:pt x="336017" y="6451374"/>
                </a:lnTo>
                <a:lnTo>
                  <a:pt x="196208" y="6353855"/>
                </a:lnTo>
                <a:cubicBezTo>
                  <a:pt x="135297" y="6308236"/>
                  <a:pt x="75710" y="6260517"/>
                  <a:pt x="17447" y="6211033"/>
                </a:cubicBezTo>
                <a:lnTo>
                  <a:pt x="2249" y="6195568"/>
                </a:lnTo>
                <a:lnTo>
                  <a:pt x="0" y="6194049"/>
                </a:lnTo>
                <a:lnTo>
                  <a:pt x="0" y="6034411"/>
                </a:lnTo>
                <a:lnTo>
                  <a:pt x="7729" y="6039548"/>
                </a:lnTo>
                <a:cubicBezTo>
                  <a:pt x="22440" y="6048418"/>
                  <a:pt x="26164" y="6047362"/>
                  <a:pt x="23184" y="6040154"/>
                </a:cubicBezTo>
                <a:lnTo>
                  <a:pt x="12150" y="6022747"/>
                </a:lnTo>
                <a:lnTo>
                  <a:pt x="298276" y="6231246"/>
                </a:lnTo>
                <a:lnTo>
                  <a:pt x="342766" y="6256446"/>
                </a:lnTo>
                <a:lnTo>
                  <a:pt x="455299" y="6338280"/>
                </a:lnTo>
                <a:cubicBezTo>
                  <a:pt x="497673" y="6366557"/>
                  <a:pt x="532982" y="6387766"/>
                  <a:pt x="575356" y="6416043"/>
                </a:cubicBezTo>
                <a:cubicBezTo>
                  <a:pt x="617729" y="6437250"/>
                  <a:pt x="653039" y="6465527"/>
                  <a:pt x="695412" y="6486735"/>
                </a:cubicBezTo>
                <a:cubicBezTo>
                  <a:pt x="730723" y="6507944"/>
                  <a:pt x="773095" y="6522081"/>
                  <a:pt x="808406" y="6543290"/>
                </a:cubicBezTo>
                <a:cubicBezTo>
                  <a:pt x="850779" y="6564498"/>
                  <a:pt x="886089" y="6578636"/>
                  <a:pt x="921400" y="6592775"/>
                </a:cubicBezTo>
                <a:cubicBezTo>
                  <a:pt x="942587" y="6606913"/>
                  <a:pt x="956711" y="6613982"/>
                  <a:pt x="977897" y="6621053"/>
                </a:cubicBezTo>
                <a:cubicBezTo>
                  <a:pt x="992021" y="6628121"/>
                  <a:pt x="1013208" y="6635190"/>
                  <a:pt x="1027332" y="6642259"/>
                </a:cubicBezTo>
                <a:lnTo>
                  <a:pt x="1078779" y="6662860"/>
                </a:lnTo>
                <a:lnTo>
                  <a:pt x="1272258" y="6692821"/>
                </a:lnTo>
                <a:cubicBezTo>
                  <a:pt x="1353071" y="6703202"/>
                  <a:pt x="1438301" y="6712036"/>
                  <a:pt x="1528388" y="6719103"/>
                </a:cubicBezTo>
                <a:lnTo>
                  <a:pt x="1558464" y="6719501"/>
                </a:lnTo>
                <a:lnTo>
                  <a:pt x="1338065" y="6677607"/>
                </a:lnTo>
                <a:cubicBezTo>
                  <a:pt x="1094422" y="6617517"/>
                  <a:pt x="856075" y="6530919"/>
                  <a:pt x="629204" y="6418694"/>
                </a:cubicBezTo>
                <a:lnTo>
                  <a:pt x="342766" y="6256446"/>
                </a:lnTo>
                <a:lnTo>
                  <a:pt x="331050" y="6247926"/>
                </a:lnTo>
                <a:cubicBezTo>
                  <a:pt x="246746" y="6183860"/>
                  <a:pt x="159793" y="6111842"/>
                  <a:pt x="71959" y="6030103"/>
                </a:cubicBezTo>
                <a:lnTo>
                  <a:pt x="0" y="5959274"/>
                </a:lnTo>
                <a:lnTo>
                  <a:pt x="0" y="697679"/>
                </a:lnTo>
                <a:lnTo>
                  <a:pt x="119489" y="612185"/>
                </a:lnTo>
                <a:cubicBezTo>
                  <a:pt x="567815" y="318781"/>
                  <a:pt x="1092743" y="159908"/>
                  <a:pt x="1654844" y="116581"/>
                </a:cubicBezTo>
                <a:lnTo>
                  <a:pt x="1869352" y="108453"/>
                </a:lnTo>
                <a:lnTo>
                  <a:pt x="2016197" y="89123"/>
                </a:lnTo>
                <a:cubicBezTo>
                  <a:pt x="2069206" y="83794"/>
                  <a:pt x="2125751" y="80242"/>
                  <a:pt x="2185827" y="80242"/>
                </a:cubicBezTo>
                <a:lnTo>
                  <a:pt x="2369096" y="73300"/>
                </a:lnTo>
                <a:lnTo>
                  <a:pt x="2339456" y="66707"/>
                </a:lnTo>
                <a:cubicBezTo>
                  <a:pt x="2312641" y="60741"/>
                  <a:pt x="2312641" y="60741"/>
                  <a:pt x="2312641" y="60741"/>
                </a:cubicBezTo>
                <a:cubicBezTo>
                  <a:pt x="2185523" y="46601"/>
                  <a:pt x="2185523" y="46601"/>
                  <a:pt x="2185523" y="46601"/>
                </a:cubicBezTo>
                <a:cubicBezTo>
                  <a:pt x="2104309" y="35998"/>
                  <a:pt x="2023094" y="25394"/>
                  <a:pt x="1941880" y="16558"/>
                </a:cubicBezTo>
                <a:close/>
                <a:moveTo>
                  <a:pt x="400887" y="0"/>
                </a:moveTo>
                <a:lnTo>
                  <a:pt x="1668126" y="0"/>
                </a:lnTo>
                <a:lnTo>
                  <a:pt x="1596717" y="6837"/>
                </a:lnTo>
                <a:cubicBezTo>
                  <a:pt x="1560523" y="9488"/>
                  <a:pt x="1521682" y="11255"/>
                  <a:pt x="1479309" y="11255"/>
                </a:cubicBezTo>
                <a:cubicBezTo>
                  <a:pt x="1401626" y="11255"/>
                  <a:pt x="1309818" y="25395"/>
                  <a:pt x="1203886" y="39534"/>
                </a:cubicBezTo>
                <a:cubicBezTo>
                  <a:pt x="1006146" y="60741"/>
                  <a:pt x="780157" y="103158"/>
                  <a:pt x="554169" y="180920"/>
                </a:cubicBezTo>
                <a:cubicBezTo>
                  <a:pt x="379381" y="239241"/>
                  <a:pt x="212538" y="313469"/>
                  <a:pt x="59599" y="406584"/>
                </a:cubicBezTo>
                <a:lnTo>
                  <a:pt x="0" y="446639"/>
                </a:lnTo>
                <a:lnTo>
                  <a:pt x="0" y="182616"/>
                </a:lnTo>
                <a:lnTo>
                  <a:pt x="55406" y="151759"/>
                </a:lnTo>
                <a:cubicBezTo>
                  <a:pt x="139269" y="108460"/>
                  <a:pt x="225780" y="67811"/>
                  <a:pt x="314056" y="32465"/>
                </a:cubicBezTo>
                <a:cubicBezTo>
                  <a:pt x="338774" y="21860"/>
                  <a:pt x="361726" y="13023"/>
                  <a:pt x="384678" y="5070"/>
                </a:cubicBezTo>
                <a:close/>
                <a:moveTo>
                  <a:pt x="0" y="0"/>
                </a:moveTo>
                <a:lnTo>
                  <a:pt x="61012" y="0"/>
                </a:lnTo>
                <a:lnTo>
                  <a:pt x="19158" y="19388"/>
                </a:lnTo>
                <a:lnTo>
                  <a:pt x="0" y="28391"/>
                </a:lnTo>
                <a:close/>
              </a:path>
            </a:pathLst>
          </a:custGeom>
        </p:spPr>
        <p:txBody>
          <a:bodyPr wrap="square">
            <a:noAutofit/>
          </a:bodyPr>
          <a:lstStyle/>
          <a:p>
            <a:endParaRPr lang="fr-CA"/>
          </a:p>
        </p:txBody>
      </p:sp>
    </p:spTree>
    <p:extLst>
      <p:ext uri="{BB962C8B-B14F-4D97-AF65-F5344CB8AC3E}">
        <p14:creationId xmlns:p14="http://schemas.microsoft.com/office/powerpoint/2010/main" val="2521261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301" y="2377440"/>
            <a:ext cx="5378824"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31301" y="3752016"/>
            <a:ext cx="5384800" cy="664537"/>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8" name="Rectangle 7"/>
          <p:cNvSpPr/>
          <p:nvPr/>
        </p:nvSpPr>
        <p:spPr>
          <a:xfrm>
            <a:off x="9069917" y="228600"/>
            <a:ext cx="2743200" cy="2039112"/>
          </a:xfrm>
          <a:prstGeom prst="rect">
            <a:avLst/>
          </a:prstGeom>
          <a:solidFill>
            <a:srgbClr val="A3C2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6165851" y="2377440"/>
            <a:ext cx="2743200" cy="203911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6165851" y="22860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9069917" y="237744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3" name="Picture 12" descr="bloomberg.small.horizontal.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04281" y="2587328"/>
            <a:ext cx="3322648" cy="1382322"/>
          </a:xfrm>
          <a:prstGeom prst="rect">
            <a:avLst/>
          </a:prstGeom>
        </p:spPr>
      </p:pic>
      <p:cxnSp>
        <p:nvCxnSpPr>
          <p:cNvPr id="7" name="Straight Connector 6"/>
          <p:cNvCxnSpPr/>
          <p:nvPr userDrawn="1"/>
        </p:nvCxnSpPr>
        <p:spPr>
          <a:xfrm>
            <a:off x="9109760" y="3637391"/>
            <a:ext cx="2686488" cy="0"/>
          </a:xfrm>
          <a:prstGeom prst="line">
            <a:avLst/>
          </a:prstGeom>
          <a:ln w="3175"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userDrawn="1"/>
        </p:nvSpPr>
        <p:spPr>
          <a:xfrm>
            <a:off x="8960162" y="3816746"/>
            <a:ext cx="296270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50" normalizeH="0" baseline="0" noProof="0" dirty="0">
                <a:ln>
                  <a:noFill/>
                </a:ln>
                <a:solidFill>
                  <a:prstClr val="white"/>
                </a:solidFill>
                <a:effectLst/>
                <a:uLnTx/>
                <a:uFillTx/>
                <a:latin typeface="Garamond"/>
                <a:ea typeface="+mn-ea"/>
                <a:cs typeface="Garamond"/>
              </a:rPr>
              <a:t>Bill &amp; Melinda Gates Institute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Garamond"/>
                <a:ea typeface="+mn-ea"/>
                <a:cs typeface="Garamond"/>
              </a:rPr>
              <a:t>for Population and Reproductive Health</a:t>
            </a:r>
          </a:p>
        </p:txBody>
      </p:sp>
    </p:spTree>
    <p:extLst>
      <p:ext uri="{BB962C8B-B14F-4D97-AF65-F5344CB8AC3E}">
        <p14:creationId xmlns:p14="http://schemas.microsoft.com/office/powerpoint/2010/main" val="23470271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9423217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17" name="Content Placeholder 3"/>
          <p:cNvGraphicFramePr>
            <a:graphicFrameLocks/>
          </p:cNvGraphicFramePr>
          <p:nvPr userDrawn="1"/>
        </p:nvGraphicFramePr>
        <p:xfrm>
          <a:off x="680943" y="1981200"/>
          <a:ext cx="10830112" cy="3708400"/>
        </p:xfrm>
        <a:graphic>
          <a:graphicData uri="http://schemas.openxmlformats.org/drawingml/2006/table">
            <a:tbl>
              <a:tblPr firstRow="1" bandRow="1">
                <a:tableStyleId>{5C22544A-7EE6-4342-B048-85BDC9FD1C3A}</a:tableStyleId>
              </a:tblPr>
              <a:tblGrid>
                <a:gridCol w="1353764">
                  <a:extLst>
                    <a:ext uri="{9D8B030D-6E8A-4147-A177-3AD203B41FA5}">
                      <a16:colId xmlns:a16="http://schemas.microsoft.com/office/drawing/2014/main" val="20000"/>
                    </a:ext>
                  </a:extLst>
                </a:gridCol>
                <a:gridCol w="1353764">
                  <a:extLst>
                    <a:ext uri="{9D8B030D-6E8A-4147-A177-3AD203B41FA5}">
                      <a16:colId xmlns:a16="http://schemas.microsoft.com/office/drawing/2014/main" val="20001"/>
                    </a:ext>
                  </a:extLst>
                </a:gridCol>
                <a:gridCol w="1353764">
                  <a:extLst>
                    <a:ext uri="{9D8B030D-6E8A-4147-A177-3AD203B41FA5}">
                      <a16:colId xmlns:a16="http://schemas.microsoft.com/office/drawing/2014/main" val="20002"/>
                    </a:ext>
                  </a:extLst>
                </a:gridCol>
                <a:gridCol w="1353764">
                  <a:extLst>
                    <a:ext uri="{9D8B030D-6E8A-4147-A177-3AD203B41FA5}">
                      <a16:colId xmlns:a16="http://schemas.microsoft.com/office/drawing/2014/main" val="20003"/>
                    </a:ext>
                  </a:extLst>
                </a:gridCol>
                <a:gridCol w="1353764">
                  <a:extLst>
                    <a:ext uri="{9D8B030D-6E8A-4147-A177-3AD203B41FA5}">
                      <a16:colId xmlns:a16="http://schemas.microsoft.com/office/drawing/2014/main" val="20004"/>
                    </a:ext>
                  </a:extLst>
                </a:gridCol>
                <a:gridCol w="1353764">
                  <a:extLst>
                    <a:ext uri="{9D8B030D-6E8A-4147-A177-3AD203B41FA5}">
                      <a16:colId xmlns:a16="http://schemas.microsoft.com/office/drawing/2014/main" val="20005"/>
                    </a:ext>
                  </a:extLst>
                </a:gridCol>
                <a:gridCol w="1353764">
                  <a:extLst>
                    <a:ext uri="{9D8B030D-6E8A-4147-A177-3AD203B41FA5}">
                      <a16:colId xmlns:a16="http://schemas.microsoft.com/office/drawing/2014/main" val="20006"/>
                    </a:ext>
                  </a:extLst>
                </a:gridCol>
                <a:gridCol w="1353764">
                  <a:extLst>
                    <a:ext uri="{9D8B030D-6E8A-4147-A177-3AD203B41FA5}">
                      <a16:colId xmlns:a16="http://schemas.microsoft.com/office/drawing/2014/main" val="20007"/>
                    </a:ext>
                  </a:extLst>
                </a:gridCol>
              </a:tblGrid>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0"/>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1"/>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2"/>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3"/>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4"/>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5"/>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6"/>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7"/>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8"/>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9"/>
                  </a:ext>
                </a:extLst>
              </a:tr>
            </a:tbl>
          </a:graphicData>
        </a:graphic>
      </p:graphicFrame>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Tree>
    <p:extLst>
      <p:ext uri="{BB962C8B-B14F-4D97-AF65-F5344CB8AC3E}">
        <p14:creationId xmlns:p14="http://schemas.microsoft.com/office/powerpoint/2010/main" val="29779541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sz="half" idx="1"/>
          </p:nvPr>
        </p:nvSpPr>
        <p:spPr>
          <a:xfrm>
            <a:off x="664691" y="1985963"/>
            <a:ext cx="5393680"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340592" y="1985963"/>
            <a:ext cx="5170464"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16663469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4" name="Text Placeholder 3"/>
          <p:cNvSpPr>
            <a:spLocks noGrp="1"/>
          </p:cNvSpPr>
          <p:nvPr>
            <p:ph type="body" sz="half" idx="2"/>
          </p:nvPr>
        </p:nvSpPr>
        <p:spPr>
          <a:xfrm>
            <a:off x="508126" y="1200089"/>
            <a:ext cx="8239421" cy="5072607"/>
          </a:xfrm>
        </p:spPr>
        <p:txBody>
          <a:bodyPr/>
          <a:lstStyle>
            <a:lvl1pPr marL="0" indent="0">
              <a:buNone/>
              <a:defRPr sz="140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Picture Placeholder 12"/>
          <p:cNvSpPr>
            <a:spLocks noGrp="1"/>
          </p:cNvSpPr>
          <p:nvPr>
            <p:ph type="pic" sz="quarter" idx="13"/>
          </p:nvPr>
        </p:nvSpPr>
        <p:spPr>
          <a:xfrm>
            <a:off x="9069917" y="2374940"/>
            <a:ext cx="2743200" cy="2039112"/>
          </a:xfrm>
        </p:spPr>
        <p:txBody>
          <a:bodyPr/>
          <a:lstStyle>
            <a:lvl1pPr>
              <a:buNone/>
              <a:defRPr/>
            </a:lvl1pPr>
          </a:lstStyle>
          <a:p>
            <a:r>
              <a:rPr lang="en-US" dirty="0"/>
              <a:t>Drag picture to placeholder or click icon to add</a:t>
            </a:r>
            <a:endParaRPr dirty="0"/>
          </a:p>
        </p:txBody>
      </p:sp>
      <p:sp>
        <p:nvSpPr>
          <p:cNvPr id="18" name="Picture Placeholder 12"/>
          <p:cNvSpPr>
            <a:spLocks noGrp="1"/>
          </p:cNvSpPr>
          <p:nvPr>
            <p:ph type="pic" sz="quarter" idx="16"/>
          </p:nvPr>
        </p:nvSpPr>
        <p:spPr>
          <a:xfrm>
            <a:off x="9070848" y="228600"/>
            <a:ext cx="2743200" cy="2039113"/>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803441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19393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18" name="Picture Placeholder 12"/>
          <p:cNvSpPr>
            <a:spLocks noGrp="1"/>
          </p:cNvSpPr>
          <p:nvPr>
            <p:ph type="pic" sz="quarter" idx="16"/>
          </p:nvPr>
        </p:nvSpPr>
        <p:spPr>
          <a:xfrm>
            <a:off x="508124" y="1140083"/>
            <a:ext cx="11183525" cy="5132612"/>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16949495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E03B07-6961-EE4D-B187-24BB874EA187}" type="slidenum">
              <a:rPr kumimoji="0" lang="en-US"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739411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
        <p:nvSpPr>
          <p:cNvPr id="20" name="Picture Placeholder 19"/>
          <p:cNvSpPr>
            <a:spLocks noGrp="1"/>
          </p:cNvSpPr>
          <p:nvPr>
            <p:ph type="pic" sz="quarter" idx="11"/>
          </p:nvPr>
        </p:nvSpPr>
        <p:spPr>
          <a:xfrm>
            <a:off x="0" y="1"/>
            <a:ext cx="7252793" cy="6858000"/>
          </a:xfrm>
          <a:custGeom>
            <a:avLst/>
            <a:gdLst>
              <a:gd name="connsiteX0" fmla="*/ 0 w 7252793"/>
              <a:gd name="connsiteY0" fmla="*/ 1 h 6858000"/>
              <a:gd name="connsiteX1" fmla="*/ 2831137 w 7252793"/>
              <a:gd name="connsiteY1" fmla="*/ 1 h 6858000"/>
              <a:gd name="connsiteX2" fmla="*/ 0 w 7252793"/>
              <a:gd name="connsiteY2" fmla="*/ 5228345 h 6858000"/>
              <a:gd name="connsiteX3" fmla="*/ 3024401 w 7252793"/>
              <a:gd name="connsiteY3" fmla="*/ 1 h 6858000"/>
              <a:gd name="connsiteX4" fmla="*/ 5369588 w 7252793"/>
              <a:gd name="connsiteY4" fmla="*/ 1 h 6858000"/>
              <a:gd name="connsiteX5" fmla="*/ 1655996 w 7252793"/>
              <a:gd name="connsiteY5" fmla="*/ 6857999 h 6858000"/>
              <a:gd name="connsiteX6" fmla="*/ 1 w 7252793"/>
              <a:gd name="connsiteY6" fmla="*/ 6858000 h 6858000"/>
              <a:gd name="connsiteX7" fmla="*/ 0 w 7252793"/>
              <a:gd name="connsiteY7" fmla="*/ 5585249 h 6858000"/>
              <a:gd name="connsiteX8" fmla="*/ 7252793 w 7252793"/>
              <a:gd name="connsiteY8" fmla="*/ 0 h 6858000"/>
              <a:gd name="connsiteX9" fmla="*/ 3539201 w 7252793"/>
              <a:gd name="connsiteY9" fmla="*/ 6858000 h 6858000"/>
              <a:gd name="connsiteX10" fmla="*/ 1849262 w 7252793"/>
              <a:gd name="connsiteY10" fmla="*/ 6857999 h 6858000"/>
              <a:gd name="connsiteX11" fmla="*/ 5562853 w 7252793"/>
              <a:gd name="connsiteY11"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52793" h="6858000">
                <a:moveTo>
                  <a:pt x="0" y="1"/>
                </a:moveTo>
                <a:lnTo>
                  <a:pt x="2831137" y="1"/>
                </a:lnTo>
                <a:lnTo>
                  <a:pt x="0" y="5228345"/>
                </a:lnTo>
                <a:close/>
                <a:moveTo>
                  <a:pt x="3024401" y="1"/>
                </a:moveTo>
                <a:lnTo>
                  <a:pt x="5369588" y="1"/>
                </a:lnTo>
                <a:lnTo>
                  <a:pt x="1655996" y="6857999"/>
                </a:lnTo>
                <a:lnTo>
                  <a:pt x="1" y="6858000"/>
                </a:lnTo>
                <a:lnTo>
                  <a:pt x="0" y="5585249"/>
                </a:lnTo>
                <a:close/>
                <a:moveTo>
                  <a:pt x="7252793" y="0"/>
                </a:moveTo>
                <a:lnTo>
                  <a:pt x="3539201" y="6858000"/>
                </a:lnTo>
                <a:lnTo>
                  <a:pt x="1849262" y="6857999"/>
                </a:lnTo>
                <a:lnTo>
                  <a:pt x="5562853" y="1"/>
                </a:lnTo>
                <a:close/>
              </a:path>
            </a:pathLst>
          </a:custGeom>
        </p:spPr>
        <p:txBody>
          <a:bodyPr wrap="square">
            <a:noAutofit/>
          </a:bodyPr>
          <a:lstStyle/>
          <a:p>
            <a:endParaRPr lang="fr-CA" dirty="0"/>
          </a:p>
        </p:txBody>
      </p:sp>
    </p:spTree>
    <p:extLst>
      <p:ext uri="{BB962C8B-B14F-4D97-AF65-F5344CB8AC3E}">
        <p14:creationId xmlns:p14="http://schemas.microsoft.com/office/powerpoint/2010/main" val="24161370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3338408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897924" y="-98854"/>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2774780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301" y="2377440"/>
            <a:ext cx="5378824"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31301" y="3752016"/>
            <a:ext cx="5384800" cy="664537"/>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8" name="Rectangle 7"/>
          <p:cNvSpPr/>
          <p:nvPr/>
        </p:nvSpPr>
        <p:spPr>
          <a:xfrm>
            <a:off x="9069917" y="228600"/>
            <a:ext cx="2743200" cy="2039112"/>
          </a:xfrm>
          <a:prstGeom prst="rect">
            <a:avLst/>
          </a:prstGeom>
          <a:solidFill>
            <a:srgbClr val="A3C2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6165851" y="2377440"/>
            <a:ext cx="2743200" cy="203911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6165851" y="22860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9069917" y="237744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3" name="Picture 12" descr="bloomberg.small.horizontal.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04281" y="2587328"/>
            <a:ext cx="3322648" cy="1382322"/>
          </a:xfrm>
          <a:prstGeom prst="rect">
            <a:avLst/>
          </a:prstGeom>
        </p:spPr>
      </p:pic>
      <p:cxnSp>
        <p:nvCxnSpPr>
          <p:cNvPr id="7" name="Straight Connector 6"/>
          <p:cNvCxnSpPr/>
          <p:nvPr userDrawn="1"/>
        </p:nvCxnSpPr>
        <p:spPr>
          <a:xfrm>
            <a:off x="9109760" y="3637391"/>
            <a:ext cx="2686488" cy="0"/>
          </a:xfrm>
          <a:prstGeom prst="line">
            <a:avLst/>
          </a:prstGeom>
          <a:ln w="3175"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userDrawn="1"/>
        </p:nvSpPr>
        <p:spPr>
          <a:xfrm>
            <a:off x="8960162" y="3816746"/>
            <a:ext cx="296270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50" normalizeH="0" baseline="0" noProof="0" dirty="0">
                <a:ln>
                  <a:noFill/>
                </a:ln>
                <a:solidFill>
                  <a:prstClr val="white"/>
                </a:solidFill>
                <a:effectLst/>
                <a:uLnTx/>
                <a:uFillTx/>
                <a:latin typeface="Garamond"/>
                <a:ea typeface="+mn-ea"/>
                <a:cs typeface="Garamond"/>
              </a:rPr>
              <a:t>Bill &amp; Melinda Gates Institute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Garamond"/>
                <a:ea typeface="+mn-ea"/>
                <a:cs typeface="Garamond"/>
              </a:rPr>
              <a:t>for Population and Reproductive Health</a:t>
            </a:r>
          </a:p>
        </p:txBody>
      </p:sp>
    </p:spTree>
    <p:extLst>
      <p:ext uri="{BB962C8B-B14F-4D97-AF65-F5344CB8AC3E}">
        <p14:creationId xmlns:p14="http://schemas.microsoft.com/office/powerpoint/2010/main" val="29275308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Box 3">
            <a:extLst>
              <a:ext uri="{FF2B5EF4-FFF2-40B4-BE49-F238E27FC236}">
                <a16:creationId xmlns:a16="http://schemas.microsoft.com/office/drawing/2014/main" id="{2E738E12-4603-BED1-07A6-EBD010CB3FA7}"/>
              </a:ext>
            </a:extLst>
          </p:cNvPr>
          <p:cNvSpPr txBox="1"/>
          <p:nvPr userDrawn="1"/>
        </p:nvSpPr>
        <p:spPr>
          <a:xfrm>
            <a:off x="352297" y="6411654"/>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spTree>
    <p:extLst>
      <p:ext uri="{BB962C8B-B14F-4D97-AF65-F5344CB8AC3E}">
        <p14:creationId xmlns:p14="http://schemas.microsoft.com/office/powerpoint/2010/main" val="37889214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9811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17" name="Content Placeholder 3"/>
          <p:cNvGraphicFramePr>
            <a:graphicFrameLocks/>
          </p:cNvGraphicFramePr>
          <p:nvPr userDrawn="1"/>
        </p:nvGraphicFramePr>
        <p:xfrm>
          <a:off x="680943" y="1981200"/>
          <a:ext cx="10830112" cy="3708400"/>
        </p:xfrm>
        <a:graphic>
          <a:graphicData uri="http://schemas.openxmlformats.org/drawingml/2006/table">
            <a:tbl>
              <a:tblPr firstRow="1" bandRow="1">
                <a:tableStyleId>{5C22544A-7EE6-4342-B048-85BDC9FD1C3A}</a:tableStyleId>
              </a:tblPr>
              <a:tblGrid>
                <a:gridCol w="1353764">
                  <a:extLst>
                    <a:ext uri="{9D8B030D-6E8A-4147-A177-3AD203B41FA5}">
                      <a16:colId xmlns:a16="http://schemas.microsoft.com/office/drawing/2014/main" val="20000"/>
                    </a:ext>
                  </a:extLst>
                </a:gridCol>
                <a:gridCol w="1353764">
                  <a:extLst>
                    <a:ext uri="{9D8B030D-6E8A-4147-A177-3AD203B41FA5}">
                      <a16:colId xmlns:a16="http://schemas.microsoft.com/office/drawing/2014/main" val="20001"/>
                    </a:ext>
                  </a:extLst>
                </a:gridCol>
                <a:gridCol w="1353764">
                  <a:extLst>
                    <a:ext uri="{9D8B030D-6E8A-4147-A177-3AD203B41FA5}">
                      <a16:colId xmlns:a16="http://schemas.microsoft.com/office/drawing/2014/main" val="20002"/>
                    </a:ext>
                  </a:extLst>
                </a:gridCol>
                <a:gridCol w="1353764">
                  <a:extLst>
                    <a:ext uri="{9D8B030D-6E8A-4147-A177-3AD203B41FA5}">
                      <a16:colId xmlns:a16="http://schemas.microsoft.com/office/drawing/2014/main" val="20003"/>
                    </a:ext>
                  </a:extLst>
                </a:gridCol>
                <a:gridCol w="1353764">
                  <a:extLst>
                    <a:ext uri="{9D8B030D-6E8A-4147-A177-3AD203B41FA5}">
                      <a16:colId xmlns:a16="http://schemas.microsoft.com/office/drawing/2014/main" val="20004"/>
                    </a:ext>
                  </a:extLst>
                </a:gridCol>
                <a:gridCol w="1353764">
                  <a:extLst>
                    <a:ext uri="{9D8B030D-6E8A-4147-A177-3AD203B41FA5}">
                      <a16:colId xmlns:a16="http://schemas.microsoft.com/office/drawing/2014/main" val="20005"/>
                    </a:ext>
                  </a:extLst>
                </a:gridCol>
                <a:gridCol w="1353764">
                  <a:extLst>
                    <a:ext uri="{9D8B030D-6E8A-4147-A177-3AD203B41FA5}">
                      <a16:colId xmlns:a16="http://schemas.microsoft.com/office/drawing/2014/main" val="20006"/>
                    </a:ext>
                  </a:extLst>
                </a:gridCol>
                <a:gridCol w="1353764">
                  <a:extLst>
                    <a:ext uri="{9D8B030D-6E8A-4147-A177-3AD203B41FA5}">
                      <a16:colId xmlns:a16="http://schemas.microsoft.com/office/drawing/2014/main" val="20007"/>
                    </a:ext>
                  </a:extLst>
                </a:gridCol>
              </a:tblGrid>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0"/>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1"/>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2"/>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3"/>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4"/>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5"/>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6"/>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7"/>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8"/>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9"/>
                  </a:ext>
                </a:extLst>
              </a:tr>
            </a:tbl>
          </a:graphicData>
        </a:graphic>
      </p:graphicFrame>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Tree>
    <p:extLst>
      <p:ext uri="{BB962C8B-B14F-4D97-AF65-F5344CB8AC3E}">
        <p14:creationId xmlns:p14="http://schemas.microsoft.com/office/powerpoint/2010/main" val="202696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sz="half" idx="1"/>
          </p:nvPr>
        </p:nvSpPr>
        <p:spPr>
          <a:xfrm>
            <a:off x="664691" y="1985963"/>
            <a:ext cx="5393680"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340592" y="1985963"/>
            <a:ext cx="5170464"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251170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17" name="Content Placeholder 3"/>
          <p:cNvGraphicFramePr>
            <a:graphicFrameLocks/>
          </p:cNvGraphicFramePr>
          <p:nvPr userDrawn="1"/>
        </p:nvGraphicFramePr>
        <p:xfrm>
          <a:off x="680943" y="1981200"/>
          <a:ext cx="10830112" cy="3708400"/>
        </p:xfrm>
        <a:graphic>
          <a:graphicData uri="http://schemas.openxmlformats.org/drawingml/2006/table">
            <a:tbl>
              <a:tblPr firstRow="1" bandRow="1">
                <a:tableStyleId>{5C22544A-7EE6-4342-B048-85BDC9FD1C3A}</a:tableStyleId>
              </a:tblPr>
              <a:tblGrid>
                <a:gridCol w="1353764">
                  <a:extLst>
                    <a:ext uri="{9D8B030D-6E8A-4147-A177-3AD203B41FA5}">
                      <a16:colId xmlns:a16="http://schemas.microsoft.com/office/drawing/2014/main" val="20000"/>
                    </a:ext>
                  </a:extLst>
                </a:gridCol>
                <a:gridCol w="1353764">
                  <a:extLst>
                    <a:ext uri="{9D8B030D-6E8A-4147-A177-3AD203B41FA5}">
                      <a16:colId xmlns:a16="http://schemas.microsoft.com/office/drawing/2014/main" val="20001"/>
                    </a:ext>
                  </a:extLst>
                </a:gridCol>
                <a:gridCol w="1353764">
                  <a:extLst>
                    <a:ext uri="{9D8B030D-6E8A-4147-A177-3AD203B41FA5}">
                      <a16:colId xmlns:a16="http://schemas.microsoft.com/office/drawing/2014/main" val="20002"/>
                    </a:ext>
                  </a:extLst>
                </a:gridCol>
                <a:gridCol w="1353764">
                  <a:extLst>
                    <a:ext uri="{9D8B030D-6E8A-4147-A177-3AD203B41FA5}">
                      <a16:colId xmlns:a16="http://schemas.microsoft.com/office/drawing/2014/main" val="20003"/>
                    </a:ext>
                  </a:extLst>
                </a:gridCol>
                <a:gridCol w="1353764">
                  <a:extLst>
                    <a:ext uri="{9D8B030D-6E8A-4147-A177-3AD203B41FA5}">
                      <a16:colId xmlns:a16="http://schemas.microsoft.com/office/drawing/2014/main" val="20004"/>
                    </a:ext>
                  </a:extLst>
                </a:gridCol>
                <a:gridCol w="1353764">
                  <a:extLst>
                    <a:ext uri="{9D8B030D-6E8A-4147-A177-3AD203B41FA5}">
                      <a16:colId xmlns:a16="http://schemas.microsoft.com/office/drawing/2014/main" val="20005"/>
                    </a:ext>
                  </a:extLst>
                </a:gridCol>
                <a:gridCol w="1353764">
                  <a:extLst>
                    <a:ext uri="{9D8B030D-6E8A-4147-A177-3AD203B41FA5}">
                      <a16:colId xmlns:a16="http://schemas.microsoft.com/office/drawing/2014/main" val="20006"/>
                    </a:ext>
                  </a:extLst>
                </a:gridCol>
                <a:gridCol w="1353764">
                  <a:extLst>
                    <a:ext uri="{9D8B030D-6E8A-4147-A177-3AD203B41FA5}">
                      <a16:colId xmlns:a16="http://schemas.microsoft.com/office/drawing/2014/main" val="20007"/>
                    </a:ext>
                  </a:extLst>
                </a:gridCol>
              </a:tblGrid>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0"/>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1"/>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2"/>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3"/>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4"/>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5"/>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6"/>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7"/>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8"/>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9"/>
                  </a:ext>
                </a:extLst>
              </a:tr>
            </a:tbl>
          </a:graphicData>
        </a:graphic>
      </p:graphicFrame>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Tree>
    <p:extLst>
      <p:ext uri="{BB962C8B-B14F-4D97-AF65-F5344CB8AC3E}">
        <p14:creationId xmlns:p14="http://schemas.microsoft.com/office/powerpoint/2010/main" val="14941601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4" name="Text Placeholder 3"/>
          <p:cNvSpPr>
            <a:spLocks noGrp="1"/>
          </p:cNvSpPr>
          <p:nvPr>
            <p:ph type="body" sz="half" idx="2"/>
          </p:nvPr>
        </p:nvSpPr>
        <p:spPr>
          <a:xfrm>
            <a:off x="508126" y="1200089"/>
            <a:ext cx="8239421" cy="5072607"/>
          </a:xfrm>
        </p:spPr>
        <p:txBody>
          <a:bodyPr/>
          <a:lstStyle>
            <a:lvl1pPr marL="0" indent="0">
              <a:buNone/>
              <a:defRPr sz="140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Picture Placeholder 12"/>
          <p:cNvSpPr>
            <a:spLocks noGrp="1"/>
          </p:cNvSpPr>
          <p:nvPr>
            <p:ph type="pic" sz="quarter" idx="13"/>
          </p:nvPr>
        </p:nvSpPr>
        <p:spPr>
          <a:xfrm>
            <a:off x="9069917" y="2374940"/>
            <a:ext cx="2743200" cy="2039112"/>
          </a:xfrm>
        </p:spPr>
        <p:txBody>
          <a:bodyPr/>
          <a:lstStyle>
            <a:lvl1pPr>
              <a:buNone/>
              <a:defRPr/>
            </a:lvl1pPr>
          </a:lstStyle>
          <a:p>
            <a:r>
              <a:rPr lang="en-US" dirty="0"/>
              <a:t>Drag picture to placeholder or click icon to add</a:t>
            </a:r>
            <a:endParaRPr dirty="0"/>
          </a:p>
        </p:txBody>
      </p:sp>
      <p:sp>
        <p:nvSpPr>
          <p:cNvPr id="18" name="Picture Placeholder 12"/>
          <p:cNvSpPr>
            <a:spLocks noGrp="1"/>
          </p:cNvSpPr>
          <p:nvPr>
            <p:ph type="pic" sz="quarter" idx="16"/>
          </p:nvPr>
        </p:nvSpPr>
        <p:spPr>
          <a:xfrm>
            <a:off x="9070848" y="228600"/>
            <a:ext cx="2743200" cy="2039113"/>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20970063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18" name="Picture Placeholder 12"/>
          <p:cNvSpPr>
            <a:spLocks noGrp="1"/>
          </p:cNvSpPr>
          <p:nvPr>
            <p:ph type="pic" sz="quarter" idx="16"/>
          </p:nvPr>
        </p:nvSpPr>
        <p:spPr>
          <a:xfrm>
            <a:off x="508124" y="1140083"/>
            <a:ext cx="11183525" cy="5132612"/>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35323780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177981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897924" y="-98854"/>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118230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3886200" cy="3343275"/>
          </a:xfrm>
          <a:custGeom>
            <a:avLst/>
            <a:gdLst>
              <a:gd name="connsiteX0" fmla="*/ 0 w 3886200"/>
              <a:gd name="connsiteY0" fmla="*/ 0 h 3343275"/>
              <a:gd name="connsiteX1" fmla="*/ 3886200 w 3886200"/>
              <a:gd name="connsiteY1" fmla="*/ 0 h 3343275"/>
              <a:gd name="connsiteX2" fmla="*/ 2827496 w 3886200"/>
              <a:gd name="connsiteY2" fmla="*/ 3343275 h 3343275"/>
              <a:gd name="connsiteX3" fmla="*/ 0 w 3886200"/>
              <a:gd name="connsiteY3" fmla="*/ 3343275 h 3343275"/>
            </a:gdLst>
            <a:ahLst/>
            <a:cxnLst>
              <a:cxn ang="0">
                <a:pos x="connsiteX0" y="connsiteY0"/>
              </a:cxn>
              <a:cxn ang="0">
                <a:pos x="connsiteX1" y="connsiteY1"/>
              </a:cxn>
              <a:cxn ang="0">
                <a:pos x="connsiteX2" y="connsiteY2"/>
              </a:cxn>
              <a:cxn ang="0">
                <a:pos x="connsiteX3" y="connsiteY3"/>
              </a:cxn>
            </a:cxnLst>
            <a:rect l="l" t="t" r="r" b="b"/>
            <a:pathLst>
              <a:path w="3886200" h="3343275">
                <a:moveTo>
                  <a:pt x="0" y="0"/>
                </a:moveTo>
                <a:lnTo>
                  <a:pt x="3886200" y="0"/>
                </a:lnTo>
                <a:lnTo>
                  <a:pt x="2827496" y="3343275"/>
                </a:lnTo>
                <a:lnTo>
                  <a:pt x="0" y="3343275"/>
                </a:lnTo>
                <a:close/>
              </a:path>
            </a:pathLst>
          </a:custGeom>
        </p:spPr>
        <p:txBody>
          <a:bodyPr wrap="square">
            <a:noAutofit/>
          </a:bodyPr>
          <a:lstStyle/>
          <a:p>
            <a:endParaRPr lang="fr-CA" dirty="0"/>
          </a:p>
        </p:txBody>
      </p:sp>
      <p:sp>
        <p:nvSpPr>
          <p:cNvPr id="8" name="Picture Placeholder 7"/>
          <p:cNvSpPr>
            <a:spLocks noGrp="1"/>
          </p:cNvSpPr>
          <p:nvPr>
            <p:ph type="pic" sz="quarter" idx="11"/>
          </p:nvPr>
        </p:nvSpPr>
        <p:spPr>
          <a:xfrm>
            <a:off x="0" y="3514725"/>
            <a:ext cx="3886200" cy="3343275"/>
          </a:xfrm>
          <a:custGeom>
            <a:avLst/>
            <a:gdLst>
              <a:gd name="connsiteX0" fmla="*/ 0 w 3886200"/>
              <a:gd name="connsiteY0" fmla="*/ 0 h 3343275"/>
              <a:gd name="connsiteX1" fmla="*/ 2827496 w 3886200"/>
              <a:gd name="connsiteY1" fmla="*/ 0 h 3343275"/>
              <a:gd name="connsiteX2" fmla="*/ 3886200 w 3886200"/>
              <a:gd name="connsiteY2" fmla="*/ 3343275 h 3343275"/>
              <a:gd name="connsiteX3" fmla="*/ 0 w 3886200"/>
              <a:gd name="connsiteY3" fmla="*/ 3343275 h 3343275"/>
            </a:gdLst>
            <a:ahLst/>
            <a:cxnLst>
              <a:cxn ang="0">
                <a:pos x="connsiteX0" y="connsiteY0"/>
              </a:cxn>
              <a:cxn ang="0">
                <a:pos x="connsiteX1" y="connsiteY1"/>
              </a:cxn>
              <a:cxn ang="0">
                <a:pos x="connsiteX2" y="connsiteY2"/>
              </a:cxn>
              <a:cxn ang="0">
                <a:pos x="connsiteX3" y="connsiteY3"/>
              </a:cxn>
            </a:cxnLst>
            <a:rect l="l" t="t" r="r" b="b"/>
            <a:pathLst>
              <a:path w="3886200" h="3343275">
                <a:moveTo>
                  <a:pt x="0" y="0"/>
                </a:moveTo>
                <a:lnTo>
                  <a:pt x="2827496" y="0"/>
                </a:lnTo>
                <a:lnTo>
                  <a:pt x="3886200" y="3343275"/>
                </a:lnTo>
                <a:lnTo>
                  <a:pt x="0" y="3343275"/>
                </a:lnTo>
                <a:close/>
              </a:path>
            </a:pathLst>
          </a:custGeom>
        </p:spPr>
        <p:txBody>
          <a:bodyPr wrap="square">
            <a:noAutofit/>
          </a:bodyPr>
          <a:lstStyle/>
          <a:p>
            <a:endParaRPr lang="fr-CA" dirty="0"/>
          </a:p>
        </p:txBody>
      </p:sp>
    </p:spTree>
    <p:extLst>
      <p:ext uri="{BB962C8B-B14F-4D97-AF65-F5344CB8AC3E}">
        <p14:creationId xmlns:p14="http://schemas.microsoft.com/office/powerpoint/2010/main" val="1436222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F3504B-F832-E186-1E95-8CB06553AE71}"/>
              </a:ext>
            </a:extLst>
          </p:cNvPr>
          <p:cNvSpPr txBox="1"/>
          <p:nvPr userDrawn="1"/>
        </p:nvSpPr>
        <p:spPr>
          <a:xfrm>
            <a:off x="469029" y="6392199"/>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spTree>
    <p:extLst>
      <p:ext uri="{BB962C8B-B14F-4D97-AF65-F5344CB8AC3E}">
        <p14:creationId xmlns:p14="http://schemas.microsoft.com/office/powerpoint/2010/main" val="1967281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301" y="2377440"/>
            <a:ext cx="5378824"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31301" y="3752016"/>
            <a:ext cx="5384800" cy="664537"/>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8" name="Rectangle 7"/>
          <p:cNvSpPr/>
          <p:nvPr/>
        </p:nvSpPr>
        <p:spPr>
          <a:xfrm>
            <a:off x="9069917" y="228600"/>
            <a:ext cx="2743200" cy="2039112"/>
          </a:xfrm>
          <a:prstGeom prst="rect">
            <a:avLst/>
          </a:prstGeom>
          <a:solidFill>
            <a:srgbClr val="A3C2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6165851" y="2377440"/>
            <a:ext cx="2743200" cy="203911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6165851" y="22860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9069917" y="237744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3" name="Picture 12" descr="bloomberg.small.horizontal.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04281" y="2587328"/>
            <a:ext cx="3322648" cy="1382322"/>
          </a:xfrm>
          <a:prstGeom prst="rect">
            <a:avLst/>
          </a:prstGeom>
        </p:spPr>
      </p:pic>
      <p:cxnSp>
        <p:nvCxnSpPr>
          <p:cNvPr id="7" name="Straight Connector 6"/>
          <p:cNvCxnSpPr/>
          <p:nvPr userDrawn="1"/>
        </p:nvCxnSpPr>
        <p:spPr>
          <a:xfrm>
            <a:off x="9109760" y="3637391"/>
            <a:ext cx="2686488" cy="0"/>
          </a:xfrm>
          <a:prstGeom prst="line">
            <a:avLst/>
          </a:prstGeom>
          <a:ln w="3175"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userDrawn="1"/>
        </p:nvSpPr>
        <p:spPr>
          <a:xfrm>
            <a:off x="8960162" y="3816746"/>
            <a:ext cx="296270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50" normalizeH="0" baseline="0" noProof="0" dirty="0">
                <a:ln>
                  <a:noFill/>
                </a:ln>
                <a:solidFill>
                  <a:prstClr val="white"/>
                </a:solidFill>
                <a:effectLst/>
                <a:uLnTx/>
                <a:uFillTx/>
                <a:latin typeface="Garamond"/>
                <a:ea typeface="+mn-ea"/>
                <a:cs typeface="Garamond"/>
              </a:rPr>
              <a:t>Bill &amp; Melinda Gates Institute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Garamond"/>
                <a:ea typeface="+mn-ea"/>
                <a:cs typeface="Garamond"/>
              </a:rPr>
              <a:t>for Population and Reproductive Health</a:t>
            </a:r>
          </a:p>
        </p:txBody>
      </p:sp>
    </p:spTree>
    <p:extLst>
      <p:ext uri="{BB962C8B-B14F-4D97-AF65-F5344CB8AC3E}">
        <p14:creationId xmlns:p14="http://schemas.microsoft.com/office/powerpoint/2010/main" val="25801046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9750169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826155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17" name="Content Placeholder 3"/>
          <p:cNvGraphicFramePr>
            <a:graphicFrameLocks/>
          </p:cNvGraphicFramePr>
          <p:nvPr userDrawn="1"/>
        </p:nvGraphicFramePr>
        <p:xfrm>
          <a:off x="680943" y="1981200"/>
          <a:ext cx="10830112" cy="3708400"/>
        </p:xfrm>
        <a:graphic>
          <a:graphicData uri="http://schemas.openxmlformats.org/drawingml/2006/table">
            <a:tbl>
              <a:tblPr firstRow="1" bandRow="1">
                <a:tableStyleId>{5C22544A-7EE6-4342-B048-85BDC9FD1C3A}</a:tableStyleId>
              </a:tblPr>
              <a:tblGrid>
                <a:gridCol w="1353764">
                  <a:extLst>
                    <a:ext uri="{9D8B030D-6E8A-4147-A177-3AD203B41FA5}">
                      <a16:colId xmlns:a16="http://schemas.microsoft.com/office/drawing/2014/main" val="20000"/>
                    </a:ext>
                  </a:extLst>
                </a:gridCol>
                <a:gridCol w="1353764">
                  <a:extLst>
                    <a:ext uri="{9D8B030D-6E8A-4147-A177-3AD203B41FA5}">
                      <a16:colId xmlns:a16="http://schemas.microsoft.com/office/drawing/2014/main" val="20001"/>
                    </a:ext>
                  </a:extLst>
                </a:gridCol>
                <a:gridCol w="1353764">
                  <a:extLst>
                    <a:ext uri="{9D8B030D-6E8A-4147-A177-3AD203B41FA5}">
                      <a16:colId xmlns:a16="http://schemas.microsoft.com/office/drawing/2014/main" val="20002"/>
                    </a:ext>
                  </a:extLst>
                </a:gridCol>
                <a:gridCol w="1353764">
                  <a:extLst>
                    <a:ext uri="{9D8B030D-6E8A-4147-A177-3AD203B41FA5}">
                      <a16:colId xmlns:a16="http://schemas.microsoft.com/office/drawing/2014/main" val="20003"/>
                    </a:ext>
                  </a:extLst>
                </a:gridCol>
                <a:gridCol w="1353764">
                  <a:extLst>
                    <a:ext uri="{9D8B030D-6E8A-4147-A177-3AD203B41FA5}">
                      <a16:colId xmlns:a16="http://schemas.microsoft.com/office/drawing/2014/main" val="20004"/>
                    </a:ext>
                  </a:extLst>
                </a:gridCol>
                <a:gridCol w="1353764">
                  <a:extLst>
                    <a:ext uri="{9D8B030D-6E8A-4147-A177-3AD203B41FA5}">
                      <a16:colId xmlns:a16="http://schemas.microsoft.com/office/drawing/2014/main" val="20005"/>
                    </a:ext>
                  </a:extLst>
                </a:gridCol>
                <a:gridCol w="1353764">
                  <a:extLst>
                    <a:ext uri="{9D8B030D-6E8A-4147-A177-3AD203B41FA5}">
                      <a16:colId xmlns:a16="http://schemas.microsoft.com/office/drawing/2014/main" val="20006"/>
                    </a:ext>
                  </a:extLst>
                </a:gridCol>
                <a:gridCol w="1353764">
                  <a:extLst>
                    <a:ext uri="{9D8B030D-6E8A-4147-A177-3AD203B41FA5}">
                      <a16:colId xmlns:a16="http://schemas.microsoft.com/office/drawing/2014/main" val="20007"/>
                    </a:ext>
                  </a:extLst>
                </a:gridCol>
              </a:tblGrid>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0"/>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1"/>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2"/>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3"/>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4"/>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5"/>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6"/>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7"/>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8"/>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9"/>
                  </a:ext>
                </a:extLst>
              </a:tr>
            </a:tbl>
          </a:graphicData>
        </a:graphic>
      </p:graphicFrame>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Tree>
    <p:extLst>
      <p:ext uri="{BB962C8B-B14F-4D97-AF65-F5344CB8AC3E}">
        <p14:creationId xmlns:p14="http://schemas.microsoft.com/office/powerpoint/2010/main" val="1302677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sz="half" idx="1"/>
          </p:nvPr>
        </p:nvSpPr>
        <p:spPr>
          <a:xfrm>
            <a:off x="664691" y="1985963"/>
            <a:ext cx="5393680"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340592" y="1985963"/>
            <a:ext cx="5170464"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22245572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sz="half" idx="1"/>
          </p:nvPr>
        </p:nvSpPr>
        <p:spPr>
          <a:xfrm>
            <a:off x="664691" y="1985963"/>
            <a:ext cx="5393680"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340592" y="1985963"/>
            <a:ext cx="5170464"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15356247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4" name="Text Placeholder 3"/>
          <p:cNvSpPr>
            <a:spLocks noGrp="1"/>
          </p:cNvSpPr>
          <p:nvPr>
            <p:ph type="body" sz="half" idx="2"/>
          </p:nvPr>
        </p:nvSpPr>
        <p:spPr>
          <a:xfrm>
            <a:off x="508126" y="1200089"/>
            <a:ext cx="8239421" cy="5072607"/>
          </a:xfrm>
        </p:spPr>
        <p:txBody>
          <a:bodyPr/>
          <a:lstStyle>
            <a:lvl1pPr marL="0" indent="0">
              <a:buNone/>
              <a:defRPr sz="140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Picture Placeholder 12"/>
          <p:cNvSpPr>
            <a:spLocks noGrp="1"/>
          </p:cNvSpPr>
          <p:nvPr>
            <p:ph type="pic" sz="quarter" idx="13"/>
          </p:nvPr>
        </p:nvSpPr>
        <p:spPr>
          <a:xfrm>
            <a:off x="9069917" y="2374940"/>
            <a:ext cx="2743200" cy="2039112"/>
          </a:xfrm>
        </p:spPr>
        <p:txBody>
          <a:bodyPr/>
          <a:lstStyle>
            <a:lvl1pPr>
              <a:buNone/>
              <a:defRPr/>
            </a:lvl1pPr>
          </a:lstStyle>
          <a:p>
            <a:r>
              <a:rPr lang="en-US" dirty="0"/>
              <a:t>Drag picture to placeholder or click icon to add</a:t>
            </a:r>
            <a:endParaRPr dirty="0"/>
          </a:p>
        </p:txBody>
      </p:sp>
      <p:sp>
        <p:nvSpPr>
          <p:cNvPr id="18" name="Picture Placeholder 12"/>
          <p:cNvSpPr>
            <a:spLocks noGrp="1"/>
          </p:cNvSpPr>
          <p:nvPr>
            <p:ph type="pic" sz="quarter" idx="16"/>
          </p:nvPr>
        </p:nvSpPr>
        <p:spPr>
          <a:xfrm>
            <a:off x="9070848" y="228600"/>
            <a:ext cx="2743200" cy="2039113"/>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25197425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18" name="Picture Placeholder 12"/>
          <p:cNvSpPr>
            <a:spLocks noGrp="1"/>
          </p:cNvSpPr>
          <p:nvPr>
            <p:ph type="pic" sz="quarter" idx="16"/>
          </p:nvPr>
        </p:nvSpPr>
        <p:spPr>
          <a:xfrm>
            <a:off x="508124" y="1140083"/>
            <a:ext cx="11183525" cy="5132612"/>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21357692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3517936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897924" y="-98854"/>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833220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3886200" cy="3343275"/>
          </a:xfrm>
          <a:custGeom>
            <a:avLst/>
            <a:gdLst>
              <a:gd name="connsiteX0" fmla="*/ 0 w 3886200"/>
              <a:gd name="connsiteY0" fmla="*/ 0 h 3343275"/>
              <a:gd name="connsiteX1" fmla="*/ 3886200 w 3886200"/>
              <a:gd name="connsiteY1" fmla="*/ 0 h 3343275"/>
              <a:gd name="connsiteX2" fmla="*/ 2827496 w 3886200"/>
              <a:gd name="connsiteY2" fmla="*/ 3343275 h 3343275"/>
              <a:gd name="connsiteX3" fmla="*/ 0 w 3886200"/>
              <a:gd name="connsiteY3" fmla="*/ 3343275 h 3343275"/>
            </a:gdLst>
            <a:ahLst/>
            <a:cxnLst>
              <a:cxn ang="0">
                <a:pos x="connsiteX0" y="connsiteY0"/>
              </a:cxn>
              <a:cxn ang="0">
                <a:pos x="connsiteX1" y="connsiteY1"/>
              </a:cxn>
              <a:cxn ang="0">
                <a:pos x="connsiteX2" y="connsiteY2"/>
              </a:cxn>
              <a:cxn ang="0">
                <a:pos x="connsiteX3" y="connsiteY3"/>
              </a:cxn>
            </a:cxnLst>
            <a:rect l="l" t="t" r="r" b="b"/>
            <a:pathLst>
              <a:path w="3886200" h="3343275">
                <a:moveTo>
                  <a:pt x="0" y="0"/>
                </a:moveTo>
                <a:lnTo>
                  <a:pt x="3886200" y="0"/>
                </a:lnTo>
                <a:lnTo>
                  <a:pt x="2827496" y="3343275"/>
                </a:lnTo>
                <a:lnTo>
                  <a:pt x="0" y="3343275"/>
                </a:lnTo>
                <a:close/>
              </a:path>
            </a:pathLst>
          </a:custGeom>
        </p:spPr>
        <p:txBody>
          <a:bodyPr wrap="square">
            <a:noAutofit/>
          </a:bodyPr>
          <a:lstStyle/>
          <a:p>
            <a:endParaRPr lang="fr-CA" dirty="0"/>
          </a:p>
        </p:txBody>
      </p:sp>
      <p:sp>
        <p:nvSpPr>
          <p:cNvPr id="8" name="Picture Placeholder 7"/>
          <p:cNvSpPr>
            <a:spLocks noGrp="1"/>
          </p:cNvSpPr>
          <p:nvPr>
            <p:ph type="pic" sz="quarter" idx="11"/>
          </p:nvPr>
        </p:nvSpPr>
        <p:spPr>
          <a:xfrm>
            <a:off x="0" y="3514725"/>
            <a:ext cx="3886200" cy="3343275"/>
          </a:xfrm>
          <a:custGeom>
            <a:avLst/>
            <a:gdLst>
              <a:gd name="connsiteX0" fmla="*/ 0 w 3886200"/>
              <a:gd name="connsiteY0" fmla="*/ 0 h 3343275"/>
              <a:gd name="connsiteX1" fmla="*/ 2827496 w 3886200"/>
              <a:gd name="connsiteY1" fmla="*/ 0 h 3343275"/>
              <a:gd name="connsiteX2" fmla="*/ 3886200 w 3886200"/>
              <a:gd name="connsiteY2" fmla="*/ 3343275 h 3343275"/>
              <a:gd name="connsiteX3" fmla="*/ 0 w 3886200"/>
              <a:gd name="connsiteY3" fmla="*/ 3343275 h 3343275"/>
            </a:gdLst>
            <a:ahLst/>
            <a:cxnLst>
              <a:cxn ang="0">
                <a:pos x="connsiteX0" y="connsiteY0"/>
              </a:cxn>
              <a:cxn ang="0">
                <a:pos x="connsiteX1" y="connsiteY1"/>
              </a:cxn>
              <a:cxn ang="0">
                <a:pos x="connsiteX2" y="connsiteY2"/>
              </a:cxn>
              <a:cxn ang="0">
                <a:pos x="connsiteX3" y="connsiteY3"/>
              </a:cxn>
            </a:cxnLst>
            <a:rect l="l" t="t" r="r" b="b"/>
            <a:pathLst>
              <a:path w="3886200" h="3343275">
                <a:moveTo>
                  <a:pt x="0" y="0"/>
                </a:moveTo>
                <a:lnTo>
                  <a:pt x="2827496" y="0"/>
                </a:lnTo>
                <a:lnTo>
                  <a:pt x="3886200" y="3343275"/>
                </a:lnTo>
                <a:lnTo>
                  <a:pt x="0" y="3343275"/>
                </a:lnTo>
                <a:close/>
              </a:path>
            </a:pathLst>
          </a:custGeom>
        </p:spPr>
        <p:txBody>
          <a:bodyPr wrap="square">
            <a:noAutofit/>
          </a:bodyPr>
          <a:lstStyle/>
          <a:p>
            <a:endParaRPr lang="fr-CA" dirty="0"/>
          </a:p>
        </p:txBody>
      </p:sp>
    </p:spTree>
    <p:extLst>
      <p:ext uri="{BB962C8B-B14F-4D97-AF65-F5344CB8AC3E}">
        <p14:creationId xmlns:p14="http://schemas.microsoft.com/office/powerpoint/2010/main" val="2425517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9248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
        <p:nvSpPr>
          <p:cNvPr id="20" name="Picture Placeholder 19"/>
          <p:cNvSpPr>
            <a:spLocks noGrp="1"/>
          </p:cNvSpPr>
          <p:nvPr>
            <p:ph type="pic" sz="quarter" idx="11"/>
          </p:nvPr>
        </p:nvSpPr>
        <p:spPr>
          <a:xfrm>
            <a:off x="0" y="1"/>
            <a:ext cx="7252793" cy="6858000"/>
          </a:xfrm>
          <a:custGeom>
            <a:avLst/>
            <a:gdLst>
              <a:gd name="connsiteX0" fmla="*/ 0 w 7252793"/>
              <a:gd name="connsiteY0" fmla="*/ 1 h 6858000"/>
              <a:gd name="connsiteX1" fmla="*/ 2831137 w 7252793"/>
              <a:gd name="connsiteY1" fmla="*/ 1 h 6858000"/>
              <a:gd name="connsiteX2" fmla="*/ 0 w 7252793"/>
              <a:gd name="connsiteY2" fmla="*/ 5228345 h 6858000"/>
              <a:gd name="connsiteX3" fmla="*/ 3024401 w 7252793"/>
              <a:gd name="connsiteY3" fmla="*/ 1 h 6858000"/>
              <a:gd name="connsiteX4" fmla="*/ 5369588 w 7252793"/>
              <a:gd name="connsiteY4" fmla="*/ 1 h 6858000"/>
              <a:gd name="connsiteX5" fmla="*/ 1655996 w 7252793"/>
              <a:gd name="connsiteY5" fmla="*/ 6857999 h 6858000"/>
              <a:gd name="connsiteX6" fmla="*/ 1 w 7252793"/>
              <a:gd name="connsiteY6" fmla="*/ 6858000 h 6858000"/>
              <a:gd name="connsiteX7" fmla="*/ 0 w 7252793"/>
              <a:gd name="connsiteY7" fmla="*/ 5585249 h 6858000"/>
              <a:gd name="connsiteX8" fmla="*/ 7252793 w 7252793"/>
              <a:gd name="connsiteY8" fmla="*/ 0 h 6858000"/>
              <a:gd name="connsiteX9" fmla="*/ 3539201 w 7252793"/>
              <a:gd name="connsiteY9" fmla="*/ 6858000 h 6858000"/>
              <a:gd name="connsiteX10" fmla="*/ 1849262 w 7252793"/>
              <a:gd name="connsiteY10" fmla="*/ 6857999 h 6858000"/>
              <a:gd name="connsiteX11" fmla="*/ 5562853 w 7252793"/>
              <a:gd name="connsiteY11"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52793" h="6858000">
                <a:moveTo>
                  <a:pt x="0" y="1"/>
                </a:moveTo>
                <a:lnTo>
                  <a:pt x="2831137" y="1"/>
                </a:lnTo>
                <a:lnTo>
                  <a:pt x="0" y="5228345"/>
                </a:lnTo>
                <a:close/>
                <a:moveTo>
                  <a:pt x="3024401" y="1"/>
                </a:moveTo>
                <a:lnTo>
                  <a:pt x="5369588" y="1"/>
                </a:lnTo>
                <a:lnTo>
                  <a:pt x="1655996" y="6857999"/>
                </a:lnTo>
                <a:lnTo>
                  <a:pt x="1" y="6858000"/>
                </a:lnTo>
                <a:lnTo>
                  <a:pt x="0" y="5585249"/>
                </a:lnTo>
                <a:close/>
                <a:moveTo>
                  <a:pt x="7252793" y="0"/>
                </a:moveTo>
                <a:lnTo>
                  <a:pt x="3539201" y="6858000"/>
                </a:lnTo>
                <a:lnTo>
                  <a:pt x="1849262" y="6857999"/>
                </a:lnTo>
                <a:lnTo>
                  <a:pt x="5562853" y="1"/>
                </a:lnTo>
                <a:close/>
              </a:path>
            </a:pathLst>
          </a:custGeom>
        </p:spPr>
        <p:txBody>
          <a:bodyPr wrap="square">
            <a:noAutofit/>
          </a:bodyPr>
          <a:lstStyle/>
          <a:p>
            <a:endParaRPr lang="fr-CA" dirty="0"/>
          </a:p>
        </p:txBody>
      </p:sp>
    </p:spTree>
    <p:extLst>
      <p:ext uri="{BB962C8B-B14F-4D97-AF65-F5344CB8AC3E}">
        <p14:creationId xmlns:p14="http://schemas.microsoft.com/office/powerpoint/2010/main" val="526542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301" y="2377440"/>
            <a:ext cx="5378824"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31301" y="3752016"/>
            <a:ext cx="5384800" cy="664537"/>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8" name="Rectangle 7"/>
          <p:cNvSpPr/>
          <p:nvPr/>
        </p:nvSpPr>
        <p:spPr>
          <a:xfrm>
            <a:off x="9069917" y="228600"/>
            <a:ext cx="2743200" cy="2039112"/>
          </a:xfrm>
          <a:prstGeom prst="rect">
            <a:avLst/>
          </a:prstGeom>
          <a:solidFill>
            <a:srgbClr val="A3C2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6165851" y="2377440"/>
            <a:ext cx="2743200" cy="203911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6165851" y="22860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9069917" y="2377440"/>
            <a:ext cx="27432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3" name="Picture 12" descr="bloomberg.small.horizontal.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04281" y="2587328"/>
            <a:ext cx="3322648" cy="1382322"/>
          </a:xfrm>
          <a:prstGeom prst="rect">
            <a:avLst/>
          </a:prstGeom>
        </p:spPr>
      </p:pic>
      <p:cxnSp>
        <p:nvCxnSpPr>
          <p:cNvPr id="7" name="Straight Connector 6"/>
          <p:cNvCxnSpPr/>
          <p:nvPr userDrawn="1"/>
        </p:nvCxnSpPr>
        <p:spPr>
          <a:xfrm>
            <a:off x="9109760" y="3637391"/>
            <a:ext cx="2686488" cy="0"/>
          </a:xfrm>
          <a:prstGeom prst="line">
            <a:avLst/>
          </a:prstGeom>
          <a:ln w="3175"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userDrawn="1"/>
        </p:nvSpPr>
        <p:spPr>
          <a:xfrm>
            <a:off x="8960162" y="3816746"/>
            <a:ext cx="296270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50" normalizeH="0" baseline="0" noProof="0" dirty="0">
                <a:ln>
                  <a:noFill/>
                </a:ln>
                <a:solidFill>
                  <a:prstClr val="white"/>
                </a:solidFill>
                <a:effectLst/>
                <a:uLnTx/>
                <a:uFillTx/>
                <a:latin typeface="Garamond"/>
                <a:ea typeface="+mn-ea"/>
                <a:cs typeface="Garamond"/>
              </a:rPr>
              <a:t>Bill &amp; Melinda Gates Institute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Garamond"/>
                <a:ea typeface="+mn-ea"/>
                <a:cs typeface="Garamond"/>
              </a:rPr>
              <a:t>for Population and Reproductive Health</a:t>
            </a:r>
          </a:p>
        </p:txBody>
      </p:sp>
    </p:spTree>
    <p:extLst>
      <p:ext uri="{BB962C8B-B14F-4D97-AF65-F5344CB8AC3E}">
        <p14:creationId xmlns:p14="http://schemas.microsoft.com/office/powerpoint/2010/main" val="33013448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606395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4" name="Text Placeholder 3"/>
          <p:cNvSpPr>
            <a:spLocks noGrp="1"/>
          </p:cNvSpPr>
          <p:nvPr>
            <p:ph type="body" sz="half" idx="2"/>
          </p:nvPr>
        </p:nvSpPr>
        <p:spPr>
          <a:xfrm>
            <a:off x="508126" y="1200089"/>
            <a:ext cx="8239421" cy="5072607"/>
          </a:xfrm>
        </p:spPr>
        <p:txBody>
          <a:bodyPr/>
          <a:lstStyle>
            <a:lvl1pPr marL="0" indent="0">
              <a:buNone/>
              <a:defRPr sz="140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Picture Placeholder 12"/>
          <p:cNvSpPr>
            <a:spLocks noGrp="1"/>
          </p:cNvSpPr>
          <p:nvPr>
            <p:ph type="pic" sz="quarter" idx="13"/>
          </p:nvPr>
        </p:nvSpPr>
        <p:spPr>
          <a:xfrm>
            <a:off x="9069917" y="2374940"/>
            <a:ext cx="2743200" cy="2039112"/>
          </a:xfrm>
        </p:spPr>
        <p:txBody>
          <a:bodyPr/>
          <a:lstStyle>
            <a:lvl1pPr>
              <a:buNone/>
              <a:defRPr/>
            </a:lvl1pPr>
          </a:lstStyle>
          <a:p>
            <a:r>
              <a:rPr lang="en-US" dirty="0"/>
              <a:t>Drag picture to placeholder or click icon to add</a:t>
            </a:r>
            <a:endParaRPr dirty="0"/>
          </a:p>
        </p:txBody>
      </p:sp>
      <p:sp>
        <p:nvSpPr>
          <p:cNvPr id="18" name="Picture Placeholder 12"/>
          <p:cNvSpPr>
            <a:spLocks noGrp="1"/>
          </p:cNvSpPr>
          <p:nvPr>
            <p:ph type="pic" sz="quarter" idx="16"/>
          </p:nvPr>
        </p:nvSpPr>
        <p:spPr>
          <a:xfrm>
            <a:off x="9070848" y="228600"/>
            <a:ext cx="2743200" cy="2039113"/>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13186438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8416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17" name="Content Placeholder 3"/>
          <p:cNvGraphicFramePr>
            <a:graphicFrameLocks/>
          </p:cNvGraphicFramePr>
          <p:nvPr userDrawn="1"/>
        </p:nvGraphicFramePr>
        <p:xfrm>
          <a:off x="680943" y="1981200"/>
          <a:ext cx="10830112" cy="3708400"/>
        </p:xfrm>
        <a:graphic>
          <a:graphicData uri="http://schemas.openxmlformats.org/drawingml/2006/table">
            <a:tbl>
              <a:tblPr firstRow="1" bandRow="1">
                <a:tableStyleId>{5C22544A-7EE6-4342-B048-85BDC9FD1C3A}</a:tableStyleId>
              </a:tblPr>
              <a:tblGrid>
                <a:gridCol w="1353764">
                  <a:extLst>
                    <a:ext uri="{9D8B030D-6E8A-4147-A177-3AD203B41FA5}">
                      <a16:colId xmlns:a16="http://schemas.microsoft.com/office/drawing/2014/main" val="20000"/>
                    </a:ext>
                  </a:extLst>
                </a:gridCol>
                <a:gridCol w="1353764">
                  <a:extLst>
                    <a:ext uri="{9D8B030D-6E8A-4147-A177-3AD203B41FA5}">
                      <a16:colId xmlns:a16="http://schemas.microsoft.com/office/drawing/2014/main" val="20001"/>
                    </a:ext>
                  </a:extLst>
                </a:gridCol>
                <a:gridCol w="1353764">
                  <a:extLst>
                    <a:ext uri="{9D8B030D-6E8A-4147-A177-3AD203B41FA5}">
                      <a16:colId xmlns:a16="http://schemas.microsoft.com/office/drawing/2014/main" val="20002"/>
                    </a:ext>
                  </a:extLst>
                </a:gridCol>
                <a:gridCol w="1353764">
                  <a:extLst>
                    <a:ext uri="{9D8B030D-6E8A-4147-A177-3AD203B41FA5}">
                      <a16:colId xmlns:a16="http://schemas.microsoft.com/office/drawing/2014/main" val="20003"/>
                    </a:ext>
                  </a:extLst>
                </a:gridCol>
                <a:gridCol w="1353764">
                  <a:extLst>
                    <a:ext uri="{9D8B030D-6E8A-4147-A177-3AD203B41FA5}">
                      <a16:colId xmlns:a16="http://schemas.microsoft.com/office/drawing/2014/main" val="20004"/>
                    </a:ext>
                  </a:extLst>
                </a:gridCol>
                <a:gridCol w="1353764">
                  <a:extLst>
                    <a:ext uri="{9D8B030D-6E8A-4147-A177-3AD203B41FA5}">
                      <a16:colId xmlns:a16="http://schemas.microsoft.com/office/drawing/2014/main" val="20005"/>
                    </a:ext>
                  </a:extLst>
                </a:gridCol>
                <a:gridCol w="1353764">
                  <a:extLst>
                    <a:ext uri="{9D8B030D-6E8A-4147-A177-3AD203B41FA5}">
                      <a16:colId xmlns:a16="http://schemas.microsoft.com/office/drawing/2014/main" val="20006"/>
                    </a:ext>
                  </a:extLst>
                </a:gridCol>
                <a:gridCol w="1353764">
                  <a:extLst>
                    <a:ext uri="{9D8B030D-6E8A-4147-A177-3AD203B41FA5}">
                      <a16:colId xmlns:a16="http://schemas.microsoft.com/office/drawing/2014/main" val="20007"/>
                    </a:ext>
                  </a:extLst>
                </a:gridCol>
              </a:tblGrid>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0"/>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1"/>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2"/>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3"/>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4"/>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5"/>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6"/>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7"/>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8"/>
                  </a:ext>
                </a:extLst>
              </a:tr>
              <a:tr h="370840">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tc>
                  <a:txBody>
                    <a:bodyPr/>
                    <a:lstStyle/>
                    <a:p>
                      <a:endParaRPr lang="en-US" dirty="0"/>
                    </a:p>
                  </a:txBody>
                  <a:tcPr marL="121920" marR="121920"/>
                </a:tc>
                <a:extLst>
                  <a:ext uri="{0D108BD9-81ED-4DB2-BD59-A6C34878D82A}">
                    <a16:rowId xmlns:a16="http://schemas.microsoft.com/office/drawing/2014/main" val="10009"/>
                  </a:ext>
                </a:extLst>
              </a:tr>
            </a:tbl>
          </a:graphicData>
        </a:graphic>
      </p:graphicFrame>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endParaRPr/>
          </a:p>
        </p:txBody>
      </p:sp>
    </p:spTree>
    <p:extLst>
      <p:ext uri="{BB962C8B-B14F-4D97-AF65-F5344CB8AC3E}">
        <p14:creationId xmlns:p14="http://schemas.microsoft.com/office/powerpoint/2010/main" val="10174652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atin typeface="Segoe UI" panose="020B0502040204020203" pitchFamily="34" charset="0"/>
                <a:cs typeface="Segoe UI" panose="020B0502040204020203" pitchFamily="34" charset="0"/>
              </a:defRPr>
            </a:lvl1pPr>
          </a:lstStyle>
          <a:p>
            <a:r>
              <a:rPr lang="en-US"/>
              <a:t>Click to edit Master title style</a:t>
            </a:r>
            <a:endParaRPr/>
          </a:p>
        </p:txBody>
      </p:sp>
      <p:sp>
        <p:nvSpPr>
          <p:cNvPr id="3" name="Content Placeholder 2"/>
          <p:cNvSpPr>
            <a:spLocks noGrp="1"/>
          </p:cNvSpPr>
          <p:nvPr>
            <p:ph sz="half" idx="1"/>
          </p:nvPr>
        </p:nvSpPr>
        <p:spPr>
          <a:xfrm>
            <a:off x="664691" y="1985963"/>
            <a:ext cx="5393680"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340592" y="1985963"/>
            <a:ext cx="5170464" cy="4140200"/>
          </a:xfrm>
        </p:spPr>
        <p:txBody>
          <a:bodyPr>
            <a:normAutofit/>
          </a:bodyPr>
          <a:lstStyle>
            <a:lvl1pPr>
              <a:defRPr sz="1800">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2325563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4" name="Text Placeholder 3"/>
          <p:cNvSpPr>
            <a:spLocks noGrp="1"/>
          </p:cNvSpPr>
          <p:nvPr>
            <p:ph type="body" sz="half" idx="2"/>
          </p:nvPr>
        </p:nvSpPr>
        <p:spPr>
          <a:xfrm>
            <a:off x="508126" y="1200089"/>
            <a:ext cx="8239421" cy="5072607"/>
          </a:xfrm>
        </p:spPr>
        <p:txBody>
          <a:bodyPr/>
          <a:lstStyle>
            <a:lvl1pPr marL="0" indent="0">
              <a:buNone/>
              <a:defRPr sz="140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Picture Placeholder 12"/>
          <p:cNvSpPr>
            <a:spLocks noGrp="1"/>
          </p:cNvSpPr>
          <p:nvPr>
            <p:ph type="pic" sz="quarter" idx="13"/>
          </p:nvPr>
        </p:nvSpPr>
        <p:spPr>
          <a:xfrm>
            <a:off x="9069917" y="2374940"/>
            <a:ext cx="2743200" cy="2039112"/>
          </a:xfrm>
        </p:spPr>
        <p:txBody>
          <a:bodyPr/>
          <a:lstStyle>
            <a:lvl1pPr>
              <a:buNone/>
              <a:defRPr/>
            </a:lvl1pPr>
          </a:lstStyle>
          <a:p>
            <a:r>
              <a:rPr lang="en-US" dirty="0"/>
              <a:t>Drag picture to placeholder or click icon to add</a:t>
            </a:r>
            <a:endParaRPr dirty="0"/>
          </a:p>
        </p:txBody>
      </p:sp>
      <p:sp>
        <p:nvSpPr>
          <p:cNvPr id="18" name="Picture Placeholder 12"/>
          <p:cNvSpPr>
            <a:spLocks noGrp="1"/>
          </p:cNvSpPr>
          <p:nvPr>
            <p:ph type="pic" sz="quarter" idx="16"/>
          </p:nvPr>
        </p:nvSpPr>
        <p:spPr>
          <a:xfrm>
            <a:off x="9070848" y="228600"/>
            <a:ext cx="2743200" cy="2039113"/>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24270454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18" name="Picture Placeholder 12"/>
          <p:cNvSpPr>
            <a:spLocks noGrp="1"/>
          </p:cNvSpPr>
          <p:nvPr>
            <p:ph type="pic" sz="quarter" idx="16"/>
          </p:nvPr>
        </p:nvSpPr>
        <p:spPr>
          <a:xfrm>
            <a:off x="508124" y="1140083"/>
            <a:ext cx="11183525" cy="5132612"/>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22641045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591692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897924" y="-98854"/>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2125555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3886200" cy="3343275"/>
          </a:xfrm>
          <a:custGeom>
            <a:avLst/>
            <a:gdLst>
              <a:gd name="connsiteX0" fmla="*/ 0 w 3886200"/>
              <a:gd name="connsiteY0" fmla="*/ 0 h 3343275"/>
              <a:gd name="connsiteX1" fmla="*/ 3886200 w 3886200"/>
              <a:gd name="connsiteY1" fmla="*/ 0 h 3343275"/>
              <a:gd name="connsiteX2" fmla="*/ 2827496 w 3886200"/>
              <a:gd name="connsiteY2" fmla="*/ 3343275 h 3343275"/>
              <a:gd name="connsiteX3" fmla="*/ 0 w 3886200"/>
              <a:gd name="connsiteY3" fmla="*/ 3343275 h 3343275"/>
            </a:gdLst>
            <a:ahLst/>
            <a:cxnLst>
              <a:cxn ang="0">
                <a:pos x="connsiteX0" y="connsiteY0"/>
              </a:cxn>
              <a:cxn ang="0">
                <a:pos x="connsiteX1" y="connsiteY1"/>
              </a:cxn>
              <a:cxn ang="0">
                <a:pos x="connsiteX2" y="connsiteY2"/>
              </a:cxn>
              <a:cxn ang="0">
                <a:pos x="connsiteX3" y="connsiteY3"/>
              </a:cxn>
            </a:cxnLst>
            <a:rect l="l" t="t" r="r" b="b"/>
            <a:pathLst>
              <a:path w="3886200" h="3343275">
                <a:moveTo>
                  <a:pt x="0" y="0"/>
                </a:moveTo>
                <a:lnTo>
                  <a:pt x="3886200" y="0"/>
                </a:lnTo>
                <a:lnTo>
                  <a:pt x="2827496" y="3343275"/>
                </a:lnTo>
                <a:lnTo>
                  <a:pt x="0" y="3343275"/>
                </a:lnTo>
                <a:close/>
              </a:path>
            </a:pathLst>
          </a:custGeom>
        </p:spPr>
        <p:txBody>
          <a:bodyPr wrap="square">
            <a:noAutofit/>
          </a:bodyPr>
          <a:lstStyle/>
          <a:p>
            <a:endParaRPr lang="fr-CA" dirty="0"/>
          </a:p>
        </p:txBody>
      </p:sp>
      <p:sp>
        <p:nvSpPr>
          <p:cNvPr id="8" name="Picture Placeholder 7"/>
          <p:cNvSpPr>
            <a:spLocks noGrp="1"/>
          </p:cNvSpPr>
          <p:nvPr>
            <p:ph type="pic" sz="quarter" idx="11"/>
          </p:nvPr>
        </p:nvSpPr>
        <p:spPr>
          <a:xfrm>
            <a:off x="0" y="3514725"/>
            <a:ext cx="3886200" cy="3343275"/>
          </a:xfrm>
          <a:custGeom>
            <a:avLst/>
            <a:gdLst>
              <a:gd name="connsiteX0" fmla="*/ 0 w 3886200"/>
              <a:gd name="connsiteY0" fmla="*/ 0 h 3343275"/>
              <a:gd name="connsiteX1" fmla="*/ 2827496 w 3886200"/>
              <a:gd name="connsiteY1" fmla="*/ 0 h 3343275"/>
              <a:gd name="connsiteX2" fmla="*/ 3886200 w 3886200"/>
              <a:gd name="connsiteY2" fmla="*/ 3343275 h 3343275"/>
              <a:gd name="connsiteX3" fmla="*/ 0 w 3886200"/>
              <a:gd name="connsiteY3" fmla="*/ 3343275 h 3343275"/>
            </a:gdLst>
            <a:ahLst/>
            <a:cxnLst>
              <a:cxn ang="0">
                <a:pos x="connsiteX0" y="connsiteY0"/>
              </a:cxn>
              <a:cxn ang="0">
                <a:pos x="connsiteX1" y="connsiteY1"/>
              </a:cxn>
              <a:cxn ang="0">
                <a:pos x="connsiteX2" y="connsiteY2"/>
              </a:cxn>
              <a:cxn ang="0">
                <a:pos x="connsiteX3" y="connsiteY3"/>
              </a:cxn>
            </a:cxnLst>
            <a:rect l="l" t="t" r="r" b="b"/>
            <a:pathLst>
              <a:path w="3886200" h="3343275">
                <a:moveTo>
                  <a:pt x="0" y="0"/>
                </a:moveTo>
                <a:lnTo>
                  <a:pt x="2827496" y="0"/>
                </a:lnTo>
                <a:lnTo>
                  <a:pt x="3886200" y="3343275"/>
                </a:lnTo>
                <a:lnTo>
                  <a:pt x="0" y="3343275"/>
                </a:lnTo>
                <a:close/>
              </a:path>
            </a:pathLst>
          </a:custGeom>
        </p:spPr>
        <p:txBody>
          <a:bodyPr wrap="square">
            <a:noAutofit/>
          </a:bodyPr>
          <a:lstStyle/>
          <a:p>
            <a:endParaRPr lang="fr-CA" dirty="0"/>
          </a:p>
        </p:txBody>
      </p:sp>
    </p:spTree>
    <p:extLst>
      <p:ext uri="{BB962C8B-B14F-4D97-AF65-F5344CB8AC3E}">
        <p14:creationId xmlns:p14="http://schemas.microsoft.com/office/powerpoint/2010/main" val="2646979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
        <p:nvSpPr>
          <p:cNvPr id="20" name="Picture Placeholder 19"/>
          <p:cNvSpPr>
            <a:spLocks noGrp="1"/>
          </p:cNvSpPr>
          <p:nvPr>
            <p:ph type="pic" sz="quarter" idx="11"/>
          </p:nvPr>
        </p:nvSpPr>
        <p:spPr>
          <a:xfrm>
            <a:off x="0" y="1"/>
            <a:ext cx="7252793" cy="6858000"/>
          </a:xfrm>
          <a:custGeom>
            <a:avLst/>
            <a:gdLst>
              <a:gd name="connsiteX0" fmla="*/ 0 w 7252793"/>
              <a:gd name="connsiteY0" fmla="*/ 1 h 6858000"/>
              <a:gd name="connsiteX1" fmla="*/ 2831137 w 7252793"/>
              <a:gd name="connsiteY1" fmla="*/ 1 h 6858000"/>
              <a:gd name="connsiteX2" fmla="*/ 0 w 7252793"/>
              <a:gd name="connsiteY2" fmla="*/ 5228345 h 6858000"/>
              <a:gd name="connsiteX3" fmla="*/ 3024401 w 7252793"/>
              <a:gd name="connsiteY3" fmla="*/ 1 h 6858000"/>
              <a:gd name="connsiteX4" fmla="*/ 5369588 w 7252793"/>
              <a:gd name="connsiteY4" fmla="*/ 1 h 6858000"/>
              <a:gd name="connsiteX5" fmla="*/ 1655996 w 7252793"/>
              <a:gd name="connsiteY5" fmla="*/ 6857999 h 6858000"/>
              <a:gd name="connsiteX6" fmla="*/ 1 w 7252793"/>
              <a:gd name="connsiteY6" fmla="*/ 6858000 h 6858000"/>
              <a:gd name="connsiteX7" fmla="*/ 0 w 7252793"/>
              <a:gd name="connsiteY7" fmla="*/ 5585249 h 6858000"/>
              <a:gd name="connsiteX8" fmla="*/ 7252793 w 7252793"/>
              <a:gd name="connsiteY8" fmla="*/ 0 h 6858000"/>
              <a:gd name="connsiteX9" fmla="*/ 3539201 w 7252793"/>
              <a:gd name="connsiteY9" fmla="*/ 6858000 h 6858000"/>
              <a:gd name="connsiteX10" fmla="*/ 1849262 w 7252793"/>
              <a:gd name="connsiteY10" fmla="*/ 6857999 h 6858000"/>
              <a:gd name="connsiteX11" fmla="*/ 5562853 w 7252793"/>
              <a:gd name="connsiteY11"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52793" h="6858000">
                <a:moveTo>
                  <a:pt x="0" y="1"/>
                </a:moveTo>
                <a:lnTo>
                  <a:pt x="2831137" y="1"/>
                </a:lnTo>
                <a:lnTo>
                  <a:pt x="0" y="5228345"/>
                </a:lnTo>
                <a:close/>
                <a:moveTo>
                  <a:pt x="3024401" y="1"/>
                </a:moveTo>
                <a:lnTo>
                  <a:pt x="5369588" y="1"/>
                </a:lnTo>
                <a:lnTo>
                  <a:pt x="1655996" y="6857999"/>
                </a:lnTo>
                <a:lnTo>
                  <a:pt x="1" y="6858000"/>
                </a:lnTo>
                <a:lnTo>
                  <a:pt x="0" y="5585249"/>
                </a:lnTo>
                <a:close/>
                <a:moveTo>
                  <a:pt x="7252793" y="0"/>
                </a:moveTo>
                <a:lnTo>
                  <a:pt x="3539201" y="6858000"/>
                </a:lnTo>
                <a:lnTo>
                  <a:pt x="1849262" y="6857999"/>
                </a:lnTo>
                <a:lnTo>
                  <a:pt x="5562853" y="1"/>
                </a:lnTo>
                <a:close/>
              </a:path>
            </a:pathLst>
          </a:custGeom>
        </p:spPr>
        <p:txBody>
          <a:bodyPr wrap="square">
            <a:noAutofit/>
          </a:bodyPr>
          <a:lstStyle/>
          <a:p>
            <a:endParaRPr lang="fr-CA" dirty="0"/>
          </a:p>
        </p:txBody>
      </p:sp>
    </p:spTree>
    <p:extLst>
      <p:ext uri="{BB962C8B-B14F-4D97-AF65-F5344CB8AC3E}">
        <p14:creationId xmlns:p14="http://schemas.microsoft.com/office/powerpoint/2010/main" val="379206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9069918" y="228600"/>
            <a:ext cx="2846916" cy="20383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sz="1800"/>
          </a:p>
        </p:txBody>
      </p:sp>
      <p:sp>
        <p:nvSpPr>
          <p:cNvPr id="5" name="Rectangle 4"/>
          <p:cNvSpPr/>
          <p:nvPr userDrawn="1"/>
        </p:nvSpPr>
        <p:spPr>
          <a:xfrm>
            <a:off x="6045200" y="2378076"/>
            <a:ext cx="2863851" cy="20351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sz="1800">
              <a:solidFill>
                <a:schemeClr val="accent4"/>
              </a:solidFill>
            </a:endParaRPr>
          </a:p>
        </p:txBody>
      </p:sp>
      <p:sp>
        <p:nvSpPr>
          <p:cNvPr id="6" name="Rectangle 5"/>
          <p:cNvSpPr/>
          <p:nvPr/>
        </p:nvSpPr>
        <p:spPr>
          <a:xfrm>
            <a:off x="6045200" y="228600"/>
            <a:ext cx="2863851" cy="20383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sz="1800"/>
          </a:p>
        </p:txBody>
      </p:sp>
      <p:pic>
        <p:nvPicPr>
          <p:cNvPr id="7" name="Picture 12"/>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846667" y="258763"/>
            <a:ext cx="4360333" cy="1476375"/>
          </a:xfrm>
          <a:prstGeom prst="rect">
            <a:avLst/>
          </a:prstGeom>
          <a:noFill/>
          <a:ln w="9525">
            <a:noFill/>
            <a:miter lim="800000"/>
            <a:headEnd/>
            <a:tailEnd/>
          </a:ln>
        </p:spPr>
      </p:pic>
      <p:sp>
        <p:nvSpPr>
          <p:cNvPr id="8" name="TextBox 13"/>
          <p:cNvSpPr txBox="1">
            <a:spLocks noChangeArrowheads="1"/>
          </p:cNvSpPr>
          <p:nvPr userDrawn="1"/>
        </p:nvSpPr>
        <p:spPr bwMode="auto">
          <a:xfrm>
            <a:off x="846667" y="1560513"/>
            <a:ext cx="4701117" cy="830262"/>
          </a:xfrm>
          <a:prstGeom prst="rect">
            <a:avLst/>
          </a:prstGeom>
          <a:noFill/>
          <a:ln>
            <a:noFill/>
          </a:ln>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defRPr/>
            </a:pPr>
            <a:r>
              <a:rPr lang="en-US" sz="2400"/>
              <a:t>Performance Monitoring </a:t>
            </a:r>
          </a:p>
          <a:p>
            <a:pPr>
              <a:defRPr/>
            </a:pPr>
            <a:r>
              <a:rPr lang="en-US" sz="2400"/>
              <a:t>and Accountability 2020</a:t>
            </a:r>
          </a:p>
        </p:txBody>
      </p:sp>
      <p:sp>
        <p:nvSpPr>
          <p:cNvPr id="9" name="Rectangle 8"/>
          <p:cNvSpPr/>
          <p:nvPr userDrawn="1"/>
        </p:nvSpPr>
        <p:spPr>
          <a:xfrm>
            <a:off x="9069918" y="2373314"/>
            <a:ext cx="2846916" cy="20399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sz="1800">
              <a:solidFill>
                <a:schemeClr val="accent6">
                  <a:lumMod val="50000"/>
                </a:schemeClr>
              </a:solidFill>
            </a:endParaRPr>
          </a:p>
        </p:txBody>
      </p:sp>
      <p:pic>
        <p:nvPicPr>
          <p:cNvPr id="10" name="Picture 9" descr="bloomberg.small.horizontal.white.eps"/>
          <p:cNvPicPr>
            <a:picLocks noChangeAspect="1"/>
          </p:cNvPicPr>
          <p:nvPr userDrawn="1"/>
        </p:nvPicPr>
        <p:blipFill>
          <a:blip r:embed="rId3">
            <a:duotone>
              <a:prstClr val="black"/>
              <a:srgbClr val="FFFFFF">
                <a:tint val="45000"/>
                <a:satMod val="400000"/>
              </a:srgbClr>
            </a:duotone>
          </a:blip>
          <a:stretch>
            <a:fillRect/>
          </a:stretch>
        </p:blipFill>
        <p:spPr>
          <a:xfrm>
            <a:off x="8655855" y="2541228"/>
            <a:ext cx="3664255" cy="1246783"/>
          </a:xfrm>
          <a:prstGeom prst="rect">
            <a:avLst/>
          </a:prstGeom>
        </p:spPr>
      </p:pic>
      <p:sp>
        <p:nvSpPr>
          <p:cNvPr id="11" name="TextBox 10"/>
          <p:cNvSpPr txBox="1"/>
          <p:nvPr userDrawn="1"/>
        </p:nvSpPr>
        <p:spPr>
          <a:xfrm>
            <a:off x="9029700" y="3459163"/>
            <a:ext cx="2963333" cy="430212"/>
          </a:xfrm>
          <a:prstGeom prst="rect">
            <a:avLst/>
          </a:prstGeom>
          <a:noFill/>
        </p:spPr>
        <p:txBody>
          <a:bodyPr>
            <a:spAutoFit/>
          </a:bodyPr>
          <a:lstStyle/>
          <a:p>
            <a:pPr algn="ctr" fontAlgn="auto">
              <a:spcBef>
                <a:spcPts val="0"/>
              </a:spcBef>
              <a:spcAft>
                <a:spcPts val="0"/>
              </a:spcAft>
              <a:defRPr/>
            </a:pPr>
            <a:r>
              <a:rPr lang="en-US" sz="1200" spc="50" dirty="0">
                <a:solidFill>
                  <a:schemeClr val="bg1"/>
                </a:solidFill>
                <a:latin typeface="Garamond"/>
                <a:ea typeface="+mn-ea"/>
                <a:cs typeface="Garamond"/>
              </a:rPr>
              <a:t>Bill &amp; Melinda Gates Institute </a:t>
            </a:r>
          </a:p>
          <a:p>
            <a:pPr algn="ctr" fontAlgn="auto">
              <a:spcBef>
                <a:spcPts val="0"/>
              </a:spcBef>
              <a:spcAft>
                <a:spcPts val="0"/>
              </a:spcAft>
              <a:defRPr/>
            </a:pPr>
            <a:r>
              <a:rPr lang="en-US" sz="1000" dirty="0">
                <a:solidFill>
                  <a:schemeClr val="bg1"/>
                </a:solidFill>
                <a:latin typeface="Garamond"/>
                <a:ea typeface="+mn-ea"/>
                <a:cs typeface="Garamond"/>
              </a:rPr>
              <a:t>for Population and Reproductive Health</a:t>
            </a:r>
          </a:p>
        </p:txBody>
      </p:sp>
      <p:cxnSp>
        <p:nvCxnSpPr>
          <p:cNvPr id="12" name="Straight Connector 11"/>
          <p:cNvCxnSpPr/>
          <p:nvPr userDrawn="1"/>
        </p:nvCxnSpPr>
        <p:spPr>
          <a:xfrm>
            <a:off x="9148233" y="3475038"/>
            <a:ext cx="2686051" cy="0"/>
          </a:xfrm>
          <a:prstGeom prst="line">
            <a:avLst/>
          </a:prstGeom>
          <a:ln w="3175"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31301" y="4807592"/>
            <a:ext cx="5613888" cy="706104"/>
          </a:xfrm>
        </p:spPr>
        <p:txBody>
          <a:bodyPr>
            <a:normAutofit/>
          </a:bodyPr>
          <a:lstStyle>
            <a:lvl1pPr>
              <a:defRPr sz="2400">
                <a:solidFill>
                  <a:schemeClr val="tx1"/>
                </a:solidFill>
              </a:defRPr>
            </a:lvl1pPr>
          </a:lstStyle>
          <a:p>
            <a:r>
              <a:rPr lang="en-US" dirty="0"/>
              <a:t>Click to edit Master title style</a:t>
            </a:r>
            <a:endParaRPr dirty="0"/>
          </a:p>
        </p:txBody>
      </p:sp>
      <p:sp>
        <p:nvSpPr>
          <p:cNvPr id="3" name="Subtitle 2"/>
          <p:cNvSpPr>
            <a:spLocks noGrp="1"/>
          </p:cNvSpPr>
          <p:nvPr>
            <p:ph type="subTitle" idx="1"/>
          </p:nvPr>
        </p:nvSpPr>
        <p:spPr>
          <a:xfrm>
            <a:off x="431301" y="5531508"/>
            <a:ext cx="5613888" cy="664537"/>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Tree>
    <p:extLst>
      <p:ext uri="{BB962C8B-B14F-4D97-AF65-F5344CB8AC3E}">
        <p14:creationId xmlns:p14="http://schemas.microsoft.com/office/powerpoint/2010/main" val="1582508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chemeClr val="accent1"/>
                </a:solidFill>
              </a:defRPr>
            </a:lvl1pPr>
          </a:lstStyle>
          <a:p>
            <a:r>
              <a:rPr lang="en-US"/>
              <a:t>Click to edit Master title style</a:t>
            </a:r>
            <a:endParaRPr/>
          </a:p>
        </p:txBody>
      </p:sp>
      <p:sp>
        <p:nvSpPr>
          <p:cNvPr id="18" name="Picture Placeholder 12"/>
          <p:cNvSpPr>
            <a:spLocks noGrp="1"/>
          </p:cNvSpPr>
          <p:nvPr>
            <p:ph type="pic" sz="quarter" idx="16"/>
          </p:nvPr>
        </p:nvSpPr>
        <p:spPr>
          <a:xfrm>
            <a:off x="508124" y="1140083"/>
            <a:ext cx="11183525" cy="5132612"/>
          </a:xfrm>
          <a:noFill/>
        </p:spPr>
        <p:txBody>
          <a:bodyPr/>
          <a:lstStyle>
            <a:lvl1pPr>
              <a:buNone/>
              <a:defRPr/>
            </a:lvl1pPr>
          </a:lstStyle>
          <a:p>
            <a:r>
              <a:rPr lang="en-US" dirty="0"/>
              <a:t>Drag picture to placeholder or click icon to add</a:t>
            </a:r>
            <a:endParaRPr dirty="0"/>
          </a:p>
        </p:txBody>
      </p:sp>
    </p:spTree>
    <p:extLst>
      <p:ext uri="{BB962C8B-B14F-4D97-AF65-F5344CB8AC3E}">
        <p14:creationId xmlns:p14="http://schemas.microsoft.com/office/powerpoint/2010/main" val="2910916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26223729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nvGraphicFramePr>
        <p:xfrm>
          <a:off x="681567" y="1981200"/>
          <a:ext cx="10828864" cy="3708400"/>
        </p:xfrm>
        <a:graphic>
          <a:graphicData uri="http://schemas.openxmlformats.org/drawingml/2006/table">
            <a:tbl>
              <a:tblPr firstRow="1" bandRow="1">
                <a:tableStyleId>{5C22544A-7EE6-4342-B048-85BDC9FD1C3A}</a:tableStyleId>
              </a:tblPr>
              <a:tblGrid>
                <a:gridCol w="1353608">
                  <a:extLst>
                    <a:ext uri="{9D8B030D-6E8A-4147-A177-3AD203B41FA5}">
                      <a16:colId xmlns:a16="http://schemas.microsoft.com/office/drawing/2014/main" val="20000"/>
                    </a:ext>
                  </a:extLst>
                </a:gridCol>
                <a:gridCol w="1353608">
                  <a:extLst>
                    <a:ext uri="{9D8B030D-6E8A-4147-A177-3AD203B41FA5}">
                      <a16:colId xmlns:a16="http://schemas.microsoft.com/office/drawing/2014/main" val="20001"/>
                    </a:ext>
                  </a:extLst>
                </a:gridCol>
                <a:gridCol w="1353608">
                  <a:extLst>
                    <a:ext uri="{9D8B030D-6E8A-4147-A177-3AD203B41FA5}">
                      <a16:colId xmlns:a16="http://schemas.microsoft.com/office/drawing/2014/main" val="20002"/>
                    </a:ext>
                  </a:extLst>
                </a:gridCol>
                <a:gridCol w="1353608">
                  <a:extLst>
                    <a:ext uri="{9D8B030D-6E8A-4147-A177-3AD203B41FA5}">
                      <a16:colId xmlns:a16="http://schemas.microsoft.com/office/drawing/2014/main" val="20003"/>
                    </a:ext>
                  </a:extLst>
                </a:gridCol>
                <a:gridCol w="1353608">
                  <a:extLst>
                    <a:ext uri="{9D8B030D-6E8A-4147-A177-3AD203B41FA5}">
                      <a16:colId xmlns:a16="http://schemas.microsoft.com/office/drawing/2014/main" val="20004"/>
                    </a:ext>
                  </a:extLst>
                </a:gridCol>
                <a:gridCol w="1353608">
                  <a:extLst>
                    <a:ext uri="{9D8B030D-6E8A-4147-A177-3AD203B41FA5}">
                      <a16:colId xmlns:a16="http://schemas.microsoft.com/office/drawing/2014/main" val="20005"/>
                    </a:ext>
                  </a:extLst>
                </a:gridCol>
                <a:gridCol w="1353608">
                  <a:extLst>
                    <a:ext uri="{9D8B030D-6E8A-4147-A177-3AD203B41FA5}">
                      <a16:colId xmlns:a16="http://schemas.microsoft.com/office/drawing/2014/main" val="20006"/>
                    </a:ext>
                  </a:extLst>
                </a:gridCol>
                <a:gridCol w="1353608">
                  <a:extLst>
                    <a:ext uri="{9D8B030D-6E8A-4147-A177-3AD203B41FA5}">
                      <a16:colId xmlns:a16="http://schemas.microsoft.com/office/drawing/2014/main" val="20007"/>
                    </a:ext>
                  </a:extLst>
                </a:gridCol>
              </a:tblGrid>
              <a:tr h="370840">
                <a:tc>
                  <a:txBody>
                    <a:bodyPr/>
                    <a:lstStyle/>
                    <a:p>
                      <a:endParaRPr lang="en-US" dirty="0"/>
                    </a:p>
                  </a:txBody>
                  <a:tcPr marL="121905" marR="121905">
                    <a:solidFill>
                      <a:srgbClr val="C0504D"/>
                    </a:solidFill>
                  </a:tcPr>
                </a:tc>
                <a:tc>
                  <a:txBody>
                    <a:bodyPr/>
                    <a:lstStyle/>
                    <a:p>
                      <a:endParaRPr lang="en-US"/>
                    </a:p>
                  </a:txBody>
                  <a:tcPr marL="121905" marR="121905">
                    <a:solidFill>
                      <a:srgbClr val="C0504D"/>
                    </a:solidFill>
                  </a:tcPr>
                </a:tc>
                <a:tc>
                  <a:txBody>
                    <a:bodyPr/>
                    <a:lstStyle/>
                    <a:p>
                      <a:endParaRPr lang="en-US"/>
                    </a:p>
                  </a:txBody>
                  <a:tcPr marL="121905" marR="121905">
                    <a:solidFill>
                      <a:srgbClr val="C0504D"/>
                    </a:solidFill>
                  </a:tcPr>
                </a:tc>
                <a:tc>
                  <a:txBody>
                    <a:bodyPr/>
                    <a:lstStyle/>
                    <a:p>
                      <a:endParaRPr lang="en-US"/>
                    </a:p>
                  </a:txBody>
                  <a:tcPr marL="121905" marR="121905">
                    <a:solidFill>
                      <a:srgbClr val="C0504D"/>
                    </a:solidFill>
                  </a:tcPr>
                </a:tc>
                <a:tc>
                  <a:txBody>
                    <a:bodyPr/>
                    <a:lstStyle/>
                    <a:p>
                      <a:endParaRPr lang="en-US"/>
                    </a:p>
                  </a:txBody>
                  <a:tcPr marL="121905" marR="121905">
                    <a:solidFill>
                      <a:srgbClr val="C0504D"/>
                    </a:solidFill>
                  </a:tcPr>
                </a:tc>
                <a:tc>
                  <a:txBody>
                    <a:bodyPr/>
                    <a:lstStyle/>
                    <a:p>
                      <a:endParaRPr lang="en-US"/>
                    </a:p>
                  </a:txBody>
                  <a:tcPr marL="121905" marR="121905">
                    <a:solidFill>
                      <a:srgbClr val="C0504D"/>
                    </a:solidFill>
                  </a:tcPr>
                </a:tc>
                <a:tc>
                  <a:txBody>
                    <a:bodyPr/>
                    <a:lstStyle/>
                    <a:p>
                      <a:endParaRPr lang="en-US"/>
                    </a:p>
                  </a:txBody>
                  <a:tcPr marL="121905" marR="121905">
                    <a:solidFill>
                      <a:srgbClr val="C0504D"/>
                    </a:solidFill>
                  </a:tcPr>
                </a:tc>
                <a:tc>
                  <a:txBody>
                    <a:bodyPr/>
                    <a:lstStyle/>
                    <a:p>
                      <a:endParaRPr lang="en-US" dirty="0"/>
                    </a:p>
                  </a:txBody>
                  <a:tcPr marL="121905" marR="121905">
                    <a:solidFill>
                      <a:srgbClr val="C0504D"/>
                    </a:solidFill>
                  </a:tcPr>
                </a:tc>
                <a:extLst>
                  <a:ext uri="{0D108BD9-81ED-4DB2-BD59-A6C34878D82A}">
                    <a16:rowId xmlns:a16="http://schemas.microsoft.com/office/drawing/2014/main" val="10000"/>
                  </a:ext>
                </a:extLst>
              </a:tr>
              <a:tr h="370840">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extLst>
                  <a:ext uri="{0D108BD9-81ED-4DB2-BD59-A6C34878D82A}">
                    <a16:rowId xmlns:a16="http://schemas.microsoft.com/office/drawing/2014/main" val="10001"/>
                  </a:ext>
                </a:extLst>
              </a:tr>
              <a:tr h="370840">
                <a:tc>
                  <a:txBody>
                    <a:bodyPr/>
                    <a:lstStyle/>
                    <a:p>
                      <a:endParaRPr lang="en-US"/>
                    </a:p>
                  </a:txBody>
                  <a:tcPr marL="121905" marR="121905"/>
                </a:tc>
                <a:tc>
                  <a:txBody>
                    <a:bodyPr/>
                    <a:lstStyle/>
                    <a:p>
                      <a:endParaRPr lang="en-US" dirty="0"/>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dirty="0"/>
                    </a:p>
                  </a:txBody>
                  <a:tcPr marL="121905" marR="121905"/>
                </a:tc>
                <a:extLst>
                  <a:ext uri="{0D108BD9-81ED-4DB2-BD59-A6C34878D82A}">
                    <a16:rowId xmlns:a16="http://schemas.microsoft.com/office/drawing/2014/main" val="10002"/>
                  </a:ext>
                </a:extLst>
              </a:tr>
              <a:tr h="370840">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dirty="0"/>
                    </a:p>
                  </a:txBody>
                  <a:tcPr marL="121905" marR="121905"/>
                </a:tc>
                <a:extLst>
                  <a:ext uri="{0D108BD9-81ED-4DB2-BD59-A6C34878D82A}">
                    <a16:rowId xmlns:a16="http://schemas.microsoft.com/office/drawing/2014/main" val="10003"/>
                  </a:ext>
                </a:extLst>
              </a:tr>
              <a:tr h="370840">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extLst>
                  <a:ext uri="{0D108BD9-81ED-4DB2-BD59-A6C34878D82A}">
                    <a16:rowId xmlns:a16="http://schemas.microsoft.com/office/drawing/2014/main" val="10004"/>
                  </a:ext>
                </a:extLst>
              </a:tr>
              <a:tr h="370840">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extLst>
                  <a:ext uri="{0D108BD9-81ED-4DB2-BD59-A6C34878D82A}">
                    <a16:rowId xmlns:a16="http://schemas.microsoft.com/office/drawing/2014/main" val="10005"/>
                  </a:ext>
                </a:extLst>
              </a:tr>
              <a:tr h="370840">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dirty="0"/>
                    </a:p>
                  </a:txBody>
                  <a:tcPr marL="121905" marR="121905"/>
                </a:tc>
                <a:extLst>
                  <a:ext uri="{0D108BD9-81ED-4DB2-BD59-A6C34878D82A}">
                    <a16:rowId xmlns:a16="http://schemas.microsoft.com/office/drawing/2014/main" val="10006"/>
                  </a:ext>
                </a:extLst>
              </a:tr>
              <a:tr h="370840">
                <a:tc>
                  <a:txBody>
                    <a:bodyPr/>
                    <a:lstStyle/>
                    <a:p>
                      <a:endParaRPr lang="en-US"/>
                    </a:p>
                  </a:txBody>
                  <a:tcPr marL="121905" marR="121905"/>
                </a:tc>
                <a:tc>
                  <a:txBody>
                    <a:bodyPr/>
                    <a:lstStyle/>
                    <a:p>
                      <a:endParaRPr lang="en-US" dirty="0"/>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dirty="0"/>
                    </a:p>
                  </a:txBody>
                  <a:tcPr marL="121905" marR="121905"/>
                </a:tc>
                <a:tc>
                  <a:txBody>
                    <a:bodyPr/>
                    <a:lstStyle/>
                    <a:p>
                      <a:endParaRPr lang="en-US"/>
                    </a:p>
                  </a:txBody>
                  <a:tcPr marL="121905" marR="121905"/>
                </a:tc>
                <a:extLst>
                  <a:ext uri="{0D108BD9-81ED-4DB2-BD59-A6C34878D82A}">
                    <a16:rowId xmlns:a16="http://schemas.microsoft.com/office/drawing/2014/main" val="10007"/>
                  </a:ext>
                </a:extLst>
              </a:tr>
              <a:tr h="370840">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extLst>
                  <a:ext uri="{0D108BD9-81ED-4DB2-BD59-A6C34878D82A}">
                    <a16:rowId xmlns:a16="http://schemas.microsoft.com/office/drawing/2014/main" val="10008"/>
                  </a:ext>
                </a:extLst>
              </a:tr>
              <a:tr h="370840">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a:p>
                  </a:txBody>
                  <a:tcPr marL="121905" marR="121905"/>
                </a:tc>
                <a:tc>
                  <a:txBody>
                    <a:bodyPr/>
                    <a:lstStyle/>
                    <a:p>
                      <a:endParaRPr lang="en-US" dirty="0"/>
                    </a:p>
                  </a:txBody>
                  <a:tcPr marL="121905" marR="121905"/>
                </a:tc>
                <a:extLst>
                  <a:ext uri="{0D108BD9-81ED-4DB2-BD59-A6C34878D82A}">
                    <a16:rowId xmlns:a16="http://schemas.microsoft.com/office/drawing/2014/main" val="10009"/>
                  </a:ext>
                </a:extLst>
              </a:tr>
            </a:tbl>
          </a:graphicData>
        </a:graphic>
      </p:graphicFrame>
      <p:sp>
        <p:nvSpPr>
          <p:cNvPr id="2" name="Title 1"/>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22163777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dirty="0"/>
          </a:p>
        </p:txBody>
      </p:sp>
      <p:sp>
        <p:nvSpPr>
          <p:cNvPr id="3" name="Content Placeholder 2"/>
          <p:cNvSpPr>
            <a:spLocks noGrp="1"/>
          </p:cNvSpPr>
          <p:nvPr>
            <p:ph sz="half" idx="1"/>
          </p:nvPr>
        </p:nvSpPr>
        <p:spPr>
          <a:xfrm>
            <a:off x="664691" y="1985963"/>
            <a:ext cx="5393680" cy="4140200"/>
          </a:xfrm>
        </p:spPr>
        <p:txBody>
          <a:bodyPr>
            <a:normAutofit/>
          </a:bodyPr>
          <a:lstStyle>
            <a:lvl1pPr>
              <a:defRPr sz="18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340592" y="1985963"/>
            <a:ext cx="5170464" cy="4140200"/>
          </a:xfrm>
        </p:spPr>
        <p:txBody>
          <a:bodyPr>
            <a:normAutofit/>
          </a:bodyPr>
          <a:lstStyle>
            <a:lvl1pPr>
              <a:defRPr sz="18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42023068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rgbClr val="AF0E01"/>
                </a:solidFill>
              </a:defRPr>
            </a:lvl1pPr>
          </a:lstStyle>
          <a:p>
            <a:r>
              <a:rPr lang="en-US"/>
              <a:t>Click to edit Master title style</a:t>
            </a:r>
            <a:endParaRPr dirty="0"/>
          </a:p>
        </p:txBody>
      </p:sp>
      <p:sp>
        <p:nvSpPr>
          <p:cNvPr id="4" name="Text Placeholder 3"/>
          <p:cNvSpPr>
            <a:spLocks noGrp="1"/>
          </p:cNvSpPr>
          <p:nvPr>
            <p:ph type="body" sz="half" idx="2"/>
          </p:nvPr>
        </p:nvSpPr>
        <p:spPr>
          <a:xfrm>
            <a:off x="508126" y="1200089"/>
            <a:ext cx="8239421" cy="5072607"/>
          </a:xfrm>
        </p:spPr>
        <p:txBody>
          <a:bodyPr/>
          <a:lstStyle>
            <a:lvl1pPr marL="0" indent="0">
              <a:buNone/>
              <a:defRPr sz="140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Picture Placeholder 12"/>
          <p:cNvSpPr>
            <a:spLocks noGrp="1"/>
          </p:cNvSpPr>
          <p:nvPr>
            <p:ph type="pic" sz="quarter" idx="13"/>
          </p:nvPr>
        </p:nvSpPr>
        <p:spPr>
          <a:xfrm>
            <a:off x="9069917" y="2374940"/>
            <a:ext cx="2743200" cy="2039112"/>
          </a:xfrm>
        </p:spPr>
        <p:txBody>
          <a:bodyPr rtlCol="0">
            <a:normAutofit/>
          </a:bodyPr>
          <a:lstStyle>
            <a:lvl1pPr>
              <a:buNone/>
              <a:defRPr/>
            </a:lvl1pPr>
          </a:lstStyle>
          <a:p>
            <a:pPr lvl="0"/>
            <a:r>
              <a:rPr lang="en-US" noProof="0"/>
              <a:t>Drag picture to placeholder or click icon to add</a:t>
            </a:r>
            <a:endParaRPr noProof="0"/>
          </a:p>
        </p:txBody>
      </p:sp>
      <p:sp>
        <p:nvSpPr>
          <p:cNvPr id="18" name="Picture Placeholder 12"/>
          <p:cNvSpPr>
            <a:spLocks noGrp="1"/>
          </p:cNvSpPr>
          <p:nvPr>
            <p:ph type="pic" sz="quarter" idx="16"/>
          </p:nvPr>
        </p:nvSpPr>
        <p:spPr>
          <a:xfrm>
            <a:off x="9070848" y="228600"/>
            <a:ext cx="2743200" cy="2039113"/>
          </a:xfrm>
          <a:noFill/>
        </p:spPr>
        <p:txBody>
          <a:bodyPr rtlCol="0">
            <a:normAutofit/>
          </a:bodyPr>
          <a:lstStyle>
            <a:lvl1pPr>
              <a:buNone/>
              <a:defRPr/>
            </a:lvl1pPr>
          </a:lstStyle>
          <a:p>
            <a:pPr lvl="0"/>
            <a:r>
              <a:rPr lang="en-US" noProof="0"/>
              <a:t>Drag picture to placeholder or click icon to add</a:t>
            </a:r>
            <a:endParaRPr noProof="0" dirty="0"/>
          </a:p>
        </p:txBody>
      </p:sp>
    </p:spTree>
    <p:extLst>
      <p:ext uri="{BB962C8B-B14F-4D97-AF65-F5344CB8AC3E}">
        <p14:creationId xmlns:p14="http://schemas.microsoft.com/office/powerpoint/2010/main" val="17758294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126" y="484094"/>
            <a:ext cx="8242148" cy="516984"/>
          </a:xfrm>
        </p:spPr>
        <p:txBody>
          <a:bodyPr anchor="b">
            <a:normAutofit/>
          </a:bodyPr>
          <a:lstStyle>
            <a:lvl1pPr algn="l">
              <a:defRPr sz="2600" b="0">
                <a:solidFill>
                  <a:srgbClr val="AF0E01"/>
                </a:solidFill>
              </a:defRPr>
            </a:lvl1pPr>
          </a:lstStyle>
          <a:p>
            <a:r>
              <a:rPr lang="en-US"/>
              <a:t>Click to edit Master title style</a:t>
            </a:r>
            <a:endParaRPr dirty="0"/>
          </a:p>
        </p:txBody>
      </p:sp>
      <p:sp>
        <p:nvSpPr>
          <p:cNvPr id="18" name="Picture Placeholder 12"/>
          <p:cNvSpPr>
            <a:spLocks noGrp="1"/>
          </p:cNvSpPr>
          <p:nvPr>
            <p:ph type="pic" sz="quarter" idx="16"/>
          </p:nvPr>
        </p:nvSpPr>
        <p:spPr>
          <a:xfrm>
            <a:off x="508124" y="1140083"/>
            <a:ext cx="11183525" cy="5132612"/>
          </a:xfrm>
          <a:noFill/>
        </p:spPr>
        <p:txBody>
          <a:bodyPr rtlCol="0">
            <a:normAutofit/>
          </a:bodyPr>
          <a:lstStyle>
            <a:lvl1pPr>
              <a:buNone/>
              <a:defRPr/>
            </a:lvl1pPr>
          </a:lstStyle>
          <a:p>
            <a:pPr lvl="0"/>
            <a:r>
              <a:rPr lang="en-US" noProof="0"/>
              <a:t>Drag picture to placeholder or click icon to add</a:t>
            </a:r>
            <a:endParaRPr noProof="0" dirty="0"/>
          </a:p>
        </p:txBody>
      </p:sp>
    </p:spTree>
    <p:extLst>
      <p:ext uri="{BB962C8B-B14F-4D97-AF65-F5344CB8AC3E}">
        <p14:creationId xmlns:p14="http://schemas.microsoft.com/office/powerpoint/2010/main" val="11093732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1728333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D24D3-67D2-4113-BCF6-DB4A1CF30D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2FB31B-18F9-4C88-9D5B-80B26174F7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F9CE37-091F-46FB-AA8C-2C31C4C24402}"/>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5" name="Footer Placeholder 4">
            <a:extLst>
              <a:ext uri="{FF2B5EF4-FFF2-40B4-BE49-F238E27FC236}">
                <a16:creationId xmlns:a16="http://schemas.microsoft.com/office/drawing/2014/main" id="{0054D13D-D7A6-40EF-9D61-B6FD5C7070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76AA0E-43A0-4D11-B1BC-CD0112F59324}"/>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18450536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7971D-8479-4EFA-9A55-4A061D737B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53C510-D51C-4EE8-AFED-BC26728648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9FEE8A-0885-438E-8791-2D2B20AF8040}"/>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5" name="Footer Placeholder 4">
            <a:extLst>
              <a:ext uri="{FF2B5EF4-FFF2-40B4-BE49-F238E27FC236}">
                <a16:creationId xmlns:a16="http://schemas.microsoft.com/office/drawing/2014/main" id="{44AC26C9-76BC-4258-9919-9C65F88E94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BF76EF-8868-4FF7-A082-272A885702DF}"/>
              </a:ext>
            </a:extLst>
          </p:cNvPr>
          <p:cNvSpPr>
            <a:spLocks noGrp="1"/>
          </p:cNvSpPr>
          <p:nvPr>
            <p:ph type="sldNum" sz="quarter" idx="12"/>
          </p:nvPr>
        </p:nvSpPr>
        <p:spPr/>
        <p:txBody>
          <a:bodyPr/>
          <a:lstStyle/>
          <a:p>
            <a:fld id="{5E8E28EB-5769-476F-81B6-8A3554B05D1A}" type="slidenum">
              <a:rPr lang="en-US" smtClean="0"/>
              <a:t>‹#›</a:t>
            </a:fld>
            <a:endParaRPr lang="en-US"/>
          </a:p>
        </p:txBody>
      </p:sp>
      <p:sp>
        <p:nvSpPr>
          <p:cNvPr id="7" name="TextBox 6">
            <a:extLst>
              <a:ext uri="{FF2B5EF4-FFF2-40B4-BE49-F238E27FC236}">
                <a16:creationId xmlns:a16="http://schemas.microsoft.com/office/drawing/2014/main" id="{E923F8A1-CAA5-4C2C-DD83-5A725B3940AF}"/>
              </a:ext>
            </a:extLst>
          </p:cNvPr>
          <p:cNvSpPr txBox="1"/>
          <p:nvPr userDrawn="1"/>
        </p:nvSpPr>
        <p:spPr>
          <a:xfrm>
            <a:off x="352297" y="6411654"/>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cxnSp>
        <p:nvCxnSpPr>
          <p:cNvPr id="8" name="Straight Connector 7">
            <a:extLst>
              <a:ext uri="{FF2B5EF4-FFF2-40B4-BE49-F238E27FC236}">
                <a16:creationId xmlns:a16="http://schemas.microsoft.com/office/drawing/2014/main" id="{C0435C2B-0774-E5C5-DB59-CEAEE34E4802}"/>
              </a:ext>
            </a:extLst>
          </p:cNvPr>
          <p:cNvCxnSpPr/>
          <p:nvPr userDrawn="1"/>
        </p:nvCxnSpPr>
        <p:spPr>
          <a:xfrm flipH="1">
            <a:off x="422635" y="6268945"/>
            <a:ext cx="11358923" cy="0"/>
          </a:xfrm>
          <a:prstGeom prst="line">
            <a:avLst/>
          </a:prstGeom>
          <a:ln w="15875" cmpd="sng">
            <a:solidFill>
              <a:srgbClr val="411044"/>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4055104C-42B0-18DA-E5C9-0AABF8C88F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6661" y="6103688"/>
            <a:ext cx="1124897" cy="869316"/>
          </a:xfrm>
          <a:prstGeom prst="rect">
            <a:avLst/>
          </a:prstGeom>
        </p:spPr>
      </p:pic>
      <p:sp>
        <p:nvSpPr>
          <p:cNvPr id="10" name="Rectangle 9">
            <a:extLst>
              <a:ext uri="{FF2B5EF4-FFF2-40B4-BE49-F238E27FC236}">
                <a16:creationId xmlns:a16="http://schemas.microsoft.com/office/drawing/2014/main" id="{B3BE2E76-AA3D-9549-A120-44B16C59BCEA}"/>
              </a:ext>
            </a:extLst>
          </p:cNvPr>
          <p:cNvSpPr/>
          <p:nvPr userDrawn="1"/>
        </p:nvSpPr>
        <p:spPr>
          <a:xfrm>
            <a:off x="0" y="0"/>
            <a:ext cx="12192000" cy="230659"/>
          </a:xfrm>
          <a:prstGeom prst="rect">
            <a:avLst/>
          </a:prstGeom>
          <a:solidFill>
            <a:srgbClr val="55015B"/>
          </a:solidFill>
          <a:ln>
            <a:solidFill>
              <a:srgbClr val="5501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0969572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5212A-B482-492A-B23E-771D5B1CF4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2D9D71-A2B4-4A52-8429-03684C2537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DB3DC4-2CDF-419E-B7C4-E8E4C4EB5450}"/>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5" name="Footer Placeholder 4">
            <a:extLst>
              <a:ext uri="{FF2B5EF4-FFF2-40B4-BE49-F238E27FC236}">
                <a16:creationId xmlns:a16="http://schemas.microsoft.com/office/drawing/2014/main" id="{8A259034-91CB-41D3-8A94-F99E524744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9F236E-5319-425D-ADFF-C97C93C87C25}"/>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26664889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6FF60-E1E5-4E91-9F4F-25BB6B0EC9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A44CE3-6046-4813-8517-5243AF0C4C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DAD363-7E87-48A8-B76F-AD8FF3D9FB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DB048D-9337-4F41-824D-D289D6EB4552}"/>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6" name="Footer Placeholder 5">
            <a:extLst>
              <a:ext uri="{FF2B5EF4-FFF2-40B4-BE49-F238E27FC236}">
                <a16:creationId xmlns:a16="http://schemas.microsoft.com/office/drawing/2014/main" id="{1FE60030-C7E6-4EF7-979B-65BD467B86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122CE8-9D59-4E45-AFED-7095848693EF}"/>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1478728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2861076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0F6FD-FEE9-4C58-861C-DAADBC6202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9C0AED-C096-4EA5-9984-CB44AE835E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F9142A-91CC-4C24-9F40-C2D231D68D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57FE7C-D1B9-44EA-A00C-9D7923C54C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3B5949-DA13-4098-AD80-FBD4B22D5B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4D8D00-C618-4033-A800-153994A421FC}"/>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8" name="Footer Placeholder 7">
            <a:extLst>
              <a:ext uri="{FF2B5EF4-FFF2-40B4-BE49-F238E27FC236}">
                <a16:creationId xmlns:a16="http://schemas.microsoft.com/office/drawing/2014/main" id="{F75128C0-1A8A-4407-8E8A-203059BECE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D78267-BD09-4F6E-8D73-47EED571DB4F}"/>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40900342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AE946-622F-4697-9C31-6D38451AC5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2F5D45-25EA-4B54-8A1E-1E6DB327A68A}"/>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4" name="Footer Placeholder 3">
            <a:extLst>
              <a:ext uri="{FF2B5EF4-FFF2-40B4-BE49-F238E27FC236}">
                <a16:creationId xmlns:a16="http://schemas.microsoft.com/office/drawing/2014/main" id="{1860F3C9-EF1E-449D-AB5C-A39FBA17B3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BCBA5B-FF62-4C3C-A7E3-B091FA35C86E}"/>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2690062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DB8258-CD07-45D9-A4A3-6E00F7DF07AD}"/>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3" name="Footer Placeholder 2">
            <a:extLst>
              <a:ext uri="{FF2B5EF4-FFF2-40B4-BE49-F238E27FC236}">
                <a16:creationId xmlns:a16="http://schemas.microsoft.com/office/drawing/2014/main" id="{087E3B2E-8B1B-4E48-9400-7B101B25EA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BB32BD-436E-45E5-9634-83F489A86DA7}"/>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156664273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13BD7-A9EE-479D-B321-947E285060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1DCA2F-F3A7-4DAC-B57D-D448CCF1B3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EC4AC5-AEAC-4035-8829-F28E791B66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67C70D-E2F6-4752-99AA-0F054D651264}"/>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6" name="Footer Placeholder 5">
            <a:extLst>
              <a:ext uri="{FF2B5EF4-FFF2-40B4-BE49-F238E27FC236}">
                <a16:creationId xmlns:a16="http://schemas.microsoft.com/office/drawing/2014/main" id="{0229299F-D0A4-4F76-A3BE-102AE8AC86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F927B4-5426-4D61-BF5A-00A960A34A86}"/>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5577904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26626-BBEF-4CB9-9157-6CBD563E98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1286FC-1389-4A21-A278-34F218A575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6FFD20-86CD-4671-9A2D-53E1F64163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42CF59-BFA9-4A13-BB29-A24319DC73CB}"/>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6" name="Footer Placeholder 5">
            <a:extLst>
              <a:ext uri="{FF2B5EF4-FFF2-40B4-BE49-F238E27FC236}">
                <a16:creationId xmlns:a16="http://schemas.microsoft.com/office/drawing/2014/main" id="{BDAABC9D-A807-4708-A623-98C3675043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AA69F0-7786-41E3-B4C2-DA8B6229E6C8}"/>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27932114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9E1F1-EF1B-4E7F-8EB2-3A99E555C5A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34AA45-74CD-4AA3-9308-9D54FF559D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B33D15-A773-492A-8970-5164C751F8F6}"/>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5" name="Footer Placeholder 4">
            <a:extLst>
              <a:ext uri="{FF2B5EF4-FFF2-40B4-BE49-F238E27FC236}">
                <a16:creationId xmlns:a16="http://schemas.microsoft.com/office/drawing/2014/main" id="{4BC76D6E-024B-4893-B76C-5CDA27AD8B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3111A-AA92-4230-AEEE-867E77C53651}"/>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5008178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1C2951-0010-4B85-84DA-EDC032FD274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FDE86B-B029-4355-9B59-8488EF3838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478EAA-C976-4FF4-A546-0B078EB47E50}"/>
              </a:ext>
            </a:extLst>
          </p:cNvPr>
          <p:cNvSpPr>
            <a:spLocks noGrp="1"/>
          </p:cNvSpPr>
          <p:nvPr>
            <p:ph type="dt" sz="half" idx="10"/>
          </p:nvPr>
        </p:nvSpPr>
        <p:spPr/>
        <p:txBody>
          <a:bodyPr/>
          <a:lstStyle/>
          <a:p>
            <a:fld id="{996B60EF-73F7-4E26-9D94-D206E56E7FCC}" type="datetimeFigureOut">
              <a:rPr lang="en-US" smtClean="0"/>
              <a:t>8/17/2022</a:t>
            </a:fld>
            <a:endParaRPr lang="en-US"/>
          </a:p>
        </p:txBody>
      </p:sp>
      <p:sp>
        <p:nvSpPr>
          <p:cNvPr id="5" name="Footer Placeholder 4">
            <a:extLst>
              <a:ext uri="{FF2B5EF4-FFF2-40B4-BE49-F238E27FC236}">
                <a16:creationId xmlns:a16="http://schemas.microsoft.com/office/drawing/2014/main" id="{59F04266-39E8-4BAE-8A54-EE4407B295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21C38D-64EA-4670-B099-7350DFC47C9E}"/>
              </a:ext>
            </a:extLst>
          </p:cNvPr>
          <p:cNvSpPr>
            <a:spLocks noGrp="1"/>
          </p:cNvSpPr>
          <p:nvPr>
            <p:ph type="sldNum" sz="quarter" idx="12"/>
          </p:nvPr>
        </p:nvSpPr>
        <p:spPr/>
        <p:txBody>
          <a:bodyPr/>
          <a:lstStyle/>
          <a:p>
            <a:fld id="{5E8E28EB-5769-476F-81B6-8A3554B05D1A}" type="slidenum">
              <a:rPr lang="en-US" smtClean="0"/>
              <a:t>‹#›</a:t>
            </a:fld>
            <a:endParaRPr lang="en-US"/>
          </a:p>
        </p:txBody>
      </p:sp>
    </p:spTree>
    <p:extLst>
      <p:ext uri="{BB962C8B-B14F-4D97-AF65-F5344CB8AC3E}">
        <p14:creationId xmlns:p14="http://schemas.microsoft.com/office/powerpoint/2010/main" val="375915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897924" y="-98854"/>
            <a:ext cx="12192000" cy="6858000"/>
          </a:xfrm>
          <a:noFill/>
        </p:spPr>
        <p:txBody>
          <a:bodyPr/>
          <a:lstStyle>
            <a:lvl1pPr marL="0" indent="0">
              <a:buNone/>
              <a:defRPr sz="1800"/>
            </a:lvl1pPr>
          </a:lstStyle>
          <a:p>
            <a:r>
              <a:rPr lang="en-CA" dirty="0"/>
              <a:t>Picture</a:t>
            </a:r>
            <a:endParaRPr lang="fr-CA" dirty="0"/>
          </a:p>
        </p:txBody>
      </p:sp>
    </p:spTree>
    <p:extLst>
      <p:ext uri="{BB962C8B-B14F-4D97-AF65-F5344CB8AC3E}">
        <p14:creationId xmlns:p14="http://schemas.microsoft.com/office/powerpoint/2010/main" val="1216838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image" Target="../media/image1.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theme" Target="../theme/theme3.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1.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71.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5" Type="http://schemas.openxmlformats.org/officeDocument/2006/relationships/slideLayout" Target="../slideLayouts/slideLayout73.xml"/><Relationship Id="rId4" Type="http://schemas.openxmlformats.org/officeDocument/2006/relationships/slideLayout" Target="../slideLayouts/slideLayout72.xml"/><Relationship Id="rId9"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8.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0945" y="484094"/>
            <a:ext cx="10830113" cy="1116106"/>
          </a:xfrm>
          <a:prstGeom prst="rect">
            <a:avLst/>
          </a:prstGeom>
        </p:spPr>
        <p:txBody>
          <a:bodyPr vert="horz" lIns="91440" tIns="45720" rIns="91440" bIns="4572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680945" y="1981201"/>
            <a:ext cx="10830113"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TextBox 10"/>
          <p:cNvSpPr txBox="1"/>
          <p:nvPr/>
        </p:nvSpPr>
        <p:spPr>
          <a:xfrm>
            <a:off x="352297" y="6411654"/>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cxnSp>
        <p:nvCxnSpPr>
          <p:cNvPr id="5" name="Straight Connector 4"/>
          <p:cNvCxnSpPr/>
          <p:nvPr/>
        </p:nvCxnSpPr>
        <p:spPr>
          <a:xfrm flipH="1">
            <a:off x="422635" y="6268945"/>
            <a:ext cx="11358923" cy="0"/>
          </a:xfrm>
          <a:prstGeom prst="line">
            <a:avLst/>
          </a:prstGeom>
          <a:ln w="15875" cmpd="sng">
            <a:solidFill>
              <a:srgbClr val="411044"/>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36A6E2B9-1A1A-4E26-907E-BB3829C1C1C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656661" y="6103688"/>
            <a:ext cx="1124897" cy="869316"/>
          </a:xfrm>
          <a:prstGeom prst="rect">
            <a:avLst/>
          </a:prstGeom>
        </p:spPr>
      </p:pic>
      <p:sp>
        <p:nvSpPr>
          <p:cNvPr id="4" name="Rectangle 3"/>
          <p:cNvSpPr/>
          <p:nvPr userDrawn="1"/>
        </p:nvSpPr>
        <p:spPr>
          <a:xfrm>
            <a:off x="0" y="0"/>
            <a:ext cx="12192000" cy="230659"/>
          </a:xfrm>
          <a:prstGeom prst="rect">
            <a:avLst/>
          </a:prstGeom>
          <a:gradFill flip="none" rotWithShape="1">
            <a:gsLst>
              <a:gs pos="0">
                <a:srgbClr val="350139"/>
              </a:gs>
              <a:gs pos="100000">
                <a:schemeClr val="accent2"/>
              </a:gs>
            </a:gsLst>
            <a:lin ang="0" scaled="1"/>
            <a:tileRect/>
          </a:gradFill>
          <a:ln>
            <a:solidFill>
              <a:srgbClr val="5501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2859981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793" r:id="rId3"/>
    <p:sldLayoutId id="2147483665" r:id="rId4"/>
    <p:sldLayoutId id="2147483666" r:id="rId5"/>
    <p:sldLayoutId id="2147483667" r:id="rId6"/>
    <p:sldLayoutId id="2147483668" r:id="rId7"/>
    <p:sldLayoutId id="2147483671" r:id="rId8"/>
    <p:sldLayoutId id="2147483672" r:id="rId9"/>
    <p:sldLayoutId id="2147483900" r:id="rId10"/>
    <p:sldLayoutId id="2147483901" r:id="rId11"/>
    <p:sldLayoutId id="2147483978" r:id="rId12"/>
  </p:sldLayoutIdLst>
  <p:hf hdr="0" ftr="0" dt="0"/>
  <p:txStyles>
    <p:title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Calibri" charset="0"/>
          <a:ea typeface="Calibri" charset="0"/>
          <a:cs typeface="Calibri" charset="0"/>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DED1AE-BC6C-4A33-A0F8-AF6AF05B0110}" type="datetimeFigureOut">
              <a:rPr lang="en-US" smtClean="0"/>
              <a:t>8/17/2022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1241DE-82DC-4C1A-85E0-7AFCEBC1ABD3}" type="slidenum">
              <a:rPr lang="en-US" smtClean="0"/>
              <a:t>‹#›</a:t>
            </a:fld>
            <a:endParaRPr lang="en-US" dirty="0"/>
          </a:p>
        </p:txBody>
      </p:sp>
    </p:spTree>
    <p:extLst>
      <p:ext uri="{BB962C8B-B14F-4D97-AF65-F5344CB8AC3E}">
        <p14:creationId xmlns:p14="http://schemas.microsoft.com/office/powerpoint/2010/main" val="4019871944"/>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5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0945" y="484094"/>
            <a:ext cx="10830113" cy="1116106"/>
          </a:xfrm>
          <a:prstGeom prst="rect">
            <a:avLst/>
          </a:prstGeom>
        </p:spPr>
        <p:txBody>
          <a:bodyPr vert="horz" lIns="91440" tIns="45720" rIns="91440" bIns="4572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680945" y="1981201"/>
            <a:ext cx="10830113"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TextBox 10"/>
          <p:cNvSpPr txBox="1"/>
          <p:nvPr/>
        </p:nvSpPr>
        <p:spPr>
          <a:xfrm>
            <a:off x="352297" y="6411654"/>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 JHPIEGO</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cxnSp>
        <p:nvCxnSpPr>
          <p:cNvPr id="5" name="Straight Connector 4"/>
          <p:cNvCxnSpPr/>
          <p:nvPr/>
        </p:nvCxnSpPr>
        <p:spPr>
          <a:xfrm flipH="1">
            <a:off x="422635" y="6268945"/>
            <a:ext cx="11358923" cy="0"/>
          </a:xfrm>
          <a:prstGeom prst="line">
            <a:avLst/>
          </a:prstGeom>
          <a:ln w="15875" cmpd="sng">
            <a:solidFill>
              <a:srgbClr val="411044"/>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36A6E2B9-1A1A-4E26-907E-BB3829C1C1C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656661" y="6103688"/>
            <a:ext cx="1124897" cy="869316"/>
          </a:xfrm>
          <a:prstGeom prst="rect">
            <a:avLst/>
          </a:prstGeom>
        </p:spPr>
      </p:pic>
      <p:sp>
        <p:nvSpPr>
          <p:cNvPr id="4" name="Rectangle 3"/>
          <p:cNvSpPr/>
          <p:nvPr userDrawn="1"/>
        </p:nvSpPr>
        <p:spPr>
          <a:xfrm>
            <a:off x="0" y="0"/>
            <a:ext cx="12192000" cy="230659"/>
          </a:xfrm>
          <a:prstGeom prst="rect">
            <a:avLst/>
          </a:prstGeom>
          <a:solidFill>
            <a:srgbClr val="55015B"/>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70018638"/>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Lst>
  <p:hf hdr="0" ftr="0" dt="0"/>
  <p:txStyles>
    <p:title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Calibri" charset="0"/>
          <a:ea typeface="Calibri" charset="0"/>
          <a:cs typeface="Calibri" charset="0"/>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0945" y="484094"/>
            <a:ext cx="10830113" cy="1116106"/>
          </a:xfrm>
          <a:prstGeom prst="rect">
            <a:avLst/>
          </a:prstGeom>
        </p:spPr>
        <p:txBody>
          <a:bodyPr vert="horz" lIns="91440" tIns="45720" rIns="91440" bIns="4572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680945" y="1981201"/>
            <a:ext cx="10830113"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cxnSp>
        <p:nvCxnSpPr>
          <p:cNvPr id="5" name="Straight Connector 4"/>
          <p:cNvCxnSpPr/>
          <p:nvPr/>
        </p:nvCxnSpPr>
        <p:spPr>
          <a:xfrm flipH="1">
            <a:off x="422635" y="6268945"/>
            <a:ext cx="11358923" cy="0"/>
          </a:xfrm>
          <a:prstGeom prst="line">
            <a:avLst/>
          </a:prstGeom>
          <a:ln w="15875" cmpd="sng">
            <a:solidFill>
              <a:srgbClr val="411044"/>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36A6E2B9-1A1A-4E26-907E-BB3829C1C1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656661" y="6103688"/>
            <a:ext cx="1124897" cy="869316"/>
          </a:xfrm>
          <a:prstGeom prst="rect">
            <a:avLst/>
          </a:prstGeom>
        </p:spPr>
      </p:pic>
      <p:sp>
        <p:nvSpPr>
          <p:cNvPr id="4" name="Rectangle 3"/>
          <p:cNvSpPr/>
          <p:nvPr userDrawn="1"/>
        </p:nvSpPr>
        <p:spPr>
          <a:xfrm>
            <a:off x="0" y="0"/>
            <a:ext cx="12192000" cy="230659"/>
          </a:xfrm>
          <a:prstGeom prst="rect">
            <a:avLst/>
          </a:prstGeom>
          <a:gradFill flip="none" rotWithShape="1">
            <a:gsLst>
              <a:gs pos="0">
                <a:srgbClr val="350139"/>
              </a:gs>
              <a:gs pos="100000">
                <a:schemeClr val="accent2"/>
              </a:gs>
            </a:gsLst>
            <a:lin ang="0" scaled="1"/>
            <a:tileRect/>
          </a:gradFill>
          <a:ln>
            <a:solidFill>
              <a:srgbClr val="5501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64832513"/>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hf hdr="0" ftr="0" dt="0"/>
  <p:txStyles>
    <p:title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Calibri" charset="0"/>
          <a:ea typeface="Calibri" charset="0"/>
          <a:cs typeface="Calibri" charset="0"/>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0945" y="484094"/>
            <a:ext cx="10830113" cy="1116106"/>
          </a:xfrm>
          <a:prstGeom prst="rect">
            <a:avLst/>
          </a:prstGeom>
        </p:spPr>
        <p:txBody>
          <a:bodyPr vert="horz" lIns="91440" tIns="45720" rIns="91440" bIns="4572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680945" y="1981201"/>
            <a:ext cx="10830113"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TextBox 10"/>
          <p:cNvSpPr txBox="1"/>
          <p:nvPr/>
        </p:nvSpPr>
        <p:spPr>
          <a:xfrm>
            <a:off x="352297" y="6411654"/>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cxnSp>
        <p:nvCxnSpPr>
          <p:cNvPr id="5" name="Straight Connector 4"/>
          <p:cNvCxnSpPr/>
          <p:nvPr/>
        </p:nvCxnSpPr>
        <p:spPr>
          <a:xfrm flipH="1">
            <a:off x="422635" y="6268945"/>
            <a:ext cx="11358923" cy="0"/>
          </a:xfrm>
          <a:prstGeom prst="line">
            <a:avLst/>
          </a:prstGeom>
          <a:ln w="15875" cmpd="sng">
            <a:solidFill>
              <a:srgbClr val="411044"/>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36A6E2B9-1A1A-4E26-907E-BB3829C1C1C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656661" y="6103688"/>
            <a:ext cx="1124897" cy="869316"/>
          </a:xfrm>
          <a:prstGeom prst="rect">
            <a:avLst/>
          </a:prstGeom>
        </p:spPr>
      </p:pic>
      <p:sp>
        <p:nvSpPr>
          <p:cNvPr id="4" name="Rectangle 3"/>
          <p:cNvSpPr/>
          <p:nvPr userDrawn="1"/>
        </p:nvSpPr>
        <p:spPr>
          <a:xfrm>
            <a:off x="0" y="0"/>
            <a:ext cx="12192000" cy="230659"/>
          </a:xfrm>
          <a:prstGeom prst="rect">
            <a:avLst/>
          </a:prstGeom>
          <a:gradFill flip="none" rotWithShape="1">
            <a:gsLst>
              <a:gs pos="0">
                <a:srgbClr val="350139"/>
              </a:gs>
              <a:gs pos="100000">
                <a:schemeClr val="accent2"/>
              </a:gs>
            </a:gsLst>
            <a:lin ang="0" scaled="1"/>
            <a:tileRect/>
          </a:gradFill>
          <a:ln>
            <a:solidFill>
              <a:srgbClr val="5501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267520840"/>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Lst>
  <p:hf hdr="0" ftr="0" dt="0"/>
  <p:txStyles>
    <p:title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Calibri" charset="0"/>
          <a:ea typeface="Calibri" charset="0"/>
          <a:cs typeface="Calibri" charset="0"/>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0945" y="484094"/>
            <a:ext cx="10830113" cy="1116106"/>
          </a:xfrm>
          <a:prstGeom prst="rect">
            <a:avLst/>
          </a:prstGeom>
        </p:spPr>
        <p:txBody>
          <a:bodyPr vert="horz" lIns="91440" tIns="45720" rIns="91440" bIns="4572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680945" y="1981201"/>
            <a:ext cx="10830113"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cxnSp>
        <p:nvCxnSpPr>
          <p:cNvPr id="5" name="Straight Connector 4"/>
          <p:cNvCxnSpPr/>
          <p:nvPr/>
        </p:nvCxnSpPr>
        <p:spPr>
          <a:xfrm flipH="1">
            <a:off x="422635" y="6268945"/>
            <a:ext cx="11358923" cy="0"/>
          </a:xfrm>
          <a:prstGeom prst="line">
            <a:avLst/>
          </a:prstGeom>
          <a:ln w="15875" cmpd="sng">
            <a:solidFill>
              <a:srgbClr val="411044"/>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36A6E2B9-1A1A-4E26-907E-BB3829C1C1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656661" y="6103688"/>
            <a:ext cx="1124897" cy="869316"/>
          </a:xfrm>
          <a:prstGeom prst="rect">
            <a:avLst/>
          </a:prstGeom>
        </p:spPr>
      </p:pic>
      <p:sp>
        <p:nvSpPr>
          <p:cNvPr id="4" name="Rectangle 3"/>
          <p:cNvSpPr/>
          <p:nvPr userDrawn="1"/>
        </p:nvSpPr>
        <p:spPr>
          <a:xfrm>
            <a:off x="0" y="0"/>
            <a:ext cx="12192000" cy="230659"/>
          </a:xfrm>
          <a:prstGeom prst="rect">
            <a:avLst/>
          </a:prstGeom>
          <a:gradFill flip="none" rotWithShape="1">
            <a:gsLst>
              <a:gs pos="0">
                <a:srgbClr val="350139"/>
              </a:gs>
              <a:gs pos="100000">
                <a:schemeClr val="accent2"/>
              </a:gs>
            </a:gsLst>
            <a:lin ang="0" scaled="1"/>
            <a:tileRect/>
          </a:gradFill>
          <a:ln>
            <a:solidFill>
              <a:srgbClr val="5501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76022845"/>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9" r:id="rId11"/>
  </p:sldLayoutIdLst>
  <p:hf hdr="0" ftr="0" dt="0"/>
  <p:txStyles>
    <p:title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Calibri" charset="0"/>
          <a:ea typeface="Calibri" charset="0"/>
          <a:cs typeface="Calibri" charset="0"/>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81567" y="484188"/>
            <a:ext cx="10828867" cy="1116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81567" y="1981201"/>
            <a:ext cx="10828867" cy="4144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0180" name="TextBox 10"/>
          <p:cNvSpPr txBox="1">
            <a:spLocks noChangeArrowheads="1"/>
          </p:cNvSpPr>
          <p:nvPr/>
        </p:nvSpPr>
        <p:spPr bwMode="auto">
          <a:xfrm>
            <a:off x="76200" y="6332539"/>
            <a:ext cx="10136717" cy="492125"/>
          </a:xfrm>
          <a:prstGeom prst="rect">
            <a:avLst/>
          </a:prstGeom>
          <a:noFill/>
          <a:ln>
            <a:noFill/>
          </a:ln>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defRPr/>
            </a:pPr>
            <a:r>
              <a:rPr lang="en-US" sz="800">
                <a:solidFill>
                  <a:srgbClr val="AF0E01"/>
                </a:solidFill>
                <a:latin typeface="Trajan Pro" charset="0"/>
                <a:cs typeface="Trajan Pro" charset="0"/>
              </a:rPr>
              <a:t>BILL &amp; MELINDA GATES INSTITUTE FOR POPULATION AND REPRODUCTIVE HEALTH</a:t>
            </a:r>
          </a:p>
          <a:p>
            <a:pPr>
              <a:defRPr/>
            </a:pPr>
            <a:endParaRPr lang="en-US" sz="1800"/>
          </a:p>
        </p:txBody>
      </p:sp>
      <p:cxnSp>
        <p:nvCxnSpPr>
          <p:cNvPr id="5" name="Straight Connector 4"/>
          <p:cNvCxnSpPr/>
          <p:nvPr/>
        </p:nvCxnSpPr>
        <p:spPr>
          <a:xfrm flipH="1">
            <a:off x="0" y="6292850"/>
            <a:ext cx="12192000" cy="0"/>
          </a:xfrm>
          <a:prstGeom prst="line">
            <a:avLst/>
          </a:prstGeom>
          <a:ln w="12700" cmpd="sng">
            <a:solidFill>
              <a:srgbClr val="AF0E0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1" y="38100"/>
            <a:ext cx="12204700" cy="0"/>
          </a:xfrm>
          <a:prstGeom prst="line">
            <a:avLst/>
          </a:prstGeom>
          <a:ln w="76200" cmpd="sng">
            <a:solidFill>
              <a:srgbClr val="AF0E01"/>
            </a:solidFill>
          </a:ln>
        </p:spPr>
        <p:style>
          <a:lnRef idx="2">
            <a:schemeClr val="accent1"/>
          </a:lnRef>
          <a:fillRef idx="0">
            <a:schemeClr val="accent1"/>
          </a:fillRef>
          <a:effectRef idx="1">
            <a:schemeClr val="accent1"/>
          </a:effectRef>
          <a:fontRef idx="minor">
            <a:schemeClr val="tx1"/>
          </a:fontRef>
        </p:style>
      </p:cxnSp>
      <p:pic>
        <p:nvPicPr>
          <p:cNvPr id="1031" name="Picture 7"/>
          <p:cNvPicPr>
            <a:picLocks noChangeAspect="1"/>
          </p:cNvPicPr>
          <p:nvPr userDrawn="1"/>
        </p:nvPicPr>
        <p:blipFill>
          <a:blip r:embed="rId9" cstate="print">
            <a:extLst>
              <a:ext uri="{28A0092B-C50C-407E-A947-70E740481C1C}">
                <a14:useLocalDpi xmlns:a14="http://schemas.microsoft.com/office/drawing/2010/main"/>
              </a:ext>
            </a:extLst>
          </a:blip>
          <a:srcRect/>
          <a:stretch>
            <a:fillRect/>
          </a:stretch>
        </p:blipFill>
        <p:spPr bwMode="auto">
          <a:xfrm>
            <a:off x="10744201" y="6362700"/>
            <a:ext cx="1367367" cy="463550"/>
          </a:xfrm>
          <a:prstGeom prst="rect">
            <a:avLst/>
          </a:prstGeom>
          <a:noFill/>
          <a:ln w="9525">
            <a:noFill/>
            <a:miter lim="800000"/>
            <a:headEnd/>
            <a:tailEnd/>
          </a:ln>
        </p:spPr>
      </p:pic>
    </p:spTree>
    <p:extLst>
      <p:ext uri="{BB962C8B-B14F-4D97-AF65-F5344CB8AC3E}">
        <p14:creationId xmlns:p14="http://schemas.microsoft.com/office/powerpoint/2010/main" val="559211810"/>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Lst>
  <p:hf hdr="0" ftr="0" dt="0"/>
  <p:txStyles>
    <p:titleStyle>
      <a:lvl1pPr algn="l" rtl="0" eaLnBrk="0" fontAlgn="base" hangingPunct="0">
        <a:spcBef>
          <a:spcPct val="0"/>
        </a:spcBef>
        <a:spcAft>
          <a:spcPct val="0"/>
        </a:spcAft>
        <a:defRPr sz="3600" kern="1200">
          <a:solidFill>
            <a:srgbClr val="AF0E01"/>
          </a:solidFill>
          <a:latin typeface="+mj-lt"/>
          <a:ea typeface="ＭＳ Ｐゴシック" charset="0"/>
          <a:cs typeface="ＭＳ Ｐゴシック" charset="0"/>
        </a:defRPr>
      </a:lvl1pPr>
      <a:lvl2pPr algn="l" rtl="0" eaLnBrk="0" fontAlgn="base" hangingPunct="0">
        <a:spcBef>
          <a:spcPct val="0"/>
        </a:spcBef>
        <a:spcAft>
          <a:spcPct val="0"/>
        </a:spcAft>
        <a:defRPr sz="3600">
          <a:solidFill>
            <a:srgbClr val="AF0E01"/>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AF0E01"/>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AF0E01"/>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AF0E01"/>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AF0E01"/>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AF0E01"/>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AF0E01"/>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AF0E01"/>
          </a:solidFill>
          <a:latin typeface="Arial" charset="0"/>
          <a:ea typeface="ＭＳ Ｐゴシック" charset="0"/>
          <a:cs typeface="ＭＳ Ｐゴシック" charset="0"/>
        </a:defRPr>
      </a:lvl9pPr>
    </p:titleStyle>
    <p:bodyStyle>
      <a:lvl1pPr marL="228600" indent="-228600" algn="l" rtl="0" eaLnBrk="0" fontAlgn="base" hangingPunct="0">
        <a:spcBef>
          <a:spcPts val="2000"/>
        </a:spcBef>
        <a:spcAft>
          <a:spcPct val="0"/>
        </a:spcAft>
        <a:buClr>
          <a:srgbClr val="AF0E01"/>
        </a:buClr>
        <a:buSzPct val="75000"/>
        <a:buFont typeface="Wingdings" pitchFamily="2" charset="2"/>
        <a:buChar char="n"/>
        <a:defRPr sz="2000" kern="1200">
          <a:solidFill>
            <a:srgbClr val="595959"/>
          </a:solidFill>
          <a:latin typeface="+mn-lt"/>
          <a:ea typeface="ＭＳ Ｐゴシック" charset="0"/>
          <a:cs typeface="ＭＳ Ｐゴシック" charset="0"/>
        </a:defRPr>
      </a:lvl1pPr>
      <a:lvl2pPr marL="457200" indent="-228600" algn="l" rtl="0" eaLnBrk="0" fontAlgn="base" hangingPunct="0">
        <a:spcBef>
          <a:spcPts val="600"/>
        </a:spcBef>
        <a:spcAft>
          <a:spcPct val="0"/>
        </a:spcAft>
        <a:buClr>
          <a:srgbClr val="23522A"/>
        </a:buClr>
        <a:buSzPct val="75000"/>
        <a:buFont typeface="Wingdings" pitchFamily="2" charset="2"/>
        <a:buChar char="n"/>
        <a:defRPr kern="1200">
          <a:solidFill>
            <a:srgbClr val="595959"/>
          </a:solidFill>
          <a:latin typeface="+mn-lt"/>
          <a:ea typeface="ＭＳ Ｐゴシック" charset="0"/>
          <a:cs typeface="+mn-cs"/>
        </a:defRPr>
      </a:lvl2pPr>
      <a:lvl3pPr marL="685800" indent="-228600" algn="l" rtl="0" eaLnBrk="0" fontAlgn="base" hangingPunct="0">
        <a:spcBef>
          <a:spcPts val="600"/>
        </a:spcBef>
        <a:spcAft>
          <a:spcPct val="0"/>
        </a:spcAft>
        <a:buClr>
          <a:srgbClr val="FFFF00"/>
        </a:buClr>
        <a:buSzPct val="75000"/>
        <a:buFont typeface="Wingdings" pitchFamily="2" charset="2"/>
        <a:buChar char="n"/>
        <a:defRPr kern="1200">
          <a:solidFill>
            <a:srgbClr val="595959"/>
          </a:solidFill>
          <a:latin typeface="+mn-lt"/>
          <a:ea typeface="ＭＳ Ｐゴシック" charset="0"/>
          <a:cs typeface="+mn-cs"/>
        </a:defRPr>
      </a:lvl3pPr>
      <a:lvl4pPr marL="914400" indent="-228600" algn="l" rtl="0" eaLnBrk="0" fontAlgn="base" hangingPunct="0">
        <a:spcBef>
          <a:spcPts val="600"/>
        </a:spcBef>
        <a:spcAft>
          <a:spcPct val="0"/>
        </a:spcAft>
        <a:buClr>
          <a:srgbClr val="FFFF00"/>
        </a:buClr>
        <a:buSzPct val="75000"/>
        <a:buFont typeface="Wingdings" pitchFamily="2" charset="2"/>
        <a:buChar char="n"/>
        <a:defRPr kern="1200">
          <a:solidFill>
            <a:srgbClr val="595959"/>
          </a:solidFill>
          <a:latin typeface="+mn-lt"/>
          <a:ea typeface="ＭＳ Ｐゴシック" charset="0"/>
          <a:cs typeface="+mn-cs"/>
        </a:defRPr>
      </a:lvl4pPr>
      <a:lvl5pPr marL="1143000" indent="-228600" algn="l" rtl="0" eaLnBrk="0" fontAlgn="base" hangingPunct="0">
        <a:spcBef>
          <a:spcPts val="600"/>
        </a:spcBef>
        <a:spcAft>
          <a:spcPct val="0"/>
        </a:spcAft>
        <a:buClr>
          <a:srgbClr val="FFFF00"/>
        </a:buClr>
        <a:buSzPct val="75000"/>
        <a:buFont typeface="Wingdings" pitchFamily="2" charset="2"/>
        <a:buChar char="n"/>
        <a:defRPr kern="1200">
          <a:solidFill>
            <a:srgbClr val="595959"/>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FFB50D-BA03-4E4D-85B8-0717C797FF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3CE421-3456-4188-8714-BEAC3596B9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84F88-08D1-4AD5-A589-785EEA277C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6B60EF-73F7-4E26-9D94-D206E56E7FCC}" type="datetimeFigureOut">
              <a:rPr lang="en-US" smtClean="0"/>
              <a:t>8/17/2022</a:t>
            </a:fld>
            <a:endParaRPr lang="en-US"/>
          </a:p>
        </p:txBody>
      </p:sp>
      <p:sp>
        <p:nvSpPr>
          <p:cNvPr id="5" name="Footer Placeholder 4">
            <a:extLst>
              <a:ext uri="{FF2B5EF4-FFF2-40B4-BE49-F238E27FC236}">
                <a16:creationId xmlns:a16="http://schemas.microsoft.com/office/drawing/2014/main" id="{73E79493-9045-407D-ABF3-E6AAFDF3FA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08F9AB3-B635-456E-8D5C-A4AAED5D3F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8E28EB-5769-476F-81B6-8A3554B05D1A}" type="slidenum">
              <a:rPr lang="en-US" smtClean="0"/>
              <a:t>‹#›</a:t>
            </a:fld>
            <a:endParaRPr lang="en-US"/>
          </a:p>
        </p:txBody>
      </p:sp>
    </p:spTree>
    <p:extLst>
      <p:ext uri="{BB962C8B-B14F-4D97-AF65-F5344CB8AC3E}">
        <p14:creationId xmlns:p14="http://schemas.microsoft.com/office/powerpoint/2010/main" val="2185117423"/>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88.xml"/><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89.xml"/><Relationship Id="rId1" Type="http://schemas.openxmlformats.org/officeDocument/2006/relationships/slideLayout" Target="../slideLayouts/slideLayout11.xml"/></Relationships>
</file>

<file path=ppt/slides/_rels/slide103.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90.xml"/><Relationship Id="rId1" Type="http://schemas.openxmlformats.org/officeDocument/2006/relationships/slideLayout" Target="../slideLayouts/slideLayout11.xml"/></Relationships>
</file>

<file path=ppt/slides/_rels/slide104.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91.xml"/><Relationship Id="rId1" Type="http://schemas.openxmlformats.org/officeDocument/2006/relationships/slideLayout" Target="../slideLayouts/slideLayout36.xml"/></Relationships>
</file>

<file path=ppt/slides/_rels/slide105.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92.xml"/><Relationship Id="rId1" Type="http://schemas.openxmlformats.org/officeDocument/2006/relationships/slideLayout" Target="../slideLayouts/slideLayout36.xml"/></Relationships>
</file>

<file path=ppt/slides/_rels/slide106.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93.xml"/><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94.xml"/><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95.xml"/><Relationship Id="rId1" Type="http://schemas.openxmlformats.org/officeDocument/2006/relationships/slideLayout" Target="../slideLayouts/slideLayout11.xml"/><Relationship Id="rId4" Type="http://schemas.openxmlformats.org/officeDocument/2006/relationships/chart" Target="../charts/chart58.xml"/></Relationships>
</file>

<file path=ppt/slides/_rels/slide109.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96.xml"/><Relationship Id="rId1" Type="http://schemas.openxmlformats.org/officeDocument/2006/relationships/slideLayout" Target="../slideLayouts/slideLayout11.xml"/><Relationship Id="rId4" Type="http://schemas.openxmlformats.org/officeDocument/2006/relationships/chart" Target="../charts/chart6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4.jpeg"/><Relationship Id="rId2" Type="http://schemas.openxmlformats.org/officeDocument/2006/relationships/notesSlide" Target="../notesSlides/notesSlide97.xml"/><Relationship Id="rId1" Type="http://schemas.openxmlformats.org/officeDocument/2006/relationships/slideLayout" Target="../slideLayouts/slideLayout5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1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8.xml"/><Relationship Id="rId1" Type="http://schemas.openxmlformats.org/officeDocument/2006/relationships/slideLayout" Target="../slideLayouts/slideLayout45.xml"/><Relationship Id="rId4" Type="http://schemas.openxmlformats.org/officeDocument/2006/relationships/image" Target="../media/image28.svg"/></Relationships>
</file>

<file path=ppt/slides/_rels/slide1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9.xml"/><Relationship Id="rId1" Type="http://schemas.openxmlformats.org/officeDocument/2006/relationships/slideLayout" Target="../slideLayouts/slideLayout7.xml"/><Relationship Id="rId5" Type="http://schemas.openxmlformats.org/officeDocument/2006/relationships/chart" Target="../charts/chart61.xml"/><Relationship Id="rId4" Type="http://schemas.openxmlformats.org/officeDocument/2006/relationships/image" Target="../media/image28.svg"/></Relationships>
</file>

<file path=ppt/slides/_rels/slide1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0.xml"/><Relationship Id="rId1" Type="http://schemas.openxmlformats.org/officeDocument/2006/relationships/slideLayout" Target="../slideLayouts/slideLayout52.xml"/><Relationship Id="rId5" Type="http://schemas.openxmlformats.org/officeDocument/2006/relationships/chart" Target="../charts/chart62.xml"/><Relationship Id="rId4" Type="http://schemas.openxmlformats.org/officeDocument/2006/relationships/image" Target="../media/image28.svg"/></Relationships>
</file>

<file path=ppt/slides/_rels/slide114.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101.xml"/><Relationship Id="rId1" Type="http://schemas.openxmlformats.org/officeDocument/2006/relationships/slideLayout" Target="../slideLayouts/slideLayout11.xml"/><Relationship Id="rId6" Type="http://schemas.openxmlformats.org/officeDocument/2006/relationships/image" Target="../media/image28.svg"/><Relationship Id="rId5" Type="http://schemas.openxmlformats.org/officeDocument/2006/relationships/image" Target="../media/image29.png"/><Relationship Id="rId4" Type="http://schemas.openxmlformats.org/officeDocument/2006/relationships/chart" Target="../charts/chart64.xml"/></Relationships>
</file>

<file path=ppt/slides/_rels/slide115.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102.xml"/><Relationship Id="rId1" Type="http://schemas.openxmlformats.org/officeDocument/2006/relationships/slideLayout" Target="../slideLayouts/slideLayout11.xml"/><Relationship Id="rId6" Type="http://schemas.openxmlformats.org/officeDocument/2006/relationships/image" Target="../media/image28.svg"/><Relationship Id="rId5" Type="http://schemas.openxmlformats.org/officeDocument/2006/relationships/image" Target="../media/image29.png"/><Relationship Id="rId4" Type="http://schemas.openxmlformats.org/officeDocument/2006/relationships/chart" Target="../charts/chart66.xml"/></Relationships>
</file>

<file path=ppt/slides/_rels/slide1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7.png"/><Relationship Id="rId7" Type="http://schemas.openxmlformats.org/officeDocument/2006/relationships/image" Target="../media/image360.png"/><Relationship Id="rId2" Type="http://schemas.openxmlformats.org/officeDocument/2006/relationships/notesSlide" Target="../notesSlides/notesSlide103.xml"/><Relationship Id="rId1" Type="http://schemas.openxmlformats.org/officeDocument/2006/relationships/slideLayout" Target="../slideLayouts/slideLayout45.xml"/><Relationship Id="rId5" Type="http://schemas.microsoft.com/office/2014/relationships/chartEx" Target="../charts/chartEx1.xml"/><Relationship Id="rId4" Type="http://schemas.openxmlformats.org/officeDocument/2006/relationships/image" Target="../media/image28.sv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8" Type="http://schemas.openxmlformats.org/officeDocument/2006/relationships/image" Target="cid:image004.jpg@01D4EB97.81C1D560" TargetMode="External"/><Relationship Id="rId13" Type="http://schemas.openxmlformats.org/officeDocument/2006/relationships/image" Target="../media/image46.png"/><Relationship Id="rId3" Type="http://schemas.openxmlformats.org/officeDocument/2006/relationships/image" Target="../media/image40.jpeg"/><Relationship Id="rId7" Type="http://schemas.openxmlformats.org/officeDocument/2006/relationships/image" Target="../media/image43.jpeg"/><Relationship Id="rId12" Type="http://schemas.openxmlformats.org/officeDocument/2006/relationships/image" Target="cid:image006.png@01D4EB97.81C1D560" TargetMode="External"/><Relationship Id="rId2" Type="http://schemas.openxmlformats.org/officeDocument/2006/relationships/notesSlide" Target="../notesSlides/notesSlide105.xml"/><Relationship Id="rId1" Type="http://schemas.openxmlformats.org/officeDocument/2006/relationships/slideLayout" Target="../slideLayouts/slideLayout24.xml"/><Relationship Id="rId6" Type="http://schemas.openxmlformats.org/officeDocument/2006/relationships/image" Target="cid:image003.png@01D4EB97.81C1D560" TargetMode="External"/><Relationship Id="rId11" Type="http://schemas.openxmlformats.org/officeDocument/2006/relationships/image" Target="../media/image45.png"/><Relationship Id="rId5" Type="http://schemas.openxmlformats.org/officeDocument/2006/relationships/image" Target="../media/image42.png"/><Relationship Id="rId15" Type="http://schemas.microsoft.com/office/2007/relationships/hdphoto" Target="../media/hdphoto1.wdp"/><Relationship Id="rId10" Type="http://schemas.openxmlformats.org/officeDocument/2006/relationships/image" Target="cid:image005.png@01D4EB97.81C1D560" TargetMode="External"/><Relationship Id="rId4" Type="http://schemas.openxmlformats.org/officeDocument/2006/relationships/image" Target="../media/image41.png"/><Relationship Id="rId9" Type="http://schemas.openxmlformats.org/officeDocument/2006/relationships/image" Target="../media/image44.png"/><Relationship Id="rId14"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2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sv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28.sv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28.sv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pmadata.org/publications/pma-ethiopia-six-week-postpartum-maternal-and-newborn-health-technical-report-2019-0" TargetMode="External"/></Relationships>
</file>

<file path=ppt/slides/_rels/slide3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3.png"/><Relationship Id="rId7" Type="http://schemas.openxmlformats.org/officeDocument/2006/relationships/diagramColors" Target="../diagrams/colors1.xml"/><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36.png"/><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3.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7.xml"/></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73.xml"/><Relationship Id="rId1" Type="http://schemas.openxmlformats.org/officeDocument/2006/relationships/slideLayout" Target="../slideLayouts/slideLayout59.xml"/></Relationships>
</file>

<file path=ppt/slides/_rels/slide83.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8.xml"/><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chart" Target="../charts/chart42.xml"/></Relationships>
</file>

<file path=ppt/slides/_rels/slide94.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chart" Target="../charts/chart47.xml"/><Relationship Id="rId5" Type="http://schemas.openxmlformats.org/officeDocument/2006/relationships/chart" Target="../charts/chart46.xml"/><Relationship Id="rId4" Type="http://schemas.openxmlformats.org/officeDocument/2006/relationships/chart" Target="../charts/chart45.xml"/></Relationships>
</file>

<file path=ppt/slides/_rels/slide96.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chart" Target="../charts/chart49.xml"/></Relationships>
</file>

<file path=ppt/slides/_rels/slide9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4.xml"/><Relationship Id="rId1" Type="http://schemas.openxmlformats.org/officeDocument/2006/relationships/slideLayout" Target="../slideLayouts/slideLayout1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3648" y="5638913"/>
            <a:ext cx="12179027" cy="12190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bwMode="auto">
          <a:xfrm>
            <a:off x="7151874" y="102861"/>
            <a:ext cx="5063414" cy="4843390"/>
          </a:xfrm>
          <a:prstGeom prst="rect">
            <a:avLst/>
          </a:prstGeom>
          <a:solidFill>
            <a:srgbClr val="55015B"/>
          </a:solidFill>
          <a:ln w="635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B"/>
              </a:solidFill>
              <a:effectLst/>
              <a:uLnTx/>
              <a:uFillTx/>
              <a:latin typeface="Arial"/>
              <a:ea typeface="+mn-ea"/>
              <a:cs typeface="+mn-cs"/>
            </a:endParaRPr>
          </a:p>
        </p:txBody>
      </p:sp>
      <p:pic>
        <p:nvPicPr>
          <p:cNvPr id="5" name="Picture Placeholder 4"/>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4593" b="14593"/>
          <a:stretch/>
        </p:blipFill>
        <p:spPr>
          <a:xfrm>
            <a:off x="-13647" y="217329"/>
            <a:ext cx="7547348" cy="4651390"/>
          </a:xfrm>
        </p:spPr>
      </p:pic>
      <p:pic>
        <p:nvPicPr>
          <p:cNvPr id="9" name="Picture 5" descr="AAU_logo.png">
            <a:extLst>
              <a:ext uri="{FF2B5EF4-FFF2-40B4-BE49-F238E27FC236}">
                <a16:creationId xmlns:a16="http://schemas.microsoft.com/office/drawing/2014/main" id="{F355D21D-DF25-5145-829F-74BA7DECA577}"/>
              </a:ext>
            </a:extLst>
          </p:cNvPr>
          <p:cNvPicPr>
            <a:picLocks noChangeAspect="1"/>
          </p:cNvPicPr>
          <p:nvPr/>
        </p:nvPicPr>
        <p:blipFill>
          <a:blip r:embed="rId4" cstate="print"/>
          <a:srcRect/>
          <a:stretch>
            <a:fillRect/>
          </a:stretch>
        </p:blipFill>
        <p:spPr bwMode="auto">
          <a:xfrm>
            <a:off x="2804471" y="5539863"/>
            <a:ext cx="990600" cy="1128712"/>
          </a:xfrm>
          <a:prstGeom prst="rect">
            <a:avLst/>
          </a:prstGeom>
          <a:noFill/>
          <a:ln w="9525">
            <a:noFill/>
            <a:miter lim="800000"/>
            <a:headEnd/>
            <a:tailEnd/>
          </a:ln>
        </p:spPr>
      </p:pic>
      <p:pic>
        <p:nvPicPr>
          <p:cNvPr id="13" name="Picture 5" descr="Central Statistical  Agency">
            <a:extLst>
              <a:ext uri="{FF2B5EF4-FFF2-40B4-BE49-F238E27FC236}">
                <a16:creationId xmlns:a16="http://schemas.microsoft.com/office/drawing/2014/main" id="{4EF0DB03-C27E-DF44-A07F-E1AC9A417867}"/>
              </a:ext>
            </a:extLst>
          </p:cNvPr>
          <p:cNvPicPr>
            <a:picLocks noChangeAspect="1"/>
          </p:cNvPicPr>
          <p:nvPr/>
        </p:nvPicPr>
        <p:blipFill>
          <a:blip r:embed="rId5" cstate="print"/>
          <a:srcRect/>
          <a:stretch>
            <a:fillRect/>
          </a:stretch>
        </p:blipFill>
        <p:spPr bwMode="auto">
          <a:xfrm>
            <a:off x="5335504" y="5676141"/>
            <a:ext cx="1189037" cy="914400"/>
          </a:xfrm>
          <a:prstGeom prst="rect">
            <a:avLst/>
          </a:prstGeom>
          <a:noFill/>
          <a:ln w="9525">
            <a:noFill/>
            <a:miter lim="800000"/>
            <a:headEnd/>
            <a:tailEnd/>
          </a:ln>
        </p:spPr>
      </p:pic>
      <p:pic>
        <p:nvPicPr>
          <p:cNvPr id="15" name="Picture 14">
            <a:extLst>
              <a:ext uri="{FF2B5EF4-FFF2-40B4-BE49-F238E27FC236}">
                <a16:creationId xmlns:a16="http://schemas.microsoft.com/office/drawing/2014/main" id="{32766B3A-86AF-BD4B-AE3C-44D920924E4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bwMode="auto">
          <a:xfrm>
            <a:off x="6096000" y="4716021"/>
            <a:ext cx="2190398" cy="2834640"/>
          </a:xfrm>
          <a:prstGeom prst="rect">
            <a:avLst/>
          </a:prstGeom>
          <a:noFill/>
          <a:ln>
            <a:noFill/>
          </a:ln>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586" y="5496820"/>
            <a:ext cx="2485442" cy="1199463"/>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37025" y="5880069"/>
            <a:ext cx="3977227" cy="506544"/>
          </a:xfrm>
          <a:prstGeom prst="rect">
            <a:avLst/>
          </a:prstGeom>
        </p:spPr>
      </p:pic>
      <p:sp>
        <p:nvSpPr>
          <p:cNvPr id="14" name="TextBox 13">
            <a:extLst>
              <a:ext uri="{FF2B5EF4-FFF2-40B4-BE49-F238E27FC236}">
                <a16:creationId xmlns:a16="http://schemas.microsoft.com/office/drawing/2014/main" id="{3C73267E-3B4F-4827-A8FA-AF445AFDEFB0}"/>
              </a:ext>
            </a:extLst>
          </p:cNvPr>
          <p:cNvSpPr txBox="1">
            <a:spLocks/>
          </p:cNvSpPr>
          <p:nvPr/>
        </p:nvSpPr>
        <p:spPr>
          <a:xfrm>
            <a:off x="7430012" y="477060"/>
            <a:ext cx="4785276" cy="2262158"/>
          </a:xfrm>
          <a:prstGeom prst="rect">
            <a:avLst/>
          </a:prstGeom>
          <a:noFill/>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47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Performance Monitoring for Action- Ethiopia</a:t>
            </a:r>
            <a:endParaRPr kumimoji="0" lang="fr-CA" sz="47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8" name="Rectangle 17">
            <a:extLst>
              <a:ext uri="{FF2B5EF4-FFF2-40B4-BE49-F238E27FC236}">
                <a16:creationId xmlns:a16="http://schemas.microsoft.com/office/drawing/2014/main" id="{CBBC0630-F2F6-4B18-AA01-00826801126F}"/>
              </a:ext>
            </a:extLst>
          </p:cNvPr>
          <p:cNvSpPr/>
          <p:nvPr/>
        </p:nvSpPr>
        <p:spPr bwMode="auto">
          <a:xfrm>
            <a:off x="0" y="4794392"/>
            <a:ext cx="7673153" cy="151860"/>
          </a:xfrm>
          <a:prstGeom prst="rect">
            <a:avLst/>
          </a:prstGeom>
          <a:solidFill>
            <a:srgbClr val="55015B"/>
          </a:solidFill>
          <a:ln w="635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B"/>
              </a:solidFill>
              <a:effectLst/>
              <a:uLnTx/>
              <a:uFillTx/>
              <a:latin typeface="Arial"/>
              <a:ea typeface="+mn-ea"/>
              <a:cs typeface="+mn-cs"/>
            </a:endParaRPr>
          </a:p>
        </p:txBody>
      </p:sp>
      <p:sp>
        <p:nvSpPr>
          <p:cNvPr id="19" name="TextBox 18">
            <a:extLst>
              <a:ext uri="{FF2B5EF4-FFF2-40B4-BE49-F238E27FC236}">
                <a16:creationId xmlns:a16="http://schemas.microsoft.com/office/drawing/2014/main" id="{2F897762-E216-4F2D-A255-7E085076B797}"/>
              </a:ext>
            </a:extLst>
          </p:cNvPr>
          <p:cNvSpPr txBox="1"/>
          <p:nvPr/>
        </p:nvSpPr>
        <p:spPr>
          <a:xfrm>
            <a:off x="7659505" y="4055437"/>
            <a:ext cx="4429978" cy="92333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PMA Ethiopia</a:t>
            </a:r>
            <a:br>
              <a:rPr kumimoji="0" lang="en-US" sz="18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br>
            <a:br>
              <a:rPr kumimoji="0" lang="en-US" sz="18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br>
            <a:r>
              <a:rPr kumimoji="0" lang="en-US" sz="18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June, 2022</a:t>
            </a:r>
            <a:endParaRPr kumimoji="0" lang="en-US" sz="1500" b="0"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7" name="TextBox 16">
            <a:extLst>
              <a:ext uri="{FF2B5EF4-FFF2-40B4-BE49-F238E27FC236}">
                <a16:creationId xmlns:a16="http://schemas.microsoft.com/office/drawing/2014/main" id="{D4944212-41DE-4555-B55B-7A1170D41C4A}"/>
              </a:ext>
            </a:extLst>
          </p:cNvPr>
          <p:cNvSpPr txBox="1"/>
          <p:nvPr/>
        </p:nvSpPr>
        <p:spPr>
          <a:xfrm>
            <a:off x="7558655" y="2945703"/>
            <a:ext cx="4631678" cy="1077218"/>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Findings from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Cohort-1 </a:t>
            </a:r>
            <a:r>
              <a:rPr kumimoji="0" lang="en-US" sz="160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(6-months and 1-year postpartum) and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Cohort-2 </a:t>
            </a:r>
            <a:r>
              <a:rPr kumimoji="0" lang="en-US" sz="160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(baseline and 2021 Cross-section)</a:t>
            </a:r>
            <a:r>
              <a:rPr lang="en-US" sz="1600" b="1" dirty="0">
                <a:solidFill>
                  <a:prstClr val="white"/>
                </a:solidFill>
                <a:latin typeface="Segoe UI" panose="020B0502040204020203" pitchFamily="34" charset="0"/>
                <a:cs typeface="Segoe UI" panose="020B0502040204020203" pitchFamily="34" charset="0"/>
              </a:rPr>
              <a:t> </a:t>
            </a:r>
            <a:r>
              <a:rPr kumimoji="0" lang="en-US" sz="160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surveys</a:t>
            </a:r>
            <a:endParaRPr kumimoji="0" lang="en-US" sz="1400"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20" name="Picture 4">
            <a:extLst>
              <a:ext uri="{FF2B5EF4-FFF2-40B4-BE49-F238E27FC236}">
                <a16:creationId xmlns:a16="http://schemas.microsoft.com/office/drawing/2014/main" id="{D85477F5-E9E6-4E39-A22E-C9685C3249B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bwMode="auto">
          <a:xfrm>
            <a:off x="3970952" y="5539863"/>
            <a:ext cx="1229041" cy="1229041"/>
          </a:xfrm>
          <a:prstGeom prst="rect">
            <a:avLst/>
          </a:prstGeom>
          <a:noFill/>
          <a:ln w="9525">
            <a:noFill/>
            <a:miter lim="800000"/>
            <a:headEnd/>
            <a:tailEnd/>
          </a:ln>
        </p:spPr>
      </p:pic>
    </p:spTree>
    <p:extLst>
      <p:ext uri="{BB962C8B-B14F-4D97-AF65-F5344CB8AC3E}">
        <p14:creationId xmlns:p14="http://schemas.microsoft.com/office/powerpoint/2010/main" val="38791461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30DFA-6FAA-4B23-9131-32CC15520245}"/>
              </a:ext>
            </a:extLst>
          </p:cNvPr>
          <p:cNvSpPr>
            <a:spLocks noGrp="1"/>
          </p:cNvSpPr>
          <p:nvPr>
            <p:ph type="title"/>
          </p:nvPr>
        </p:nvSpPr>
        <p:spPr>
          <a:xfrm>
            <a:off x="436228" y="365125"/>
            <a:ext cx="11755772" cy="1325563"/>
          </a:xfrm>
        </p:spPr>
        <p:txBody>
          <a:bodyPr/>
          <a:lstStyle/>
          <a:p>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What our results show: </a:t>
            </a:r>
            <a:r>
              <a:rPr lang="en-US" b="1" dirty="0">
                <a:solidFill>
                  <a:srgbClr val="55015B"/>
                </a:solidFill>
                <a:latin typeface="Segoe UI" panose="020B0502040204020203" pitchFamily="34" charset="0"/>
                <a:ea typeface="Quattrocento Sans"/>
                <a:cs typeface="Segoe UI" panose="020B0502040204020203" pitchFamily="34" charset="0"/>
                <a:sym typeface="Quattrocento Sans"/>
              </a:rPr>
              <a:t>Maternal and Newborn Health</a:t>
            </a:r>
            <a:endParaRPr lang="en-US" dirty="0">
              <a:solidFill>
                <a:srgbClr val="55015B"/>
              </a:solidFill>
            </a:endParaRPr>
          </a:p>
        </p:txBody>
      </p:sp>
      <p:sp>
        <p:nvSpPr>
          <p:cNvPr id="3" name="Content Placeholder 2">
            <a:extLst>
              <a:ext uri="{FF2B5EF4-FFF2-40B4-BE49-F238E27FC236}">
                <a16:creationId xmlns:a16="http://schemas.microsoft.com/office/drawing/2014/main" id="{FBF84381-CAB1-4421-BBD2-40AC9CF769CA}"/>
              </a:ext>
            </a:extLst>
          </p:cNvPr>
          <p:cNvSpPr>
            <a:spLocks noGrp="1"/>
          </p:cNvSpPr>
          <p:nvPr>
            <p:ph idx="1"/>
          </p:nvPr>
        </p:nvSpPr>
        <p:spPr>
          <a:xfrm>
            <a:off x="158416" y="2017486"/>
            <a:ext cx="11875167" cy="4264195"/>
          </a:xfrm>
        </p:spPr>
        <p:txBody>
          <a:bodyPr>
            <a:normAutofit/>
          </a:bodyPr>
          <a:lstStyle/>
          <a:p>
            <a:pPr algn="just">
              <a:lnSpc>
                <a:spcPct val="100000"/>
              </a:lnSpc>
              <a:buFont typeface="Wingdings" panose="05000000000000000000" pitchFamily="2" charset="2"/>
              <a:buChar char="§"/>
            </a:pPr>
            <a:r>
              <a:rPr lang="en-US" sz="2000" b="1" dirty="0">
                <a:solidFill>
                  <a:srgbClr val="59595B"/>
                </a:solidFill>
                <a:latin typeface="Segoe UI" panose="020B0502040204020203" pitchFamily="34" charset="0"/>
                <a:cs typeface="Segoe UI" panose="020B0502040204020203" pitchFamily="34" charset="0"/>
              </a:rPr>
              <a:t>Despite increases in the coverage of RMNH services in recent years, the continuity of services remains low. Initiatives to improve coverage of services must be matched with initiatives to improve continuity</a:t>
            </a:r>
            <a:r>
              <a:rPr lang="en-US" sz="2000" dirty="0">
                <a:solidFill>
                  <a:srgbClr val="59595B"/>
                </a:solidFill>
                <a:latin typeface="Segoe UI" panose="020B0502040204020203" pitchFamily="34" charset="0"/>
                <a:cs typeface="Segoe UI" panose="020B0502040204020203" pitchFamily="34" charset="0"/>
              </a:rPr>
              <a:t>.</a:t>
            </a:r>
          </a:p>
          <a:p>
            <a:pPr lvl="1" algn="just">
              <a:lnSpc>
                <a:spcPct val="100000"/>
              </a:lnSpc>
            </a:pPr>
            <a:endParaRPr lang="en-US" sz="2000" dirty="0">
              <a:solidFill>
                <a:srgbClr val="59595B">
                  <a:lumMod val="50000"/>
                </a:srgbClr>
              </a:solidFill>
              <a:latin typeface="Segoe UI" panose="020B0502040204020203" pitchFamily="34" charset="0"/>
              <a:cs typeface="Segoe UI" panose="020B0502040204020203" pitchFamily="34" charset="0"/>
            </a:endParaRPr>
          </a:p>
          <a:p>
            <a:pPr lvl="1"/>
            <a:r>
              <a:rPr lang="en-US" sz="2000" dirty="0">
                <a:solidFill>
                  <a:srgbClr val="59595B"/>
                </a:solidFill>
                <a:latin typeface="Segoe UI" panose="020B0502040204020203" pitchFamily="34" charset="0"/>
                <a:cs typeface="Segoe UI" panose="020B0502040204020203" pitchFamily="34" charset="0"/>
              </a:rPr>
              <a:t>Less than one in five (17%) panel women received all the 4 key maternal and child health care services (ANC 4+, delivery, PNC at 6 weeks and full immunization) across the continuum of care</a:t>
            </a:r>
          </a:p>
          <a:p>
            <a:pPr lvl="1"/>
            <a:endParaRPr lang="en-US" sz="2000" dirty="0">
              <a:solidFill>
                <a:srgbClr val="59595B"/>
              </a:solidFill>
              <a:latin typeface="Segoe UI" panose="020B0502040204020203" pitchFamily="34" charset="0"/>
              <a:cs typeface="Segoe UI" panose="020B0502040204020203" pitchFamily="34" charset="0"/>
            </a:endParaRPr>
          </a:p>
          <a:p>
            <a:pPr lvl="1"/>
            <a:r>
              <a:rPr lang="en-US" sz="2000" dirty="0">
                <a:solidFill>
                  <a:srgbClr val="59595B"/>
                </a:solidFill>
                <a:latin typeface="Segoe UI" panose="020B0502040204020203" pitchFamily="34" charset="0"/>
                <a:cs typeface="Segoe UI" panose="020B0502040204020203" pitchFamily="34" charset="0"/>
              </a:rPr>
              <a:t>Nearly </a:t>
            </a:r>
            <a:r>
              <a:rPr lang="en-US" sz="2000" b="1" dirty="0">
                <a:solidFill>
                  <a:srgbClr val="59595B"/>
                </a:solidFill>
                <a:latin typeface="Segoe UI" panose="020B0502040204020203" pitchFamily="34" charset="0"/>
                <a:cs typeface="Segoe UI" panose="020B0502040204020203" pitchFamily="34" charset="0"/>
              </a:rPr>
              <a:t>one-sixth of the women </a:t>
            </a:r>
            <a:r>
              <a:rPr lang="en-US" sz="2000" dirty="0">
                <a:solidFill>
                  <a:srgbClr val="59595B"/>
                </a:solidFill>
                <a:latin typeface="Segoe UI" panose="020B0502040204020203" pitchFamily="34" charset="0"/>
                <a:cs typeface="Segoe UI" panose="020B0502040204020203" pitchFamily="34" charset="0"/>
              </a:rPr>
              <a:t>interviewed at 6 weeks postpartum went to a maternity waiting home before going into labor</a:t>
            </a:r>
            <a:endParaRPr lang="en-US" sz="2000" b="1" i="1" spc="100"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a:p>
            <a:pPr marL="457200" lvl="1" indent="0">
              <a:buNone/>
            </a:pPr>
            <a:endParaRPr lang="en-US" sz="2000" b="1" i="1" spc="100"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a:p>
            <a:pPr marL="457200" lvl="1" indent="0">
              <a:buNone/>
            </a:pPr>
            <a:endParaRPr lang="en-US" sz="2000" u="none" strike="noStrike" baseline="0" dirty="0">
              <a:solidFill>
                <a:schemeClr val="tx1">
                  <a:lumMod val="50000"/>
                </a:schemeClr>
              </a:solidFill>
              <a:latin typeface="Segoe UI" panose="020B0502040204020203" pitchFamily="34" charset="0"/>
              <a:cs typeface="Segoe UI" panose="020B0502040204020203" pitchFamily="34" charset="0"/>
            </a:endParaRPr>
          </a:p>
          <a:p>
            <a:pPr marL="457200" lvl="1" indent="0">
              <a:buNone/>
            </a:pPr>
            <a:endParaRPr lang="en-US" sz="2000" u="none" strike="noStrike" baseline="0" dirty="0">
              <a:solidFill>
                <a:schemeClr val="tx1">
                  <a:lumMod val="50000"/>
                </a:schemeClr>
              </a:solidFill>
              <a:latin typeface="Segoe UI" panose="020B0502040204020203" pitchFamily="34" charset="0"/>
              <a:cs typeface="Segoe UI" panose="020B0502040204020203" pitchFamily="34" charset="0"/>
            </a:endParaRPr>
          </a:p>
          <a:p>
            <a:pPr marL="457200" lvl="1" indent="0">
              <a:buNone/>
            </a:pPr>
            <a:endParaRPr lang="en-US" sz="2000" b="1" dirty="0">
              <a:latin typeface="Segoe UI" panose="020B0502040204020203" pitchFamily="34" charset="0"/>
              <a:cs typeface="Segoe UI" panose="020B0502040204020203" pitchFamily="34" charset="0"/>
            </a:endParaRPr>
          </a:p>
          <a:p>
            <a:pPr lvl="2"/>
            <a:endParaRPr lang="en-US" dirty="0">
              <a:latin typeface="Segoe UI" panose="020B0502040204020203" pitchFamily="34" charset="0"/>
              <a:cs typeface="Segoe UI" panose="020B0502040204020203" pitchFamily="34" charset="0"/>
            </a:endParaRPr>
          </a:p>
          <a:p>
            <a:pPr lvl="1" algn="just">
              <a:lnSpc>
                <a:spcPct val="100000"/>
              </a:lnSpc>
            </a:pPr>
            <a:endParaRPr lang="en-US" sz="2000" dirty="0"/>
          </a:p>
          <a:p>
            <a:pPr marL="457200" lvl="1" indent="0" algn="just">
              <a:buNone/>
            </a:pPr>
            <a:endParaRPr lang="en-US" sz="2000" dirty="0"/>
          </a:p>
          <a:p>
            <a:pPr marL="0" indent="0">
              <a:buNone/>
            </a:pPr>
            <a:endParaRPr lang="en-US" sz="2000" dirty="0"/>
          </a:p>
        </p:txBody>
      </p:sp>
    </p:spTree>
    <p:extLst>
      <p:ext uri="{BB962C8B-B14F-4D97-AF65-F5344CB8AC3E}">
        <p14:creationId xmlns:p14="http://schemas.microsoft.com/office/powerpoint/2010/main" val="20515701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50F21D1-A56C-634E-943B-09AD488ADF7D}"/>
              </a:ext>
            </a:extLst>
          </p:cNvPr>
          <p:cNvSpPr txBox="1">
            <a:spLocks/>
          </p:cNvSpPr>
          <p:nvPr/>
        </p:nvSpPr>
        <p:spPr>
          <a:xfrm>
            <a:off x="554260" y="511846"/>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PMA Ethiopia Health Facility Sample</a:t>
            </a:r>
            <a:endParaRPr kumimoji="0" lang="fr-CA" sz="32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6" name="Table 5">
            <a:extLst>
              <a:ext uri="{FF2B5EF4-FFF2-40B4-BE49-F238E27FC236}">
                <a16:creationId xmlns:a16="http://schemas.microsoft.com/office/drawing/2014/main" id="{8C7532C5-2E4E-0A4B-9B01-C2C7A8957FF4}"/>
              </a:ext>
            </a:extLst>
          </p:cNvPr>
          <p:cNvGraphicFramePr>
            <a:graphicFrameLocks noGrp="1"/>
          </p:cNvGraphicFramePr>
          <p:nvPr>
            <p:extLst>
              <p:ext uri="{D42A27DB-BD31-4B8C-83A1-F6EECF244321}">
                <p14:modId xmlns:p14="http://schemas.microsoft.com/office/powerpoint/2010/main" val="1557653872"/>
              </p:ext>
            </p:extLst>
          </p:nvPr>
        </p:nvGraphicFramePr>
        <p:xfrm>
          <a:off x="924813" y="1328880"/>
          <a:ext cx="10068260" cy="4028545"/>
        </p:xfrm>
        <a:graphic>
          <a:graphicData uri="http://schemas.openxmlformats.org/drawingml/2006/table">
            <a:tbl>
              <a:tblPr firstRow="1" bandRow="1">
                <a:tableStyleId>{5C22544A-7EE6-4342-B048-85BDC9FD1C3A}</a:tableStyleId>
              </a:tblPr>
              <a:tblGrid>
                <a:gridCol w="2131491">
                  <a:extLst>
                    <a:ext uri="{9D8B030D-6E8A-4147-A177-3AD203B41FA5}">
                      <a16:colId xmlns:a16="http://schemas.microsoft.com/office/drawing/2014/main" val="645600204"/>
                    </a:ext>
                  </a:extLst>
                </a:gridCol>
                <a:gridCol w="1341125">
                  <a:extLst>
                    <a:ext uri="{9D8B030D-6E8A-4147-A177-3AD203B41FA5}">
                      <a16:colId xmlns:a16="http://schemas.microsoft.com/office/drawing/2014/main" val="3154895044"/>
                    </a:ext>
                  </a:extLst>
                </a:gridCol>
                <a:gridCol w="1570985">
                  <a:extLst>
                    <a:ext uri="{9D8B030D-6E8A-4147-A177-3AD203B41FA5}">
                      <a16:colId xmlns:a16="http://schemas.microsoft.com/office/drawing/2014/main" val="1151895709"/>
                    </a:ext>
                  </a:extLst>
                </a:gridCol>
                <a:gridCol w="1461741">
                  <a:extLst>
                    <a:ext uri="{9D8B030D-6E8A-4147-A177-3AD203B41FA5}">
                      <a16:colId xmlns:a16="http://schemas.microsoft.com/office/drawing/2014/main" val="690266280"/>
                    </a:ext>
                  </a:extLst>
                </a:gridCol>
                <a:gridCol w="1781459">
                  <a:extLst>
                    <a:ext uri="{9D8B030D-6E8A-4147-A177-3AD203B41FA5}">
                      <a16:colId xmlns:a16="http://schemas.microsoft.com/office/drawing/2014/main" val="2506524404"/>
                    </a:ext>
                  </a:extLst>
                </a:gridCol>
                <a:gridCol w="1781459">
                  <a:extLst>
                    <a:ext uri="{9D8B030D-6E8A-4147-A177-3AD203B41FA5}">
                      <a16:colId xmlns:a16="http://schemas.microsoft.com/office/drawing/2014/main" val="2880615932"/>
                    </a:ext>
                  </a:extLst>
                </a:gridCol>
              </a:tblGrid>
              <a:tr h="419962">
                <a:tc>
                  <a:txBody>
                    <a:bodyPr/>
                    <a:lstStyle/>
                    <a:p>
                      <a:endParaRPr lang="en-US" sz="1600" b="0" i="0" dirty="0">
                        <a:latin typeface="Segoe UI" panose="020B0502040204020203" pitchFamily="34" charset="0"/>
                        <a:cs typeface="Segoe UI" panose="020B0502040204020203" pitchFamily="34" charset="0"/>
                      </a:endParaRPr>
                    </a:p>
                  </a:txBody>
                  <a:tcPr>
                    <a:lnTlToBr w="12700" cmpd="sng">
                      <a:noFill/>
                      <a:prstDash val="solid"/>
                    </a:lnTlToBr>
                    <a:lnBlToTr w="12700" cmpd="sng">
                      <a:noFill/>
                      <a:prstDash val="solid"/>
                    </a:lnBlToTr>
                  </a:tcPr>
                </a:tc>
                <a:tc>
                  <a:txBody>
                    <a:bodyPr/>
                    <a:lstStyle/>
                    <a:p>
                      <a:pPr algn="ctr" fontAlgn="b"/>
                      <a:r>
                        <a:rPr lang="en-US" sz="2000" b="1" i="0" u="none" strike="noStrike" dirty="0">
                          <a:effectLst/>
                          <a:latin typeface="Segoe UI" panose="020B0502040204020203" pitchFamily="34" charset="0"/>
                          <a:cs typeface="Segoe UI" panose="020B0502040204020203" pitchFamily="34" charset="0"/>
                        </a:rPr>
                        <a:t>Public </a:t>
                      </a:r>
                      <a:r>
                        <a:rPr lang="en-US" sz="2000" b="1" i="0" u="none" strike="noStrike" dirty="0">
                          <a:effectLst/>
                          <a:latin typeface="Montserrat" pitchFamily="2" charset="77"/>
                          <a:cs typeface="Segoe UI" panose="020B0502040204020203" pitchFamily="34" charset="0"/>
                        </a:rPr>
                        <a:t>(</a:t>
                      </a:r>
                      <a:r>
                        <a:rPr lang="en-US" sz="2000" b="1" i="0" u="none" strike="noStrike" dirty="0">
                          <a:effectLst/>
                          <a:latin typeface="Segoe UI" panose="020B0502040204020203" pitchFamily="34" charset="0"/>
                          <a:cs typeface="Segoe UI" panose="020B0502040204020203" pitchFamily="34" charset="0"/>
                        </a:rPr>
                        <a:t>n</a:t>
                      </a:r>
                      <a:r>
                        <a:rPr lang="en-US" sz="2000" b="1" i="0" u="none" strike="noStrike" dirty="0">
                          <a:effectLst/>
                          <a:latin typeface="Montserrat" pitchFamily="2" charset="77"/>
                          <a:cs typeface="Segoe UI" panose="020B0502040204020203" pitchFamily="34" charset="0"/>
                        </a:rPr>
                        <a:t>)</a:t>
                      </a:r>
                    </a:p>
                  </a:txBody>
                  <a:tcPr marL="9525" marR="9525" marT="9525" marB="0" anchor="b">
                    <a:lnTlToBr w="12700" cmpd="sng">
                      <a:noFill/>
                      <a:prstDash val="solid"/>
                    </a:lnTlToBr>
                    <a:lnBlToTr w="12700" cmpd="sng">
                      <a:noFill/>
                      <a:prstDash val="solid"/>
                    </a:lnBlToTr>
                  </a:tcPr>
                </a:tc>
                <a:tc>
                  <a:txBody>
                    <a:bodyPr/>
                    <a:lstStyle/>
                    <a:p>
                      <a:pPr algn="ctr" fontAlgn="b"/>
                      <a:r>
                        <a:rPr lang="en-US" sz="2000" b="1" i="0" u="none" strike="noStrike" dirty="0">
                          <a:effectLst/>
                          <a:latin typeface="Segoe UI" panose="020B0502040204020203" pitchFamily="34" charset="0"/>
                          <a:cs typeface="Segoe UI" panose="020B0502040204020203" pitchFamily="34" charset="0"/>
                        </a:rPr>
                        <a:t>Public </a:t>
                      </a:r>
                      <a:r>
                        <a:rPr lang="en-US" sz="2000" b="1" i="0" u="none" strike="noStrike" dirty="0">
                          <a:effectLst/>
                          <a:latin typeface="Montserrat" pitchFamily="2" charset="77"/>
                          <a:cs typeface="Segoe UI" panose="020B0502040204020203" pitchFamily="34" charset="0"/>
                        </a:rPr>
                        <a:t>(</a:t>
                      </a:r>
                      <a:r>
                        <a:rPr lang="en-US" sz="2000" b="1" i="0" u="none" strike="noStrike" dirty="0">
                          <a:solidFill>
                            <a:schemeClr val="bg1"/>
                          </a:solidFill>
                          <a:effectLst/>
                          <a:latin typeface="Montserrat" pitchFamily="2" charset="77"/>
                          <a:cs typeface="Segoe UI" panose="020B0502040204020203" pitchFamily="34" charset="0"/>
                        </a:rPr>
                        <a:t>%</a:t>
                      </a:r>
                      <a:r>
                        <a:rPr lang="en-US" sz="2000" b="1" i="0" u="none" strike="noStrike" dirty="0">
                          <a:effectLst/>
                          <a:latin typeface="Montserrat" pitchFamily="2" charset="77"/>
                          <a:cs typeface="Segoe UI" panose="020B0502040204020203" pitchFamily="34" charset="0"/>
                        </a:rPr>
                        <a:t>)</a:t>
                      </a:r>
                      <a:endParaRPr lang="en-US" sz="2000" b="1" i="0" u="none" strike="noStrike" dirty="0">
                        <a:effectLst/>
                        <a:latin typeface="Segoe UI" panose="020B0502040204020203" pitchFamily="34" charset="0"/>
                        <a:cs typeface="Segoe UI" panose="020B0502040204020203" pitchFamily="34" charset="0"/>
                      </a:endParaRPr>
                    </a:p>
                  </a:txBody>
                  <a:tcPr marL="9525" marR="9525" marT="9525" marB="0" anchor="b">
                    <a:lnTlToBr w="12700" cmpd="sng">
                      <a:noFill/>
                      <a:prstDash val="solid"/>
                    </a:lnTlToBr>
                    <a:lnBlToTr w="12700" cmpd="sng">
                      <a:noFill/>
                      <a:prstDash val="solid"/>
                    </a:lnBlToTr>
                  </a:tcPr>
                </a:tc>
                <a:tc>
                  <a:txBody>
                    <a:bodyPr/>
                    <a:lstStyle/>
                    <a:p>
                      <a:pPr algn="ctr" fontAlgn="b"/>
                      <a:r>
                        <a:rPr lang="en-US" sz="2000" b="1" i="0" u="none" strike="noStrike" dirty="0">
                          <a:effectLst/>
                          <a:latin typeface="Segoe UI" panose="020B0502040204020203" pitchFamily="34" charset="0"/>
                          <a:cs typeface="Segoe UI" panose="020B0502040204020203" pitchFamily="34" charset="0"/>
                        </a:rPr>
                        <a:t>Private </a:t>
                      </a:r>
                      <a:r>
                        <a:rPr lang="en-US" sz="2000" b="1" i="0" u="none" strike="noStrike" dirty="0">
                          <a:effectLst/>
                          <a:latin typeface="Montserrat" pitchFamily="2" charset="77"/>
                          <a:cs typeface="Segoe UI" panose="020B0502040204020203" pitchFamily="34" charset="0"/>
                        </a:rPr>
                        <a:t>(</a:t>
                      </a:r>
                      <a:r>
                        <a:rPr lang="en-US" sz="2000" b="1" i="0" u="none" strike="noStrike" dirty="0">
                          <a:effectLst/>
                          <a:latin typeface="Segoe UI" panose="020B0502040204020203" pitchFamily="34" charset="0"/>
                          <a:cs typeface="Segoe UI" panose="020B0502040204020203" pitchFamily="34" charset="0"/>
                        </a:rPr>
                        <a:t>n</a:t>
                      </a:r>
                      <a:r>
                        <a:rPr lang="en-US" sz="2000" b="1" i="0" u="none" strike="noStrike" dirty="0">
                          <a:effectLst/>
                          <a:latin typeface="Montserrat" pitchFamily="2" charset="77"/>
                          <a:cs typeface="Segoe UI" panose="020B0502040204020203" pitchFamily="34" charset="0"/>
                        </a:rPr>
                        <a:t>)</a:t>
                      </a:r>
                      <a:endParaRPr lang="en-US" sz="2000" b="1" i="0" u="none" strike="noStrike" dirty="0">
                        <a:effectLst/>
                        <a:latin typeface="Segoe UI" panose="020B0502040204020203" pitchFamily="34" charset="0"/>
                        <a:cs typeface="Segoe UI" panose="020B0502040204020203" pitchFamily="34" charset="0"/>
                      </a:endParaRPr>
                    </a:p>
                  </a:txBody>
                  <a:tcPr marL="9525" marR="9525" marT="9525" marB="0" anchor="b">
                    <a:lnTlToBr w="12700" cmpd="sng">
                      <a:noFill/>
                      <a:prstDash val="solid"/>
                    </a:lnTlToBr>
                    <a:lnBlToTr w="12700" cmpd="sng">
                      <a:noFill/>
                      <a:prstDash val="solid"/>
                    </a:lnBlToTr>
                  </a:tcPr>
                </a:tc>
                <a:tc>
                  <a:txBody>
                    <a:bodyPr/>
                    <a:lstStyle/>
                    <a:p>
                      <a:pPr algn="ctr" fontAlgn="b"/>
                      <a:r>
                        <a:rPr lang="en-US" sz="2000" b="1" i="0" u="none" strike="noStrike" dirty="0">
                          <a:effectLst/>
                          <a:latin typeface="Segoe UI" panose="020B0502040204020203" pitchFamily="34" charset="0"/>
                          <a:cs typeface="Segoe UI" panose="020B0502040204020203" pitchFamily="34" charset="0"/>
                        </a:rPr>
                        <a:t>Private </a:t>
                      </a:r>
                      <a:r>
                        <a:rPr lang="en-US" sz="2000" b="1" i="0" u="none" strike="noStrike" dirty="0">
                          <a:effectLst/>
                          <a:latin typeface="Montserrat" pitchFamily="2" charset="77"/>
                          <a:cs typeface="Segoe UI" panose="020B0502040204020203" pitchFamily="34" charset="0"/>
                        </a:rPr>
                        <a:t>(</a:t>
                      </a:r>
                      <a:r>
                        <a:rPr lang="en-US" sz="2000" b="1" i="0" u="none" strike="noStrike" dirty="0">
                          <a:solidFill>
                            <a:schemeClr val="bg1"/>
                          </a:solidFill>
                          <a:effectLst/>
                          <a:latin typeface="Montserrat" pitchFamily="2" charset="77"/>
                          <a:cs typeface="Segoe UI" panose="020B0502040204020203" pitchFamily="34" charset="0"/>
                        </a:rPr>
                        <a:t>%</a:t>
                      </a:r>
                      <a:r>
                        <a:rPr lang="en-US" sz="2000" b="1" i="0" u="none" strike="noStrike" dirty="0">
                          <a:effectLst/>
                          <a:latin typeface="Montserrat" pitchFamily="2" charset="77"/>
                          <a:cs typeface="Segoe UI" panose="020B0502040204020203" pitchFamily="34" charset="0"/>
                        </a:rPr>
                        <a:t>)</a:t>
                      </a:r>
                      <a:endParaRPr lang="en-US" sz="2000" b="1" i="0" u="none" strike="noStrike" dirty="0">
                        <a:effectLst/>
                        <a:latin typeface="Segoe UI" panose="020B0502040204020203" pitchFamily="34" charset="0"/>
                        <a:cs typeface="Segoe UI" panose="020B0502040204020203" pitchFamily="34" charset="0"/>
                      </a:endParaRPr>
                    </a:p>
                  </a:txBody>
                  <a:tcPr marL="9525" marR="9525" marT="9525" marB="0" anchor="b">
                    <a:lnTlToBr w="12700" cmpd="sng">
                      <a:noFill/>
                      <a:prstDash val="solid"/>
                    </a:lnTlToBr>
                    <a:lnBlToTr w="12700" cmpd="sng">
                      <a:noFill/>
                      <a:prstDash val="solid"/>
                    </a:lnBlToTr>
                  </a:tcPr>
                </a:tc>
                <a:tc>
                  <a:txBody>
                    <a:bodyPr/>
                    <a:lstStyle/>
                    <a:p>
                      <a:pPr algn="ctr" fontAlgn="b"/>
                      <a:r>
                        <a:rPr lang="en-US" sz="2000" b="1" i="0" u="none" strike="noStrike" dirty="0">
                          <a:effectLst/>
                          <a:latin typeface="Segoe UI" panose="020B0502040204020203" pitchFamily="34" charset="0"/>
                          <a:cs typeface="Segoe UI" panose="020B0502040204020203" pitchFamily="34" charset="0"/>
                        </a:rPr>
                        <a:t>Total </a:t>
                      </a:r>
                      <a:r>
                        <a:rPr lang="en-US" sz="2000" b="1" i="0" u="none" strike="noStrike" dirty="0">
                          <a:effectLst/>
                          <a:latin typeface="Montserrat" pitchFamily="2" charset="77"/>
                          <a:cs typeface="Segoe UI" panose="020B0502040204020203" pitchFamily="34" charset="0"/>
                        </a:rPr>
                        <a:t>(</a:t>
                      </a:r>
                      <a:r>
                        <a:rPr lang="en-US" sz="2000" b="1" i="0" u="none" strike="noStrike" dirty="0">
                          <a:effectLst/>
                          <a:latin typeface="Segoe UI" panose="020B0502040204020203" pitchFamily="34" charset="0"/>
                          <a:cs typeface="Segoe UI" panose="020B0502040204020203" pitchFamily="34" charset="0"/>
                        </a:rPr>
                        <a:t>n</a:t>
                      </a:r>
                      <a:r>
                        <a:rPr lang="en-US" sz="2000" b="1" i="0" u="none" strike="noStrike" dirty="0">
                          <a:effectLst/>
                          <a:latin typeface="Montserrat" pitchFamily="2" charset="77"/>
                          <a:cs typeface="Segoe UI" panose="020B0502040204020203" pitchFamily="34" charset="0"/>
                        </a:rPr>
                        <a:t>)</a:t>
                      </a:r>
                      <a:endParaRPr lang="en-US" sz="2000" b="1" i="0" u="none" strike="noStrike" dirty="0">
                        <a:effectLst/>
                        <a:latin typeface="Segoe UI" panose="020B0502040204020203" pitchFamily="34" charset="0"/>
                        <a:cs typeface="Segoe UI" panose="020B0502040204020203" pitchFamily="34" charset="0"/>
                      </a:endParaRPr>
                    </a:p>
                  </a:txBody>
                  <a:tcPr marL="9525" marR="9525" marT="9525" marB="0" anchor="b">
                    <a:lnTlToBr w="12700" cmpd="sng">
                      <a:noFill/>
                      <a:prstDash val="solid"/>
                    </a:lnTlToBr>
                    <a:lnBlToTr w="12700" cmpd="sng">
                      <a:noFill/>
                      <a:prstDash val="solid"/>
                    </a:lnBlToTr>
                  </a:tcPr>
                </a:tc>
                <a:extLst>
                  <a:ext uri="{0D108BD9-81ED-4DB2-BD59-A6C34878D82A}">
                    <a16:rowId xmlns:a16="http://schemas.microsoft.com/office/drawing/2014/main" val="3554101639"/>
                  </a:ext>
                </a:extLst>
              </a:tr>
              <a:tr h="409914">
                <a:tc>
                  <a:txBody>
                    <a:bodyPr/>
                    <a:lstStyle/>
                    <a:p>
                      <a:pPr algn="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Hospital</a:t>
                      </a:r>
                    </a:p>
                  </a:txBody>
                  <a:tcPr marL="9525" marR="9525" marT="9525"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140</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27.9 %</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a:solidFill>
                            <a:srgbClr val="000000"/>
                          </a:solidFill>
                          <a:effectLst/>
                          <a:latin typeface="Segoe UI" panose="020B0502040204020203" pitchFamily="34" charset="0"/>
                          <a:cs typeface="Segoe UI" panose="020B0502040204020203" pitchFamily="34" charset="0"/>
                        </a:rPr>
                        <a:t>4</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1.7%</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144</a:t>
                      </a:r>
                    </a:p>
                  </a:txBody>
                  <a:tcPr marL="7620" marR="182880" marT="7620" marB="0" anchor="b">
                    <a:lnTlToBr w="12700" cmpd="sng">
                      <a:noFill/>
                      <a:prstDash val="solid"/>
                    </a:lnTlToBr>
                    <a:lnBlToTr w="12700" cmpd="sng">
                      <a:noFill/>
                      <a:prstDash val="solid"/>
                    </a:lnBlToTr>
                  </a:tcPr>
                </a:tc>
                <a:extLst>
                  <a:ext uri="{0D108BD9-81ED-4DB2-BD59-A6C34878D82A}">
                    <a16:rowId xmlns:a16="http://schemas.microsoft.com/office/drawing/2014/main" val="849069882"/>
                  </a:ext>
                </a:extLst>
              </a:tr>
              <a:tr h="656191">
                <a:tc>
                  <a:txBody>
                    <a:bodyPr/>
                    <a:lstStyle/>
                    <a:p>
                      <a:pPr algn="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Health center</a:t>
                      </a:r>
                    </a:p>
                  </a:txBody>
                  <a:tcPr marL="9525" marR="9525" marT="9525"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212</a:t>
                      </a:r>
                    </a:p>
                  </a:txBody>
                  <a:tcPr marL="7620" marR="182880" marT="7620" marB="0" anchor="b">
                    <a:lnTlToBr w="12700" cmpd="sng">
                      <a:noFill/>
                      <a:prstDash val="solid"/>
                    </a:lnTlToBr>
                    <a:lnBlToTr w="12700" cmpd="sng">
                      <a:noFill/>
                      <a:prstDash val="solid"/>
                    </a:lnBlToTr>
                  </a:tcPr>
                </a:tc>
                <a:tc>
                  <a:txBody>
                    <a:bodyPr/>
                    <a:lstStyle/>
                    <a:p>
                      <a:pPr marL="0" algn="r" defTabSz="914400" rtl="0" eaLnBrk="1" fontAlgn="b" latinLnBrk="0" hangingPunct="1"/>
                      <a:r>
                        <a:rPr lang="en-US" sz="2000" b="0" i="0" u="none" strike="noStrike" kern="1200" dirty="0">
                          <a:solidFill>
                            <a:srgbClr val="000000"/>
                          </a:solidFill>
                          <a:effectLst/>
                          <a:latin typeface="Segoe UI" panose="020B0502040204020203" pitchFamily="34" charset="0"/>
                          <a:ea typeface="+mn-ea"/>
                          <a:cs typeface="Segoe UI" panose="020B0502040204020203" pitchFamily="34" charset="0"/>
                        </a:rPr>
                        <a:t>42.2 %</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3</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1.2%</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a:solidFill>
                            <a:srgbClr val="000000"/>
                          </a:solidFill>
                          <a:effectLst/>
                          <a:latin typeface="Segoe UI" panose="020B0502040204020203" pitchFamily="34" charset="0"/>
                          <a:cs typeface="Segoe UI" panose="020B0502040204020203" pitchFamily="34" charset="0"/>
                        </a:rPr>
                        <a:t>215</a:t>
                      </a:r>
                    </a:p>
                  </a:txBody>
                  <a:tcPr marL="7620" marR="182880" marT="7620" marB="0" anchor="b">
                    <a:lnTlToBr w="12700" cmpd="sng">
                      <a:noFill/>
                      <a:prstDash val="solid"/>
                    </a:lnTlToBr>
                    <a:lnBlToTr w="12700" cmpd="sng">
                      <a:noFill/>
                      <a:prstDash val="solid"/>
                    </a:lnBlToTr>
                  </a:tcPr>
                </a:tc>
                <a:extLst>
                  <a:ext uri="{0D108BD9-81ED-4DB2-BD59-A6C34878D82A}">
                    <a16:rowId xmlns:a16="http://schemas.microsoft.com/office/drawing/2014/main" val="2839740741"/>
                  </a:ext>
                </a:extLst>
              </a:tr>
              <a:tr h="409914">
                <a:tc>
                  <a:txBody>
                    <a:bodyPr/>
                    <a:lstStyle/>
                    <a:p>
                      <a:pPr algn="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Health post*</a:t>
                      </a:r>
                    </a:p>
                  </a:txBody>
                  <a:tcPr marL="9525" marR="9525" marT="9525" marB="0" anchor="b">
                    <a:lnTlToBr w="12700" cmpd="sng">
                      <a:noFill/>
                      <a:prstDash val="solid"/>
                    </a:lnTlToBr>
                    <a:lnBlToTr w="12700" cmpd="sng">
                      <a:noFill/>
                      <a:prstDash val="solid"/>
                    </a:lnBlToTr>
                  </a:tcPr>
                </a:tc>
                <a:tc>
                  <a:txBody>
                    <a:bodyPr/>
                    <a:lstStyle/>
                    <a:p>
                      <a:pPr algn="r" fontAlgn="b"/>
                      <a:r>
                        <a:rPr lang="en-US" sz="2000" b="0" i="0" u="none" strike="noStrike">
                          <a:solidFill>
                            <a:srgbClr val="000000"/>
                          </a:solidFill>
                          <a:effectLst/>
                          <a:latin typeface="Segoe UI" panose="020B0502040204020203" pitchFamily="34" charset="0"/>
                          <a:cs typeface="Segoe UI" panose="020B0502040204020203" pitchFamily="34" charset="0"/>
                        </a:rPr>
                        <a:t>148</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29.5 %</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0</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0%</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148 </a:t>
                      </a:r>
                    </a:p>
                  </a:txBody>
                  <a:tcPr marL="7620" marR="182880" marT="7620" marB="0" anchor="b">
                    <a:lnTlToBr w="12700" cmpd="sng">
                      <a:noFill/>
                      <a:prstDash val="solid"/>
                    </a:lnTlToBr>
                    <a:lnBlToTr w="12700" cmpd="sng">
                      <a:noFill/>
                      <a:prstDash val="solid"/>
                    </a:lnBlToTr>
                  </a:tcPr>
                </a:tc>
                <a:extLst>
                  <a:ext uri="{0D108BD9-81ED-4DB2-BD59-A6C34878D82A}">
                    <a16:rowId xmlns:a16="http://schemas.microsoft.com/office/drawing/2014/main" val="3822445216"/>
                  </a:ext>
                </a:extLst>
              </a:tr>
              <a:tr h="656191">
                <a:tc>
                  <a:txBody>
                    <a:bodyPr/>
                    <a:lstStyle/>
                    <a:p>
                      <a:pPr algn="r" fontAlgn="b"/>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Health</a:t>
                      </a:r>
                      <a:r>
                        <a:rPr lang="en-US" sz="2000" b="0" i="0" u="none" strike="noStrike" dirty="0">
                          <a:solidFill>
                            <a:srgbClr val="0F1B4B"/>
                          </a:solidFill>
                          <a:effectLst/>
                          <a:latin typeface="Segoe UI" panose="020B0502040204020203" pitchFamily="34" charset="0"/>
                          <a:cs typeface="Segoe UI" panose="020B0502040204020203" pitchFamily="34" charset="0"/>
                        </a:rPr>
                        <a:t> </a:t>
                      </a:r>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clinic</a:t>
                      </a:r>
                    </a:p>
                  </a:txBody>
                  <a:tcPr marL="9525" marR="9525" marT="9525"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0</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0 %</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139</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57.7%</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139</a:t>
                      </a:r>
                    </a:p>
                  </a:txBody>
                  <a:tcPr marL="7620" marR="182880" marT="7620" marB="0" anchor="b">
                    <a:lnTlToBr w="12700" cmpd="sng">
                      <a:noFill/>
                      <a:prstDash val="solid"/>
                    </a:lnTlToBr>
                    <a:lnBlToTr w="12700" cmpd="sng">
                      <a:noFill/>
                      <a:prstDash val="solid"/>
                    </a:lnBlToTr>
                  </a:tcPr>
                </a:tc>
                <a:extLst>
                  <a:ext uri="{0D108BD9-81ED-4DB2-BD59-A6C34878D82A}">
                    <a16:rowId xmlns:a16="http://schemas.microsoft.com/office/drawing/2014/main" val="2829085452"/>
                  </a:ext>
                </a:extLst>
              </a:tr>
              <a:tr h="409914">
                <a:tc>
                  <a:txBody>
                    <a:bodyPr/>
                    <a:lstStyle/>
                    <a:p>
                      <a:pPr algn="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Pharmacy</a:t>
                      </a:r>
                    </a:p>
                  </a:txBody>
                  <a:tcPr marL="9525" marR="9525" marT="9525" marB="0" anchor="b">
                    <a:lnTlToBr w="12700" cmpd="sng">
                      <a:noFill/>
                      <a:prstDash val="solid"/>
                    </a:lnTlToBr>
                    <a:lnBlToTr w="12700" cmpd="sng">
                      <a:noFill/>
                      <a:prstDash val="solid"/>
                    </a:lnBlToTr>
                  </a:tcPr>
                </a:tc>
                <a:tc>
                  <a:txBody>
                    <a:bodyPr/>
                    <a:lstStyle/>
                    <a:p>
                      <a:pPr algn="r" fontAlgn="b"/>
                      <a:r>
                        <a:rPr lang="en-US" sz="2000" b="0" i="0" u="none" strike="noStrike">
                          <a:solidFill>
                            <a:srgbClr val="000000"/>
                          </a:solidFill>
                          <a:effectLst/>
                          <a:latin typeface="Segoe UI" panose="020B0502040204020203" pitchFamily="34" charset="0"/>
                          <a:cs typeface="Segoe UI" panose="020B0502040204020203" pitchFamily="34" charset="0"/>
                        </a:rPr>
                        <a:t>2</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0.4 %</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40</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16.6%</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a:solidFill>
                            <a:srgbClr val="000000"/>
                          </a:solidFill>
                          <a:effectLst/>
                          <a:latin typeface="Segoe UI" panose="020B0502040204020203" pitchFamily="34" charset="0"/>
                          <a:cs typeface="Segoe UI" panose="020B0502040204020203" pitchFamily="34" charset="0"/>
                        </a:rPr>
                        <a:t>42</a:t>
                      </a:r>
                    </a:p>
                  </a:txBody>
                  <a:tcPr marL="7620" marR="182880" marT="7620" marB="0" anchor="b">
                    <a:lnTlToBr w="12700" cmpd="sng">
                      <a:noFill/>
                      <a:prstDash val="solid"/>
                    </a:lnTlToBr>
                    <a:lnBlToTr w="12700" cmpd="sng">
                      <a:noFill/>
                      <a:prstDash val="solid"/>
                    </a:lnBlToTr>
                  </a:tcPr>
                </a:tc>
                <a:extLst>
                  <a:ext uri="{0D108BD9-81ED-4DB2-BD59-A6C34878D82A}">
                    <a16:rowId xmlns:a16="http://schemas.microsoft.com/office/drawing/2014/main" val="1684855720"/>
                  </a:ext>
                </a:extLst>
              </a:tr>
              <a:tr h="752134">
                <a:tc>
                  <a:txBody>
                    <a:bodyPr/>
                    <a:lstStyle/>
                    <a:p>
                      <a:pPr algn="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Drug Shop/Rural Drug Vendor</a:t>
                      </a:r>
                    </a:p>
                  </a:txBody>
                  <a:tcPr marL="9525" marR="9525" marT="9525"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0</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0 %</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a:solidFill>
                            <a:srgbClr val="000000"/>
                          </a:solidFill>
                          <a:effectLst/>
                          <a:latin typeface="Segoe UI" panose="020B0502040204020203" pitchFamily="34" charset="0"/>
                          <a:cs typeface="Segoe UI" panose="020B0502040204020203" pitchFamily="34" charset="0"/>
                        </a:rPr>
                        <a:t>55</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22.8%</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55</a:t>
                      </a:r>
                    </a:p>
                  </a:txBody>
                  <a:tcPr marL="7620" marR="182880" marT="7620" marB="0" anchor="b">
                    <a:lnTlToBr w="12700" cmpd="sng">
                      <a:noFill/>
                      <a:prstDash val="solid"/>
                    </a:lnTlToBr>
                    <a:lnBlToTr w="12700" cmpd="sng">
                      <a:noFill/>
                      <a:prstDash val="solid"/>
                    </a:lnBlToTr>
                  </a:tcPr>
                </a:tc>
                <a:extLst>
                  <a:ext uri="{0D108BD9-81ED-4DB2-BD59-A6C34878D82A}">
                    <a16:rowId xmlns:a16="http://schemas.microsoft.com/office/drawing/2014/main" val="1694296613"/>
                  </a:ext>
                </a:extLst>
              </a:tr>
              <a:tr h="282041">
                <a:tc>
                  <a:txBody>
                    <a:bodyPr/>
                    <a:lstStyle/>
                    <a:p>
                      <a:pPr algn="r" fontAlgn="b"/>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Total</a:t>
                      </a:r>
                    </a:p>
                  </a:txBody>
                  <a:tcPr marL="9525" marR="9525" marT="9525"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502</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100%</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a:solidFill>
                            <a:srgbClr val="000000"/>
                          </a:solidFill>
                          <a:effectLst/>
                          <a:latin typeface="Segoe UI" panose="020B0502040204020203" pitchFamily="34" charset="0"/>
                          <a:cs typeface="Segoe UI" panose="020B0502040204020203" pitchFamily="34" charset="0"/>
                        </a:rPr>
                        <a:t>241</a:t>
                      </a:r>
                    </a:p>
                  </a:txBody>
                  <a:tcPr marL="7620" marR="182880" marT="7620" marB="0" anchor="b">
                    <a:lnTlToBr w="12700" cmpd="sng">
                      <a:noFill/>
                      <a:prstDash val="solid"/>
                    </a:lnTlToBr>
                    <a:lnBlToTr w="12700" cmpd="sng">
                      <a:noFill/>
                      <a:prstDash val="solid"/>
                    </a:lnBlToTr>
                  </a:tcPr>
                </a:tc>
                <a:tc>
                  <a:txBody>
                    <a:bodyPr/>
                    <a:lstStyle/>
                    <a:p>
                      <a:pPr algn="r" fontAlgn="b"/>
                      <a:r>
                        <a:rPr lang="en-US" sz="2000" b="0" i="0" u="none" strike="noStrike" dirty="0">
                          <a:solidFill>
                            <a:srgbClr val="000000"/>
                          </a:solidFill>
                          <a:effectLst/>
                          <a:latin typeface="Segoe UI" panose="020B0502040204020203" pitchFamily="34" charset="0"/>
                          <a:cs typeface="Segoe UI" panose="020B0502040204020203" pitchFamily="34" charset="0"/>
                        </a:rPr>
                        <a:t>100%</a:t>
                      </a:r>
                    </a:p>
                  </a:txBody>
                  <a:tcPr marL="7620" marR="182880" marT="7620" marB="0" anchor="b">
                    <a:lnTlToBr w="12700" cmpd="sng">
                      <a:noFill/>
                      <a:prstDash val="solid"/>
                    </a:lnTlToBr>
                    <a:lnBlToTr w="12700" cmpd="sng">
                      <a:noFill/>
                      <a:prstDash val="solid"/>
                    </a:lnBlToTr>
                  </a:tcPr>
                </a:tc>
                <a:tc>
                  <a:txBody>
                    <a:bodyPr/>
                    <a:lstStyle/>
                    <a:p>
                      <a:pPr algn="r" fontAlgn="b"/>
                      <a:r>
                        <a:rPr lang="en-US" sz="2000" b="1" i="0" u="none" strike="noStrike" dirty="0">
                          <a:solidFill>
                            <a:srgbClr val="000000"/>
                          </a:solidFill>
                          <a:effectLst/>
                          <a:latin typeface="Segoe UI" panose="020B0502040204020203" pitchFamily="34" charset="0"/>
                          <a:cs typeface="Segoe UI" panose="020B0502040204020203" pitchFamily="34" charset="0"/>
                        </a:rPr>
                        <a:t>743</a:t>
                      </a:r>
                    </a:p>
                  </a:txBody>
                  <a:tcPr marL="7620" marR="182880" marT="7620" marB="0" anchor="b">
                    <a:lnTlToBr w="12700" cmpd="sng">
                      <a:noFill/>
                      <a:prstDash val="solid"/>
                    </a:lnTlToBr>
                    <a:lnBlToTr w="12700" cmpd="sng">
                      <a:noFill/>
                      <a:prstDash val="solid"/>
                    </a:lnBlToTr>
                  </a:tcPr>
                </a:tc>
                <a:extLst>
                  <a:ext uri="{0D108BD9-81ED-4DB2-BD59-A6C34878D82A}">
                    <a16:rowId xmlns:a16="http://schemas.microsoft.com/office/drawing/2014/main" val="3825102522"/>
                  </a:ext>
                </a:extLst>
              </a:tr>
            </a:tbl>
          </a:graphicData>
        </a:graphic>
      </p:graphicFrame>
      <p:sp>
        <p:nvSpPr>
          <p:cNvPr id="4" name="TextBox 3">
            <a:extLst>
              <a:ext uri="{FF2B5EF4-FFF2-40B4-BE49-F238E27FC236}">
                <a16:creationId xmlns:a16="http://schemas.microsoft.com/office/drawing/2014/main" id="{43E6D4DC-AC11-428D-ABE6-9A7B6BB5E957}"/>
              </a:ext>
            </a:extLst>
          </p:cNvPr>
          <p:cNvSpPr txBox="1"/>
          <p:nvPr/>
        </p:nvSpPr>
        <p:spPr>
          <a:xfrm>
            <a:off x="352297" y="6411654"/>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sp>
        <p:nvSpPr>
          <p:cNvPr id="5" name="TextBox 4">
            <a:extLst>
              <a:ext uri="{FF2B5EF4-FFF2-40B4-BE49-F238E27FC236}">
                <a16:creationId xmlns:a16="http://schemas.microsoft.com/office/drawing/2014/main" id="{18D19C5D-AC76-4816-A4B6-5471E42B7452}"/>
              </a:ext>
            </a:extLst>
          </p:cNvPr>
          <p:cNvSpPr txBox="1"/>
          <p:nvPr/>
        </p:nvSpPr>
        <p:spPr>
          <a:xfrm>
            <a:off x="3082986" y="5686697"/>
            <a:ext cx="409287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chemeClr val="tx1">
                    <a:lumMod val="50000"/>
                  </a:schemeClr>
                </a:solidFill>
                <a:effectLst/>
                <a:uLnTx/>
                <a:uFillTx/>
                <a:latin typeface="Arial"/>
                <a:ea typeface="+mn-ea"/>
                <a:cs typeface="+mn-cs"/>
              </a:rPr>
              <a:t>*119 Health posts has Level-IV HEWs</a:t>
            </a:r>
          </a:p>
        </p:txBody>
      </p:sp>
    </p:spTree>
    <p:extLst>
      <p:ext uri="{BB962C8B-B14F-4D97-AF65-F5344CB8AC3E}">
        <p14:creationId xmlns:p14="http://schemas.microsoft.com/office/powerpoint/2010/main" val="42592544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3821316-66BB-5047-B13E-A49DFFD4AC89}"/>
              </a:ext>
            </a:extLst>
          </p:cNvPr>
          <p:cNvSpPr txBox="1">
            <a:spLocks/>
          </p:cNvSpPr>
          <p:nvPr/>
        </p:nvSpPr>
        <p:spPr>
          <a:xfrm>
            <a:off x="462987" y="327011"/>
            <a:ext cx="11505236" cy="156966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Hospitals</a:t>
            </a:r>
            <a:r>
              <a:rPr kumimoji="0" lang="en-US" sz="32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 offering family planning with methods in stock on day of interview (N=143)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32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6" name="Chart 5">
            <a:extLst>
              <a:ext uri="{FF2B5EF4-FFF2-40B4-BE49-F238E27FC236}">
                <a16:creationId xmlns:a16="http://schemas.microsoft.com/office/drawing/2014/main" id="{4EB3BBAB-5DAC-4743-80AE-C9A782B6C847}"/>
              </a:ext>
            </a:extLst>
          </p:cNvPr>
          <p:cNvGraphicFramePr/>
          <p:nvPr>
            <p:extLst>
              <p:ext uri="{D42A27DB-BD31-4B8C-83A1-F6EECF244321}">
                <p14:modId xmlns:p14="http://schemas.microsoft.com/office/powerpoint/2010/main" val="1776956165"/>
              </p:ext>
            </p:extLst>
          </p:nvPr>
        </p:nvGraphicFramePr>
        <p:xfrm>
          <a:off x="0" y="1582341"/>
          <a:ext cx="9403080" cy="454850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A8AB9A9F-6F5C-4285-AEC0-6ECF68A79F8F}"/>
              </a:ext>
            </a:extLst>
          </p:cNvPr>
          <p:cNvSpPr txBox="1"/>
          <p:nvPr/>
        </p:nvSpPr>
        <p:spPr>
          <a:xfrm>
            <a:off x="9481457" y="1766224"/>
            <a:ext cx="2585829" cy="3693319"/>
          </a:xfrm>
          <a:prstGeom prst="rect">
            <a:avLst/>
          </a:prstGeom>
          <a:noFill/>
        </p:spPr>
        <p:txBody>
          <a:bodyPr wrap="square"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Majority of </a:t>
            </a:r>
            <a:r>
              <a:rPr kumimoji="0" lang="en-US" sz="1800" b="1" i="1" u="sng"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hospitals</a:t>
            </a:r>
            <a:r>
              <a:rPr kumimoji="0" lang="en-US" sz="1800" b="1"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 have a range </a:t>
            </a:r>
            <a:r>
              <a:rPr kumimoji="0" lang="en-US" sz="1800" b="0"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of family planning methods in stock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Close to one-sixth </a:t>
            </a:r>
            <a:r>
              <a:rPr kumimoji="0" lang="en-US" sz="1800" b="0"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of the hospitals were out of stock for most methods at some point in the past 3 months prior the survey.</a:t>
            </a:r>
          </a:p>
        </p:txBody>
      </p:sp>
    </p:spTree>
    <p:extLst>
      <p:ext uri="{BB962C8B-B14F-4D97-AF65-F5344CB8AC3E}">
        <p14:creationId xmlns:p14="http://schemas.microsoft.com/office/powerpoint/2010/main" val="19772759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7960" y="1582340"/>
            <a:ext cx="2593851" cy="3693319"/>
          </a:xfrm>
          <a:prstGeom prst="rect">
            <a:avLst/>
          </a:prstGeom>
          <a:noFill/>
        </p:spPr>
        <p:txBody>
          <a:bodyPr wrap="square"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Majority of </a:t>
            </a:r>
            <a:r>
              <a:rPr kumimoji="0" lang="en-US" sz="1800" b="1" i="1" u="sng"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health centers </a:t>
            </a:r>
            <a:r>
              <a:rPr kumimoji="0" lang="en-US" sz="1800" b="1"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reported having a range </a:t>
            </a:r>
            <a:r>
              <a:rPr kumimoji="0" lang="en-US" sz="1800" b="0"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of family planning methods in stock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Approximately </a:t>
            </a:r>
            <a:r>
              <a:rPr kumimoji="0" lang="en-US" sz="1800" b="1"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one third</a:t>
            </a:r>
            <a:r>
              <a:rPr kumimoji="0" lang="en-US" sz="1800" b="0"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 of these facilities reported being out of stock of </a:t>
            </a:r>
            <a:r>
              <a:rPr kumimoji="0" lang="en-US" sz="1800" b="1"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Injectable</a:t>
            </a:r>
            <a:r>
              <a:rPr kumimoji="0" lang="en-US" sz="1800" b="0" i="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 at some point in the past three months</a:t>
            </a:r>
          </a:p>
        </p:txBody>
      </p:sp>
      <p:sp>
        <p:nvSpPr>
          <p:cNvPr id="10" name="TextBox 9">
            <a:extLst>
              <a:ext uri="{FF2B5EF4-FFF2-40B4-BE49-F238E27FC236}">
                <a16:creationId xmlns:a16="http://schemas.microsoft.com/office/drawing/2014/main" id="{23821316-66BB-5047-B13E-A49DFFD4AC89}"/>
              </a:ext>
            </a:extLst>
          </p:cNvPr>
          <p:cNvSpPr txBox="1">
            <a:spLocks/>
          </p:cNvSpPr>
          <p:nvPr/>
        </p:nvSpPr>
        <p:spPr>
          <a:xfrm>
            <a:off x="117451" y="176404"/>
            <a:ext cx="11957098" cy="156966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Health Centers</a:t>
            </a:r>
            <a:r>
              <a:rPr kumimoji="0" lang="en-US" sz="32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 offering family planning with methods in </a:t>
            </a:r>
            <a:r>
              <a:rPr lang="en-US" sz="32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st</a:t>
            </a:r>
            <a:r>
              <a:rPr kumimoji="0" lang="en-US" sz="32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ock on day of interview (N=213)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32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5" name="Chart 4">
            <a:extLst>
              <a:ext uri="{FF2B5EF4-FFF2-40B4-BE49-F238E27FC236}">
                <a16:creationId xmlns:a16="http://schemas.microsoft.com/office/drawing/2014/main" id="{C072741C-4891-4124-9014-D9745F279773}"/>
              </a:ext>
            </a:extLst>
          </p:cNvPr>
          <p:cNvGraphicFramePr/>
          <p:nvPr>
            <p:extLst>
              <p:ext uri="{D42A27DB-BD31-4B8C-83A1-F6EECF244321}">
                <p14:modId xmlns:p14="http://schemas.microsoft.com/office/powerpoint/2010/main" val="1797564906"/>
              </p:ext>
            </p:extLst>
          </p:nvPr>
        </p:nvGraphicFramePr>
        <p:xfrm>
          <a:off x="117450" y="1439078"/>
          <a:ext cx="9177771" cy="47548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95583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3821316-66BB-5047-B13E-A49DFFD4AC89}"/>
              </a:ext>
            </a:extLst>
          </p:cNvPr>
          <p:cNvSpPr txBox="1">
            <a:spLocks/>
          </p:cNvSpPr>
          <p:nvPr/>
        </p:nvSpPr>
        <p:spPr>
          <a:xfrm>
            <a:off x="315611" y="265037"/>
            <a:ext cx="11505236" cy="156966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Health Posts </a:t>
            </a:r>
            <a:r>
              <a:rPr kumimoji="0" lang="en-US" sz="32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offering family planning </a:t>
            </a:r>
            <a:r>
              <a:rPr lang="en-US" sz="32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with methods in stock on day of interview (N=</a:t>
            </a:r>
            <a:r>
              <a:rPr kumimoji="0" lang="en-US" sz="32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143)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32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6" name="Chart 5">
            <a:extLst>
              <a:ext uri="{FF2B5EF4-FFF2-40B4-BE49-F238E27FC236}">
                <a16:creationId xmlns:a16="http://schemas.microsoft.com/office/drawing/2014/main" id="{4EB3BBAB-5DAC-4743-80AE-C9A782B6C847}"/>
              </a:ext>
            </a:extLst>
          </p:cNvPr>
          <p:cNvGraphicFramePr/>
          <p:nvPr>
            <p:extLst>
              <p:ext uri="{D42A27DB-BD31-4B8C-83A1-F6EECF244321}">
                <p14:modId xmlns:p14="http://schemas.microsoft.com/office/powerpoint/2010/main" val="96695588"/>
              </p:ext>
            </p:extLst>
          </p:nvPr>
        </p:nvGraphicFramePr>
        <p:xfrm>
          <a:off x="125102" y="1428672"/>
          <a:ext cx="9027848" cy="415559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5E2968D-B877-4272-AC89-5DDA75109C23}"/>
              </a:ext>
            </a:extLst>
          </p:cNvPr>
          <p:cNvSpPr txBox="1"/>
          <p:nvPr/>
        </p:nvSpPr>
        <p:spPr>
          <a:xfrm>
            <a:off x="3056861" y="5841032"/>
            <a:ext cx="692711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HPs reporting IUD availability are those with Level-IV HEWs</a:t>
            </a:r>
          </a:p>
        </p:txBody>
      </p:sp>
      <p:sp>
        <p:nvSpPr>
          <p:cNvPr id="8" name="TextBox 7">
            <a:extLst>
              <a:ext uri="{FF2B5EF4-FFF2-40B4-BE49-F238E27FC236}">
                <a16:creationId xmlns:a16="http://schemas.microsoft.com/office/drawing/2014/main" id="{1CC8A9E6-EC38-4CBF-A68D-4DFD4F39A47A}"/>
              </a:ext>
            </a:extLst>
          </p:cNvPr>
          <p:cNvSpPr txBox="1"/>
          <p:nvPr/>
        </p:nvSpPr>
        <p:spPr>
          <a:xfrm>
            <a:off x="9120202" y="1370379"/>
            <a:ext cx="2692597" cy="4678204"/>
          </a:xfrm>
          <a:prstGeom prst="rect">
            <a:avLst/>
          </a:prstGeom>
          <a:noFill/>
        </p:spPr>
        <p:txBody>
          <a:bodyPr wrap="square" rtlCol="0" anchor="t">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Majority of </a:t>
            </a:r>
            <a:r>
              <a:rPr kumimoji="0" lang="en-US" sz="1800" b="1" i="1" u="sng"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health posts</a:t>
            </a:r>
            <a:r>
              <a:rPr kumimoji="0" lang="en-US" sz="1800" b="0"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 reported </a:t>
            </a:r>
            <a:r>
              <a:rPr kumimoji="0" lang="en-US" sz="1800" b="1"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offering short-acting methods</a:t>
            </a:r>
            <a:endParaRPr kumimoji="0" lang="en-US" sz="18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Only 2%</a:t>
            </a:r>
            <a:r>
              <a:rPr kumimoji="0" lang="en-US" sz="1800" b="0"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 of Health Posts with Level 4 HEWs reported </a:t>
            </a:r>
            <a:r>
              <a:rPr kumimoji="0" lang="en-US" sz="1800" b="1"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IUD</a:t>
            </a:r>
            <a:r>
              <a:rPr kumimoji="0" lang="en-US" sz="1800" b="0"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 available on the day of the interview</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Health posts </a:t>
            </a:r>
            <a:r>
              <a:rPr kumimoji="0" lang="en-US" sz="1800" b="0"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reported </a:t>
            </a:r>
            <a:r>
              <a:rPr kumimoji="0" lang="en-US" sz="1800" b="1"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higher levels of stock out </a:t>
            </a:r>
            <a:r>
              <a:rPr kumimoji="0" lang="en-US" sz="1800" b="0" i="1" u="none" strike="noStrike" kern="1200" cap="none" spc="0" normalizeH="0" baseline="0" noProof="0" dirty="0">
                <a:ln>
                  <a:noFill/>
                </a:ln>
                <a:solidFill>
                  <a:srgbClr val="59595B">
                    <a:lumMod val="50000"/>
                  </a:srgbClr>
                </a:solidFill>
                <a:effectLst/>
                <a:uLnTx/>
                <a:uFillTx/>
                <a:latin typeface="Segoe UI"/>
                <a:ea typeface="Segoe UI" panose="020B0502040204020203" pitchFamily="34" charset="0"/>
                <a:cs typeface="Segoe UI"/>
              </a:rPr>
              <a:t>for emergency contraceptives, pills, male condom and injectables </a:t>
            </a:r>
          </a:p>
        </p:txBody>
      </p:sp>
    </p:spTree>
    <p:extLst>
      <p:ext uri="{BB962C8B-B14F-4D97-AF65-F5344CB8AC3E}">
        <p14:creationId xmlns:p14="http://schemas.microsoft.com/office/powerpoint/2010/main" val="157150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41F051E-C5A0-4E59-9EE1-04489C4E6FD2}"/>
              </a:ext>
            </a:extLst>
          </p:cNvPr>
          <p:cNvGraphicFramePr>
            <a:graphicFrameLocks noGrp="1"/>
          </p:cNvGraphicFramePr>
          <p:nvPr>
            <p:ph idx="1"/>
            <p:extLst>
              <p:ext uri="{D42A27DB-BD31-4B8C-83A1-F6EECF244321}">
                <p14:modId xmlns:p14="http://schemas.microsoft.com/office/powerpoint/2010/main" val="3549617992"/>
              </p:ext>
            </p:extLst>
          </p:nvPr>
        </p:nvGraphicFramePr>
        <p:xfrm>
          <a:off x="242910" y="1280781"/>
          <a:ext cx="11574947" cy="4112898"/>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C63A02DE-5F50-4206-B704-F8B083C0CDD9}"/>
              </a:ext>
            </a:extLst>
          </p:cNvPr>
          <p:cNvSpPr/>
          <p:nvPr/>
        </p:nvSpPr>
        <p:spPr>
          <a:xfrm>
            <a:off x="352297" y="5393679"/>
            <a:ext cx="11736050" cy="830997"/>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Availability of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two long acting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and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three short acting methods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showed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a slight decline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over the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past five years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nationally</a:t>
            </a:r>
            <a:endParaRPr lang="en-US" i="1" dirty="0">
              <a:solidFill>
                <a:srgbClr val="59595B"/>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1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 The 2021 data for SNNP Region include Sidama</a:t>
            </a:r>
          </a:p>
        </p:txBody>
      </p:sp>
      <p:sp>
        <p:nvSpPr>
          <p:cNvPr id="7" name="TextBox 6">
            <a:extLst>
              <a:ext uri="{FF2B5EF4-FFF2-40B4-BE49-F238E27FC236}">
                <a16:creationId xmlns:a16="http://schemas.microsoft.com/office/drawing/2014/main" id="{202F25EF-5070-43E5-A5E3-FDCBF3F59813}"/>
              </a:ext>
            </a:extLst>
          </p:cNvPr>
          <p:cNvSpPr txBox="1"/>
          <p:nvPr/>
        </p:nvSpPr>
        <p:spPr>
          <a:xfrm>
            <a:off x="352297" y="6411654"/>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sp>
        <p:nvSpPr>
          <p:cNvPr id="8" name="TextBox 7">
            <a:extLst>
              <a:ext uri="{FF2B5EF4-FFF2-40B4-BE49-F238E27FC236}">
                <a16:creationId xmlns:a16="http://schemas.microsoft.com/office/drawing/2014/main" id="{B981F806-0575-41BC-810C-25E527883B64}"/>
              </a:ext>
            </a:extLst>
          </p:cNvPr>
          <p:cNvSpPr txBox="1"/>
          <p:nvPr/>
        </p:nvSpPr>
        <p:spPr>
          <a:xfrm>
            <a:off x="103652" y="277487"/>
            <a:ext cx="11984695" cy="13726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920" b="0" i="0" u="none" strike="noStrike" kern="1200" spc="0" baseline="0">
                <a:solidFill>
                  <a:srgbClr val="59595B"/>
                </a:solidFill>
                <a:latin typeface="+mn-lt"/>
                <a:ea typeface="+mn-ea"/>
                <a:cs typeface="+mn-cs"/>
              </a:defRPr>
            </a:pPr>
            <a:r>
              <a:rPr lang="en-GB" sz="32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Percentage of health centers providing two long-acting methods (Implants and IUDs), three short-acting methods </a:t>
            </a:r>
            <a:r>
              <a:rPr kumimoji="0" lang="en-GB"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(Injectable, Male condom and Pills of all types)</a:t>
            </a:r>
            <a:r>
              <a:rPr kumimoji="0" lang="en-US" b="1"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32480527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41F051E-C5A0-4E59-9EE1-04489C4E6FD2}"/>
              </a:ext>
            </a:extLst>
          </p:cNvPr>
          <p:cNvGraphicFramePr>
            <a:graphicFrameLocks noGrp="1"/>
          </p:cNvGraphicFramePr>
          <p:nvPr>
            <p:ph idx="1"/>
            <p:extLst>
              <p:ext uri="{D42A27DB-BD31-4B8C-83A1-F6EECF244321}">
                <p14:modId xmlns:p14="http://schemas.microsoft.com/office/powerpoint/2010/main" val="3280241068"/>
              </p:ext>
            </p:extLst>
          </p:nvPr>
        </p:nvGraphicFramePr>
        <p:xfrm>
          <a:off x="352297" y="1471382"/>
          <a:ext cx="11408525" cy="3339558"/>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38458542-9C5B-D146-B923-02952264AF0F}"/>
              </a:ext>
            </a:extLst>
          </p:cNvPr>
          <p:cNvSpPr/>
          <p:nvPr/>
        </p:nvSpPr>
        <p:spPr>
          <a:xfrm>
            <a:off x="0" y="4810940"/>
            <a:ext cx="12192000" cy="1492716"/>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Availability of at least four contraceptive methods</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 at health posts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increased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between 2014 and 2016 and then plateaued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There is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some regional variation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in provision of at least four methods at health posts, but no clear pattern over the years</a:t>
            </a:r>
            <a:endPar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2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 The 2021 data for SNNP Region include Sidama</a:t>
            </a:r>
          </a:p>
        </p:txBody>
      </p:sp>
      <p:sp>
        <p:nvSpPr>
          <p:cNvPr id="6" name="TextBox 5">
            <a:extLst>
              <a:ext uri="{FF2B5EF4-FFF2-40B4-BE49-F238E27FC236}">
                <a16:creationId xmlns:a16="http://schemas.microsoft.com/office/drawing/2014/main" id="{13C39EBF-933B-4E44-B4F9-88759A2D0766}"/>
              </a:ext>
            </a:extLst>
          </p:cNvPr>
          <p:cNvSpPr txBox="1"/>
          <p:nvPr/>
        </p:nvSpPr>
        <p:spPr>
          <a:xfrm>
            <a:off x="352297" y="6411654"/>
            <a:ext cx="674639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80" normalizeH="0" baseline="0" noProof="0" dirty="0">
                <a:ln>
                  <a:noFill/>
                </a:ln>
                <a:solidFill>
                  <a:srgbClr val="330F42"/>
                </a:solidFill>
                <a:effectLst/>
                <a:uLnTx/>
                <a:uFillTx/>
                <a:latin typeface="Calibri" charset="0"/>
                <a:ea typeface="Calibri" charset="0"/>
                <a:cs typeface="Calibri" charset="0"/>
              </a:rPr>
              <a:t>BILL &amp; MELINDA GATES INSTITUTE FOR POPULATION AND REPRODUCTIVE HEALTH</a:t>
            </a:r>
            <a:endParaRPr kumimoji="0" lang="en-US" sz="900" b="0" i="0" u="none" strike="noStrike" kern="1200" cap="none" spc="80" normalizeH="0" baseline="0" noProof="0" dirty="0">
              <a:ln>
                <a:noFill/>
              </a:ln>
              <a:solidFill>
                <a:prstClr val="black"/>
              </a:solidFill>
              <a:effectLst/>
              <a:uLnTx/>
              <a:uFillTx/>
              <a:latin typeface="Calibri Light" charset="0"/>
              <a:ea typeface="Calibri Light" charset="0"/>
              <a:cs typeface="Calibri Light" charset="0"/>
            </a:endParaRPr>
          </a:p>
        </p:txBody>
      </p:sp>
      <p:sp>
        <p:nvSpPr>
          <p:cNvPr id="7" name="TextBox 6">
            <a:extLst>
              <a:ext uri="{FF2B5EF4-FFF2-40B4-BE49-F238E27FC236}">
                <a16:creationId xmlns:a16="http://schemas.microsoft.com/office/drawing/2014/main" id="{7FB458C8-14A1-35F2-6A38-F3147719E438}"/>
              </a:ext>
            </a:extLst>
          </p:cNvPr>
          <p:cNvSpPr txBox="1"/>
          <p:nvPr/>
        </p:nvSpPr>
        <p:spPr>
          <a:xfrm>
            <a:off x="103652" y="215514"/>
            <a:ext cx="11984695" cy="13726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920" b="0" i="0" u="none" strike="noStrike" kern="1200" spc="0" baseline="0">
                <a:solidFill>
                  <a:srgbClr val="59595B"/>
                </a:solidFill>
                <a:latin typeface="+mn-lt"/>
                <a:ea typeface="+mn-ea"/>
                <a:cs typeface="+mn-cs"/>
              </a:defRPr>
            </a:pPr>
            <a:r>
              <a:rPr lang="en-GB" sz="32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Percentage of health posts which reported providing at least four family planning methods </a:t>
            </a:r>
          </a:p>
          <a:p>
            <a:pPr marL="0" marR="0" lvl="0" indent="0" algn="ctr" defTabSz="914400" rtl="0" eaLnBrk="1" fontAlgn="auto" latinLnBrk="0" hangingPunct="1">
              <a:lnSpc>
                <a:spcPct val="100000"/>
              </a:lnSpc>
              <a:spcBef>
                <a:spcPts val="0"/>
              </a:spcBef>
              <a:spcAft>
                <a:spcPts val="0"/>
              </a:spcAft>
              <a:buClrTx/>
              <a:buSzTx/>
              <a:buFontTx/>
              <a:buNone/>
              <a:tabLst/>
              <a:defRPr sz="1920" b="0" i="0" u="none" strike="noStrike" kern="1200" spc="0" baseline="0">
                <a:solidFill>
                  <a:srgbClr val="59595B"/>
                </a:solidFill>
                <a:latin typeface="+mn-lt"/>
                <a:ea typeface="+mn-ea"/>
                <a:cs typeface="+mn-cs"/>
              </a:defRPr>
            </a:pPr>
            <a:r>
              <a:rPr kumimoji="0" lang="en-GB"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(Injectable, Implant, Male condom and Pills of all types by region)</a:t>
            </a:r>
            <a:r>
              <a:rPr kumimoji="0" lang="en-US" b="1"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31832078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p:cNvSpPr>
          <p:nvPr/>
        </p:nvSpPr>
        <p:spPr>
          <a:xfrm>
            <a:off x="1232170" y="246186"/>
            <a:ext cx="10751142" cy="1354217"/>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Stock availability of life-saving maternal and reproductive health medicines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1" u="none" strike="noStrike" kern="1200" cap="none" spc="0" normalizeH="0" baseline="0" noProof="0" dirty="0">
                <a:ln>
                  <a:noFill/>
                </a:ln>
                <a:solidFill>
                  <a:srgbClr val="59595B"/>
                </a:solidFill>
                <a:effectLst/>
                <a:uLnTx/>
                <a:uFillTx/>
                <a:latin typeface="Segoe UI" panose="020B0502040204020203" pitchFamily="34" charset="0"/>
                <a:ea typeface="Open Sans" panose="020B0606030504020204" pitchFamily="34" charset="0"/>
                <a:cs typeface="Open Sans" panose="020B0606030504020204" pitchFamily="34" charset="0"/>
              </a:rPr>
              <a:t>Among public and private facilities offering labor and delivery</a:t>
            </a:r>
            <a:endParaRPr kumimoji="0" lang="fr-CA" sz="1800" b="0" i="1" u="none" strike="noStrike" kern="1200" cap="none" spc="0" normalizeH="0" baseline="0" noProof="0" dirty="0">
              <a:ln>
                <a:noFill/>
              </a:ln>
              <a:solidFill>
                <a:srgbClr val="59595B"/>
              </a:solidFill>
              <a:effectLst/>
              <a:uLnTx/>
              <a:uFillTx/>
              <a:latin typeface="Montserrat" panose="02000505000000020004" pitchFamily="2" charset="0"/>
              <a:ea typeface="Open Sans" panose="020B0606030504020204" pitchFamily="34" charset="0"/>
              <a:cs typeface="Open Sans" panose="020B0606030504020204" pitchFamily="34" charset="0"/>
            </a:endParaRPr>
          </a:p>
        </p:txBody>
      </p:sp>
      <p:sp>
        <p:nvSpPr>
          <p:cNvPr id="11" name="TextBox 10"/>
          <p:cNvSpPr txBox="1"/>
          <p:nvPr/>
        </p:nvSpPr>
        <p:spPr>
          <a:xfrm>
            <a:off x="8301789" y="1944337"/>
            <a:ext cx="3681523"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The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stock availability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of at least *7 essential medicines at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public facilities</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increased from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81% in 2019 to 86% in 2021,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and from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28% in 2019 to 44% in 2021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in the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private sector</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however, stock availability of life-saving maternal and RH medicines in the private sector is lower compared to the public facilities</a:t>
            </a:r>
            <a:endPar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5" name="Chart 4">
            <a:extLst>
              <a:ext uri="{FF2B5EF4-FFF2-40B4-BE49-F238E27FC236}">
                <a16:creationId xmlns:a16="http://schemas.microsoft.com/office/drawing/2014/main" id="{0466431B-9BBB-A745-8518-D346CAA35826}"/>
              </a:ext>
            </a:extLst>
          </p:cNvPr>
          <p:cNvGraphicFramePr/>
          <p:nvPr>
            <p:extLst>
              <p:ext uri="{D42A27DB-BD31-4B8C-83A1-F6EECF244321}">
                <p14:modId xmlns:p14="http://schemas.microsoft.com/office/powerpoint/2010/main" val="2820639354"/>
              </p:ext>
            </p:extLst>
          </p:nvPr>
        </p:nvGraphicFramePr>
        <p:xfrm>
          <a:off x="208688" y="1427417"/>
          <a:ext cx="7106512" cy="457404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55984641-98CA-4A3E-B7F2-68AFC6B91FE0}"/>
              </a:ext>
            </a:extLst>
          </p:cNvPr>
          <p:cNvSpPr txBox="1"/>
          <p:nvPr/>
        </p:nvSpPr>
        <p:spPr>
          <a:xfrm>
            <a:off x="5114616" y="5739855"/>
            <a:ext cx="6656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*Defined as at least one valid dose of </a:t>
            </a:r>
            <a:r>
              <a:rPr kumimoji="0" lang="en-US" sz="14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oxytocin</a:t>
            </a:r>
            <a:r>
              <a:rPr kumimoji="0" lang="en-US" sz="14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sz="14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magnesium sulfate</a:t>
            </a:r>
            <a:r>
              <a:rPr kumimoji="0" lang="en-US" sz="14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and any </a:t>
            </a:r>
            <a:r>
              <a:rPr kumimoji="0" lang="en-US" sz="14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5</a:t>
            </a:r>
            <a:r>
              <a:rPr kumimoji="0" lang="en-US" sz="14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sz="14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other essential medicines</a:t>
            </a:r>
            <a:r>
              <a:rPr kumimoji="0" lang="en-US" sz="14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located within the facility.</a:t>
            </a:r>
          </a:p>
        </p:txBody>
      </p:sp>
    </p:spTree>
    <p:extLst>
      <p:ext uri="{BB962C8B-B14F-4D97-AF65-F5344CB8AC3E}">
        <p14:creationId xmlns:p14="http://schemas.microsoft.com/office/powerpoint/2010/main" val="1910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p:cNvSpPr>
          <p:nvPr/>
        </p:nvSpPr>
        <p:spPr>
          <a:xfrm>
            <a:off x="916484" y="157134"/>
            <a:ext cx="10751142" cy="1354217"/>
          </a:xfrm>
          <a:prstGeom prst="rect">
            <a:avLst/>
          </a:prstGeom>
          <a:noFill/>
          <a:effectLst/>
        </p:spPr>
        <p:txBody>
          <a:bodyPr wrap="square" rtlCol="0">
            <a:spAutoFit/>
          </a:bodyPr>
          <a:lstStyle/>
          <a:p>
            <a:pPr lvl="0" algn="ctr">
              <a:defRPr/>
            </a:pPr>
            <a:r>
              <a:rPr lang="en-CA" sz="3200" b="1" dirty="0">
                <a:solidFill>
                  <a:srgbClr val="59595B"/>
                </a:solidFill>
                <a:latin typeface="Segoe UI" panose="020B0502040204020203" pitchFamily="34" charset="0"/>
                <a:ea typeface="Segoe UI" panose="020B0502040204020203" pitchFamily="34" charset="0"/>
                <a:cs typeface="Segoe UI" panose="020B0502040204020203" pitchFamily="34" charset="0"/>
              </a:rPr>
              <a:t>Stock </a:t>
            </a:r>
            <a:r>
              <a:rPr lang="en-CA" sz="3200" b="1" dirty="0">
                <a:solidFill>
                  <a:srgbClr val="59595B"/>
                </a:solidFill>
                <a:latin typeface="Segoe UI" panose="020B0502040204020203" pitchFamily="34" charset="0"/>
                <a:cs typeface="Segoe UI" panose="020B0502040204020203" pitchFamily="34" charset="0"/>
              </a:rPr>
              <a:t>availability of life-saving maternal and reproductive health medicines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b="0" i="1" u="none" strike="noStrike" kern="1200" cap="none" spc="0" normalizeH="0" baseline="0" noProof="0" dirty="0">
                <a:ln>
                  <a:noFill/>
                </a:ln>
                <a:solidFill>
                  <a:srgbClr val="59595B"/>
                </a:solidFill>
                <a:effectLst/>
                <a:uLnTx/>
                <a:uFillTx/>
                <a:latin typeface="Segoe UI" panose="020B0502040204020203" pitchFamily="34" charset="0"/>
                <a:ea typeface="Open Sans" panose="020B0606030504020204" pitchFamily="34" charset="0"/>
                <a:cs typeface="Open Sans" panose="020B0606030504020204" pitchFamily="34" charset="0"/>
              </a:rPr>
              <a:t>Among hospitals and health centers offering labor and delivery</a:t>
            </a:r>
            <a:endParaRPr kumimoji="0" lang="fr-CA" b="0" i="1" u="none" strike="noStrike" kern="1200" cap="none" spc="0" normalizeH="0" baseline="0" noProof="0" dirty="0">
              <a:ln>
                <a:noFill/>
              </a:ln>
              <a:solidFill>
                <a:srgbClr val="59595B"/>
              </a:solidFill>
              <a:effectLst/>
              <a:uLnTx/>
              <a:uFillTx/>
              <a:latin typeface="Montserrat" panose="02000505000000020004" pitchFamily="2" charset="0"/>
              <a:ea typeface="Open Sans" panose="020B0606030504020204" pitchFamily="34" charset="0"/>
              <a:cs typeface="Open Sans" panose="020B0606030504020204" pitchFamily="34" charset="0"/>
            </a:endParaRPr>
          </a:p>
        </p:txBody>
      </p:sp>
      <p:sp>
        <p:nvSpPr>
          <p:cNvPr id="11" name="TextBox 10"/>
          <p:cNvSpPr txBox="1"/>
          <p:nvPr/>
        </p:nvSpPr>
        <p:spPr>
          <a:xfrm>
            <a:off x="7453423" y="2149565"/>
            <a:ext cx="4067933" cy="258532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There is some increase in the stock  availability of at least</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7 essential medicines at health centers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from 72% in 2019 to 83% in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solidFill>
                <a:srgbClr val="59595B"/>
              </a:solidFill>
              <a:latin typeface="Segoe UI" panose="020B0502040204020203" pitchFamily="34" charset="0"/>
              <a:ea typeface="Segoe UI" panose="020B0502040204020203" pitchFamily="34" charset="0"/>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There was a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slight decline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among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hospitals</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in the same time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10" name="Chart 9">
            <a:extLst>
              <a:ext uri="{FF2B5EF4-FFF2-40B4-BE49-F238E27FC236}">
                <a16:creationId xmlns:a16="http://schemas.microsoft.com/office/drawing/2014/main" id="{0466431B-9BBB-A745-8518-D346CAA35826}"/>
              </a:ext>
            </a:extLst>
          </p:cNvPr>
          <p:cNvGraphicFramePr/>
          <p:nvPr>
            <p:extLst>
              <p:ext uri="{D42A27DB-BD31-4B8C-83A1-F6EECF244321}">
                <p14:modId xmlns:p14="http://schemas.microsoft.com/office/powerpoint/2010/main" val="3560248531"/>
              </p:ext>
            </p:extLst>
          </p:nvPr>
        </p:nvGraphicFramePr>
        <p:xfrm>
          <a:off x="670644" y="1884312"/>
          <a:ext cx="6489020" cy="419903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B438008-4EB7-416B-97A9-6391B0BE744F}"/>
              </a:ext>
            </a:extLst>
          </p:cNvPr>
          <p:cNvSpPr txBox="1"/>
          <p:nvPr/>
        </p:nvSpPr>
        <p:spPr>
          <a:xfrm>
            <a:off x="230684" y="5886933"/>
            <a:ext cx="1075114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*Defined as at least one valid dose of </a:t>
            </a:r>
            <a:r>
              <a:rPr kumimoji="0" lang="en-US" sz="12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oxytocin</a:t>
            </a:r>
            <a:r>
              <a:rPr kumimoji="0" lang="en-US" sz="12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sz="12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magnesium sulfate</a:t>
            </a:r>
            <a:r>
              <a:rPr kumimoji="0" lang="en-US" sz="12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and any </a:t>
            </a:r>
            <a:r>
              <a:rPr kumimoji="0" lang="en-US" sz="12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5</a:t>
            </a:r>
            <a:r>
              <a:rPr kumimoji="0" lang="en-US" sz="12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sz="12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other essential medicines</a:t>
            </a:r>
            <a:r>
              <a:rPr kumimoji="0" lang="en-US" sz="12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located within the facility.</a:t>
            </a:r>
          </a:p>
        </p:txBody>
      </p:sp>
    </p:spTree>
    <p:extLst>
      <p:ext uri="{BB962C8B-B14F-4D97-AF65-F5344CB8AC3E}">
        <p14:creationId xmlns:p14="http://schemas.microsoft.com/office/powerpoint/2010/main" val="3175650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41F2AFB-C07E-B444-9E39-60814E69781B}"/>
              </a:ext>
            </a:extLst>
          </p:cNvPr>
          <p:cNvSpPr/>
          <p:nvPr/>
        </p:nvSpPr>
        <p:spPr bwMode="auto">
          <a:xfrm>
            <a:off x="745000" y="1909417"/>
            <a:ext cx="5060326" cy="1162178"/>
          </a:xfrm>
          <a:prstGeom prst="rect">
            <a:avLst/>
          </a:prstGeom>
          <a:solidFill>
            <a:srgbClr val="00667D"/>
          </a:soli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59595B"/>
              </a:solidFill>
              <a:effectLst/>
              <a:uLnTx/>
              <a:uFillTx/>
              <a:latin typeface="Arial"/>
              <a:ea typeface="+mn-ea"/>
              <a:cs typeface="+mn-cs"/>
            </a:endParaRPr>
          </a:p>
        </p:txBody>
      </p:sp>
      <p:sp>
        <p:nvSpPr>
          <p:cNvPr id="3" name="TextBox 2"/>
          <p:cNvSpPr txBox="1"/>
          <p:nvPr/>
        </p:nvSpPr>
        <p:spPr>
          <a:xfrm>
            <a:off x="744999" y="3338200"/>
            <a:ext cx="506032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Among the </a:t>
            </a:r>
            <a:r>
              <a:rPr kumimoji="0" lang="en-US" sz="18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215</a:t>
            </a:r>
            <a:r>
              <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health centers included in the survey, </a:t>
            </a:r>
            <a:r>
              <a:rPr kumimoji="0" lang="en-US" sz="18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69%</a:t>
            </a:r>
            <a:r>
              <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sz="18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reported</a:t>
            </a:r>
            <a:r>
              <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that they </a:t>
            </a:r>
            <a:r>
              <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offer family planning and safe abortion services, by report</a:t>
            </a:r>
            <a:r>
              <a:rPr kumimoji="0" lang="en-US" sz="1800" b="0" i="0" u="none" strike="noStrike" kern="1200" cap="none" spc="0" normalizeH="0" baseline="0" noProof="0" dirty="0">
                <a:ln>
                  <a:noFill/>
                </a:ln>
                <a:solidFill>
                  <a:srgbClr val="0E1947"/>
                </a:solidFill>
                <a:effectLst/>
                <a:uLnTx/>
                <a:uFillTx/>
                <a:latin typeface="Segoe UI" panose="020B0502040204020203" pitchFamily="34" charset="0"/>
                <a:ea typeface="Segoe UI" panose="020B0502040204020203" pitchFamily="34" charset="0"/>
                <a:cs typeface="Segoe UI" panose="020B0502040204020203" pitchFamily="34" charset="0"/>
              </a:rPr>
              <a:t>.</a:t>
            </a:r>
          </a:p>
        </p:txBody>
      </p:sp>
      <p:sp>
        <p:nvSpPr>
          <p:cNvPr id="9" name="TextBox 8">
            <a:extLst>
              <a:ext uri="{FF2B5EF4-FFF2-40B4-BE49-F238E27FC236}">
                <a16:creationId xmlns:a16="http://schemas.microsoft.com/office/drawing/2014/main" id="{EFBEBC6B-0431-F44A-A80B-F82D60AF583C}"/>
              </a:ext>
            </a:extLst>
          </p:cNvPr>
          <p:cNvSpPr txBox="1">
            <a:spLocks/>
          </p:cNvSpPr>
          <p:nvPr/>
        </p:nvSpPr>
        <p:spPr>
          <a:xfrm>
            <a:off x="565548" y="373695"/>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Health Centers Provision of Services </a:t>
            </a:r>
          </a:p>
        </p:txBody>
      </p:sp>
      <p:graphicFrame>
        <p:nvGraphicFramePr>
          <p:cNvPr id="7" name="Chart 6">
            <a:extLst>
              <a:ext uri="{FF2B5EF4-FFF2-40B4-BE49-F238E27FC236}">
                <a16:creationId xmlns:a16="http://schemas.microsoft.com/office/drawing/2014/main" id="{BE1BE5B3-0CE5-284C-8F72-273E2FD1724E}"/>
              </a:ext>
            </a:extLst>
          </p:cNvPr>
          <p:cNvGraphicFramePr/>
          <p:nvPr/>
        </p:nvGraphicFramePr>
        <p:xfrm>
          <a:off x="154628" y="1684850"/>
          <a:ext cx="2465170" cy="1167665"/>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4D524921-8528-754F-9E00-198039D07950}"/>
              </a:ext>
            </a:extLst>
          </p:cNvPr>
          <p:cNvSpPr/>
          <p:nvPr/>
        </p:nvSpPr>
        <p:spPr bwMode="auto">
          <a:xfrm>
            <a:off x="6784851" y="1903931"/>
            <a:ext cx="5060327" cy="1167664"/>
          </a:xfrm>
          <a:prstGeom prst="rect">
            <a:avLst/>
          </a:prstGeom>
          <a:solidFill>
            <a:srgbClr val="55015B"/>
          </a:soli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59595B"/>
              </a:solidFill>
              <a:effectLst/>
              <a:uLnTx/>
              <a:uFillTx/>
              <a:latin typeface="Arial"/>
              <a:ea typeface="+mn-ea"/>
              <a:cs typeface="+mn-cs"/>
            </a:endParaRPr>
          </a:p>
        </p:txBody>
      </p:sp>
      <p:sp>
        <p:nvSpPr>
          <p:cNvPr id="13" name="TextBox 12">
            <a:extLst>
              <a:ext uri="{FF2B5EF4-FFF2-40B4-BE49-F238E27FC236}">
                <a16:creationId xmlns:a16="http://schemas.microsoft.com/office/drawing/2014/main" id="{FDCA2421-37D0-1F48-8C4E-1E013D5538FA}"/>
              </a:ext>
            </a:extLst>
          </p:cNvPr>
          <p:cNvSpPr txBox="1">
            <a:spLocks/>
          </p:cNvSpPr>
          <p:nvPr/>
        </p:nvSpPr>
        <p:spPr>
          <a:xfrm>
            <a:off x="8060435" y="2145624"/>
            <a:ext cx="3151903" cy="646331"/>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Provide Post-abortion Care Services</a:t>
            </a:r>
            <a:endParaRPr kumimoji="0" lang="fr-CA" sz="1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5" name="TextBox 14">
            <a:extLst>
              <a:ext uri="{FF2B5EF4-FFF2-40B4-BE49-F238E27FC236}">
                <a16:creationId xmlns:a16="http://schemas.microsoft.com/office/drawing/2014/main" id="{397139FF-3B32-E34E-946D-35E1B92B482A}"/>
              </a:ext>
            </a:extLst>
          </p:cNvPr>
          <p:cNvSpPr txBox="1">
            <a:spLocks/>
          </p:cNvSpPr>
          <p:nvPr/>
        </p:nvSpPr>
        <p:spPr>
          <a:xfrm>
            <a:off x="2009515" y="2145625"/>
            <a:ext cx="3609536" cy="646331"/>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Provide Family Planning and Safe-abortion Services</a:t>
            </a:r>
            <a:endParaRPr kumimoji="0" lang="fr-CA" sz="1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6" name="TextBox 15">
            <a:extLst>
              <a:ext uri="{FF2B5EF4-FFF2-40B4-BE49-F238E27FC236}">
                <a16:creationId xmlns:a16="http://schemas.microsoft.com/office/drawing/2014/main" id="{EDEEEA1C-E052-F742-B046-85805DE254AE}"/>
              </a:ext>
            </a:extLst>
          </p:cNvPr>
          <p:cNvSpPr txBox="1"/>
          <p:nvPr/>
        </p:nvSpPr>
        <p:spPr>
          <a:xfrm>
            <a:off x="7417690" y="3307728"/>
            <a:ext cx="379464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Among the </a:t>
            </a:r>
            <a:r>
              <a:rPr kumimoji="0" lang="en-US" sz="18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215</a:t>
            </a:r>
            <a:r>
              <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health centers included in the survey, </a:t>
            </a:r>
            <a:r>
              <a:rPr lang="en-US" b="1" noProof="0" dirty="0">
                <a:solidFill>
                  <a:srgbClr val="59595B"/>
                </a:solidFill>
                <a:latin typeface="Segoe UI" panose="020B0502040204020203" pitchFamily="34" charset="0"/>
                <a:ea typeface="Segoe UI" panose="020B0502040204020203" pitchFamily="34" charset="0"/>
                <a:cs typeface="Segoe UI" panose="020B0502040204020203" pitchFamily="34" charset="0"/>
              </a:rPr>
              <a:t>86</a:t>
            </a:r>
            <a:r>
              <a:rPr kumimoji="0" lang="en-US" sz="18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t>
            </a:r>
            <a:r>
              <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reported they offer post-abortion care services, by report.</a:t>
            </a:r>
          </a:p>
        </p:txBody>
      </p:sp>
      <p:graphicFrame>
        <p:nvGraphicFramePr>
          <p:cNvPr id="6" name="Chart 5">
            <a:extLst>
              <a:ext uri="{FF2B5EF4-FFF2-40B4-BE49-F238E27FC236}">
                <a16:creationId xmlns:a16="http://schemas.microsoft.com/office/drawing/2014/main" id="{A43DDF91-ED22-674C-971F-E3B139F0C74B}"/>
              </a:ext>
            </a:extLst>
          </p:cNvPr>
          <p:cNvGraphicFramePr/>
          <p:nvPr>
            <p:extLst>
              <p:ext uri="{D42A27DB-BD31-4B8C-83A1-F6EECF244321}">
                <p14:modId xmlns:p14="http://schemas.microsoft.com/office/powerpoint/2010/main" val="349436896"/>
              </p:ext>
            </p:extLst>
          </p:nvPr>
        </p:nvGraphicFramePr>
        <p:xfrm>
          <a:off x="5999903" y="1855310"/>
          <a:ext cx="2465170" cy="145241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143425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79978" y="3498826"/>
            <a:ext cx="4667832"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Of all health posts who reported that they provide implant as a method of FP (n=111), only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25%</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had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at least one staff member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trained to provide implant removal services on typical days</a:t>
            </a:r>
          </a:p>
        </p:txBody>
      </p:sp>
      <p:sp>
        <p:nvSpPr>
          <p:cNvPr id="9" name="TextBox 8">
            <a:extLst>
              <a:ext uri="{FF2B5EF4-FFF2-40B4-BE49-F238E27FC236}">
                <a16:creationId xmlns:a16="http://schemas.microsoft.com/office/drawing/2014/main" id="{EFBEBC6B-0431-F44A-A80B-F82D60AF583C}"/>
              </a:ext>
            </a:extLst>
          </p:cNvPr>
          <p:cNvSpPr txBox="1">
            <a:spLocks/>
          </p:cNvSpPr>
          <p:nvPr/>
        </p:nvSpPr>
        <p:spPr>
          <a:xfrm>
            <a:off x="579184" y="397339"/>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Health Posts Provision of Services – Implant Removal </a:t>
            </a:r>
          </a:p>
        </p:txBody>
      </p:sp>
      <p:sp>
        <p:nvSpPr>
          <p:cNvPr id="12" name="Rectangle 11">
            <a:extLst>
              <a:ext uri="{FF2B5EF4-FFF2-40B4-BE49-F238E27FC236}">
                <a16:creationId xmlns:a16="http://schemas.microsoft.com/office/drawing/2014/main" id="{4D524921-8528-754F-9E00-198039D07950}"/>
              </a:ext>
            </a:extLst>
          </p:cNvPr>
          <p:cNvSpPr/>
          <p:nvPr/>
        </p:nvSpPr>
        <p:spPr bwMode="auto">
          <a:xfrm>
            <a:off x="6574803" y="2214858"/>
            <a:ext cx="5039145" cy="1162178"/>
          </a:xfrm>
          <a:prstGeom prst="rect">
            <a:avLst/>
          </a:prstGeom>
          <a:solidFill>
            <a:srgbClr val="55015B"/>
          </a:soli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59595B"/>
              </a:solidFill>
              <a:effectLst/>
              <a:uLnTx/>
              <a:uFillTx/>
              <a:latin typeface="Arial"/>
              <a:ea typeface="+mn-ea"/>
              <a:cs typeface="+mn-cs"/>
            </a:endParaRPr>
          </a:p>
        </p:txBody>
      </p:sp>
      <p:sp>
        <p:nvSpPr>
          <p:cNvPr id="13" name="TextBox 12">
            <a:extLst>
              <a:ext uri="{FF2B5EF4-FFF2-40B4-BE49-F238E27FC236}">
                <a16:creationId xmlns:a16="http://schemas.microsoft.com/office/drawing/2014/main" id="{FDCA2421-37D0-1F48-8C4E-1E013D5538FA}"/>
              </a:ext>
            </a:extLst>
          </p:cNvPr>
          <p:cNvSpPr txBox="1">
            <a:spLocks/>
          </p:cNvSpPr>
          <p:nvPr/>
        </p:nvSpPr>
        <p:spPr>
          <a:xfrm>
            <a:off x="7971888" y="2435255"/>
            <a:ext cx="3368794" cy="92333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Provider trained on implant removal services available on day of interview</a:t>
            </a:r>
            <a:endParaRPr kumimoji="0" lang="fr-CA" sz="1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4" name="Rectangle 13">
            <a:extLst>
              <a:ext uri="{FF2B5EF4-FFF2-40B4-BE49-F238E27FC236}">
                <a16:creationId xmlns:a16="http://schemas.microsoft.com/office/drawing/2014/main" id="{241F2AFB-C07E-B444-9E39-60814E69781B}"/>
              </a:ext>
            </a:extLst>
          </p:cNvPr>
          <p:cNvSpPr/>
          <p:nvPr/>
        </p:nvSpPr>
        <p:spPr bwMode="auto">
          <a:xfrm>
            <a:off x="488987" y="2214858"/>
            <a:ext cx="5049814" cy="1162178"/>
          </a:xfrm>
          <a:prstGeom prst="rect">
            <a:avLst/>
          </a:prstGeom>
          <a:solidFill>
            <a:srgbClr val="00667D"/>
          </a:soli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59595B"/>
              </a:solidFill>
              <a:effectLst/>
              <a:uLnTx/>
              <a:uFillTx/>
              <a:latin typeface="Arial"/>
              <a:ea typeface="+mn-ea"/>
              <a:cs typeface="+mn-cs"/>
            </a:endParaRPr>
          </a:p>
        </p:txBody>
      </p:sp>
      <p:sp>
        <p:nvSpPr>
          <p:cNvPr id="15" name="TextBox 14">
            <a:extLst>
              <a:ext uri="{FF2B5EF4-FFF2-40B4-BE49-F238E27FC236}">
                <a16:creationId xmlns:a16="http://schemas.microsoft.com/office/drawing/2014/main" id="{397139FF-3B32-E34E-946D-35E1B92B482A}"/>
              </a:ext>
            </a:extLst>
          </p:cNvPr>
          <p:cNvSpPr txBox="1">
            <a:spLocks/>
          </p:cNvSpPr>
          <p:nvPr/>
        </p:nvSpPr>
        <p:spPr>
          <a:xfrm>
            <a:off x="1813535" y="2468435"/>
            <a:ext cx="3725266" cy="92333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Provider trained on implant removal services available on regular basis</a:t>
            </a:r>
            <a:endParaRPr kumimoji="0" lang="fr-CA" sz="1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6" name="TextBox 15">
            <a:extLst>
              <a:ext uri="{FF2B5EF4-FFF2-40B4-BE49-F238E27FC236}">
                <a16:creationId xmlns:a16="http://schemas.microsoft.com/office/drawing/2014/main" id="{EDEEEA1C-E052-F742-B046-85805DE254AE}"/>
              </a:ext>
            </a:extLst>
          </p:cNvPr>
          <p:cNvSpPr txBox="1"/>
          <p:nvPr/>
        </p:nvSpPr>
        <p:spPr>
          <a:xfrm>
            <a:off x="6574803" y="3470863"/>
            <a:ext cx="5062936"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Of all health posts surveyed who reported that they provide implant as a method of FP (n=111),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22%</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had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at least one staff member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trained to provide implant removal services present on the day of the interview</a:t>
            </a:r>
          </a:p>
        </p:txBody>
      </p:sp>
      <p:graphicFrame>
        <p:nvGraphicFramePr>
          <p:cNvPr id="6" name="Chart 5">
            <a:extLst>
              <a:ext uri="{FF2B5EF4-FFF2-40B4-BE49-F238E27FC236}">
                <a16:creationId xmlns:a16="http://schemas.microsoft.com/office/drawing/2014/main" id="{A43DDF91-ED22-674C-971F-E3B139F0C74B}"/>
              </a:ext>
            </a:extLst>
          </p:cNvPr>
          <p:cNvGraphicFramePr/>
          <p:nvPr/>
        </p:nvGraphicFramePr>
        <p:xfrm>
          <a:off x="6003444" y="1913383"/>
          <a:ext cx="2465170" cy="12254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BE1BE5B3-0CE5-284C-8F72-273E2FD1724E}"/>
              </a:ext>
            </a:extLst>
          </p:cNvPr>
          <p:cNvGraphicFramePr/>
          <p:nvPr/>
        </p:nvGraphicFramePr>
        <p:xfrm>
          <a:off x="579184" y="2093068"/>
          <a:ext cx="2465170" cy="10853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730757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5685" y="1644640"/>
            <a:ext cx="11419242" cy="3577774"/>
          </a:xfrm>
          <a:prstGeom prst="rect">
            <a:avLst/>
          </a:prstGeom>
          <a:noFill/>
        </p:spPr>
        <p:txBody>
          <a:bodyPr wrap="square" lIns="91440" tIns="45720" rIns="91440" bIns="45720" rtlCol="0" anchor="t">
            <a:spAutoFit/>
          </a:bodyPr>
          <a:lstStyle/>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
              <a:tabLst/>
              <a:defRPr/>
            </a:pPr>
            <a:r>
              <a:rPr lang="en-US" sz="2000" b="1" dirty="0">
                <a:solidFill>
                  <a:srgbClr val="59595B"/>
                </a:solidFill>
                <a:latin typeface="Segoe UI" panose="020B0502040204020203" pitchFamily="34" charset="0"/>
                <a:cs typeface="Segoe UI" panose="020B0502040204020203" pitchFamily="34" charset="0"/>
              </a:rPr>
              <a:t>More work needed to improve routine immunization and sick infant care</a:t>
            </a:r>
          </a:p>
          <a:p>
            <a:pPr marL="742950" lvl="1" indent="-285750" algn="just">
              <a:lnSpc>
                <a:spcPct val="150000"/>
              </a:lnSpc>
              <a:spcAft>
                <a:spcPts val="800"/>
              </a:spcAft>
              <a:buFont typeface="Arial" panose="020B0604020202020204" pitchFamily="34" charset="0"/>
              <a:buChar char="•"/>
              <a:defRPr/>
            </a:pPr>
            <a:r>
              <a:rPr lang="en-US" sz="2000" dirty="0">
                <a:solidFill>
                  <a:srgbClr val="59595B"/>
                </a:solidFill>
                <a:latin typeface="Segoe UI" panose="020B0502040204020203" pitchFamily="34" charset="0"/>
                <a:cs typeface="Segoe UI" panose="020B0502040204020203" pitchFamily="34" charset="0"/>
              </a:rPr>
              <a:t>Only </a:t>
            </a:r>
            <a:r>
              <a:rPr lang="en-US" sz="2000" b="1" dirty="0">
                <a:solidFill>
                  <a:srgbClr val="59595B"/>
                </a:solidFill>
                <a:latin typeface="Segoe UI" panose="020B0502040204020203" pitchFamily="34" charset="0"/>
                <a:cs typeface="Segoe UI" panose="020B0502040204020203" pitchFamily="34" charset="0"/>
              </a:rPr>
              <a:t>one-third of infants </a:t>
            </a:r>
            <a:r>
              <a:rPr lang="en-US" sz="2000" dirty="0">
                <a:solidFill>
                  <a:srgbClr val="59595B"/>
                </a:solidFill>
                <a:latin typeface="Segoe UI" panose="020B0502040204020203" pitchFamily="34" charset="0"/>
                <a:cs typeface="Segoe UI" panose="020B0502040204020203" pitchFamily="34" charset="0"/>
              </a:rPr>
              <a:t>were </a:t>
            </a:r>
            <a:r>
              <a:rPr lang="en-US" sz="2000" b="1" dirty="0">
                <a:solidFill>
                  <a:srgbClr val="59595B"/>
                </a:solidFill>
                <a:latin typeface="Segoe UI" panose="020B0502040204020203" pitchFamily="34" charset="0"/>
                <a:cs typeface="Segoe UI" panose="020B0502040204020203" pitchFamily="34" charset="0"/>
              </a:rPr>
              <a:t>fully vaccinated (8 vaccine doses) </a:t>
            </a:r>
            <a:r>
              <a:rPr lang="en-US" sz="2000" dirty="0">
                <a:solidFill>
                  <a:srgbClr val="59595B"/>
                </a:solidFill>
                <a:latin typeface="Segoe UI" panose="020B0502040204020203" pitchFamily="34" charset="0"/>
                <a:cs typeface="Segoe UI" panose="020B0502040204020203" pitchFamily="34" charset="0"/>
              </a:rPr>
              <a:t>by their first birthday</a:t>
            </a:r>
          </a:p>
          <a:p>
            <a:pPr marL="742950" lvl="1" indent="-285750" algn="just">
              <a:lnSpc>
                <a:spcPct val="150000"/>
              </a:lnSpc>
              <a:spcAft>
                <a:spcPts val="800"/>
              </a:spcAft>
              <a:buFont typeface="Arial" panose="020B0604020202020204" pitchFamily="34" charset="0"/>
              <a:buChar char="•"/>
              <a:defRPr/>
            </a:pPr>
            <a:r>
              <a:rPr lang="en-US" sz="2000" dirty="0">
                <a:solidFill>
                  <a:srgbClr val="59595B"/>
                </a:solidFill>
                <a:latin typeface="Segoe UI" panose="020B0502040204020203" pitchFamily="34" charset="0"/>
                <a:cs typeface="Segoe UI" panose="020B0502040204020203" pitchFamily="34" charset="0"/>
              </a:rPr>
              <a:t>Less than one in ten (6%) infants with diarrhea received both ORS and zinc as treatment.</a:t>
            </a:r>
          </a:p>
          <a:p>
            <a:pPr marL="742950" lvl="1" indent="-285750" algn="just">
              <a:lnSpc>
                <a:spcPct val="150000"/>
              </a:lnSpc>
              <a:spcAft>
                <a:spcPts val="800"/>
              </a:spcAft>
              <a:buFont typeface="Arial" panose="020B0604020202020204" pitchFamily="34" charset="0"/>
              <a:buChar char="•"/>
              <a:defRPr/>
            </a:pPr>
            <a:r>
              <a:rPr lang="en-US" sz="2000" dirty="0">
                <a:solidFill>
                  <a:srgbClr val="59595B"/>
                </a:solidFill>
                <a:latin typeface="Segoe UI" panose="020B0502040204020203" pitchFamily="34" charset="0"/>
                <a:cs typeface="Segoe UI" panose="020B0502040204020203" pitchFamily="34" charset="0"/>
              </a:rPr>
              <a:t>Close to half of mothers who reported that their infant(s) suffered from fast breathing or difficulty breathing at 6-months and 1-year postpartum sought care for their reported breathing problem</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endParaRPr>
          </a:p>
        </p:txBody>
      </p:sp>
      <p:sp>
        <p:nvSpPr>
          <p:cNvPr id="7" name="TextBox 6"/>
          <p:cNvSpPr txBox="1">
            <a:spLocks/>
          </p:cNvSpPr>
          <p:nvPr/>
        </p:nvSpPr>
        <p:spPr>
          <a:xfrm>
            <a:off x="1425250" y="323215"/>
            <a:ext cx="929173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solidFill>
                  <a:srgbClr val="00667D"/>
                </a:solidFill>
                <a:latin typeface="Segoe UI" panose="020B0502040204020203" pitchFamily="34" charset="0"/>
                <a:ea typeface="Quattrocento Sans"/>
                <a:cs typeface="Segoe UI" panose="020B0502040204020203" pitchFamily="34" charset="0"/>
                <a:sym typeface="Quattrocento Sans"/>
              </a:rPr>
              <a:t>What our results show: </a:t>
            </a:r>
            <a:r>
              <a:rPr lang="en-US" sz="4400" b="1" dirty="0">
                <a:solidFill>
                  <a:srgbClr val="55015B"/>
                </a:solidFill>
                <a:latin typeface="Segoe UI" panose="020B0502040204020203" pitchFamily="34" charset="0"/>
                <a:ea typeface="Quattrocento Sans"/>
                <a:cs typeface="Segoe UI" panose="020B0502040204020203" pitchFamily="34" charset="0"/>
                <a:sym typeface="Quattrocento Sans"/>
              </a:rPr>
              <a:t>Infants</a:t>
            </a:r>
            <a:endParaRPr kumimoji="0" lang="fr-CA" sz="4400" b="0" i="0" u="none" strike="sngStrike" kern="1200" cap="none" spc="0" normalizeH="0" baseline="0" noProof="0" dirty="0">
              <a:ln>
                <a:noFill/>
              </a:ln>
              <a:solidFill>
                <a:srgbClr val="5501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4" name="Rectangle 3"/>
          <p:cNvSpPr/>
          <p:nvPr/>
        </p:nvSpPr>
        <p:spPr bwMode="auto">
          <a:xfrm>
            <a:off x="-1" y="0"/>
            <a:ext cx="12192000" cy="236388"/>
          </a:xfrm>
          <a:prstGeom prst="rect">
            <a:avLst/>
          </a:prstGeom>
          <a:solidFill>
            <a:srgbClr val="55015B"/>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59595B"/>
              </a:solidFill>
              <a:effectLst/>
              <a:uLnTx/>
              <a:uFillTx/>
              <a:latin typeface="Arial"/>
              <a:ea typeface="+mn-ea"/>
              <a:cs typeface="+mn-cs"/>
            </a:endParaRPr>
          </a:p>
        </p:txBody>
      </p:sp>
    </p:spTree>
    <p:extLst>
      <p:ext uri="{BB962C8B-B14F-4D97-AF65-F5344CB8AC3E}">
        <p14:creationId xmlns:p14="http://schemas.microsoft.com/office/powerpoint/2010/main" val="28680127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24AB3AF-7CA0-4F9D-BC07-84F1C0B22B23}"/>
              </a:ext>
            </a:extLst>
          </p:cNvPr>
          <p:cNvGrpSpPr/>
          <p:nvPr/>
        </p:nvGrpSpPr>
        <p:grpSpPr>
          <a:xfrm>
            <a:off x="5372735" y="612370"/>
            <a:ext cx="6191348" cy="5654460"/>
            <a:chOff x="5219864" y="223826"/>
            <a:chExt cx="6788852" cy="6121722"/>
          </a:xfrm>
        </p:grpSpPr>
        <p:pic>
          <p:nvPicPr>
            <p:cNvPr id="7" name="Graphic 6">
              <a:extLst>
                <a:ext uri="{FF2B5EF4-FFF2-40B4-BE49-F238E27FC236}">
                  <a16:creationId xmlns:a16="http://schemas.microsoft.com/office/drawing/2014/main" id="{1F314364-F258-4351-AAFC-6F66E701C5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9864" y="4468114"/>
              <a:ext cx="1752272" cy="1877434"/>
            </a:xfrm>
            <a:prstGeom prst="rect">
              <a:avLst/>
            </a:prstGeom>
          </p:spPr>
        </p:pic>
        <p:pic>
          <p:nvPicPr>
            <p:cNvPr id="8" name="Graphic 7">
              <a:extLst>
                <a:ext uri="{FF2B5EF4-FFF2-40B4-BE49-F238E27FC236}">
                  <a16:creationId xmlns:a16="http://schemas.microsoft.com/office/drawing/2014/main" id="{FFAC2333-A64A-4AEC-AD19-7FAA760F97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25090" y="627047"/>
              <a:ext cx="890752" cy="946424"/>
            </a:xfrm>
            <a:prstGeom prst="rect">
              <a:avLst/>
            </a:prstGeom>
          </p:spPr>
        </p:pic>
        <p:pic>
          <p:nvPicPr>
            <p:cNvPr id="9" name="Graphic 8">
              <a:extLst>
                <a:ext uri="{FF2B5EF4-FFF2-40B4-BE49-F238E27FC236}">
                  <a16:creationId xmlns:a16="http://schemas.microsoft.com/office/drawing/2014/main" id="{AB9D23B4-26F5-431F-BC96-704138FFDB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32215" y="4662170"/>
              <a:ext cx="1476501" cy="1568783"/>
            </a:xfrm>
            <a:prstGeom prst="rect">
              <a:avLst/>
            </a:prstGeom>
          </p:spPr>
        </p:pic>
        <p:pic>
          <p:nvPicPr>
            <p:cNvPr id="10" name="Graphic 9">
              <a:extLst>
                <a:ext uri="{FF2B5EF4-FFF2-40B4-BE49-F238E27FC236}">
                  <a16:creationId xmlns:a16="http://schemas.microsoft.com/office/drawing/2014/main" id="{35C2B3DB-49CA-464B-9D03-3DFBE7BE01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82458" y="4046550"/>
              <a:ext cx="793532" cy="843128"/>
            </a:xfrm>
            <a:prstGeom prst="rect">
              <a:avLst/>
            </a:prstGeom>
          </p:spPr>
        </p:pic>
        <p:pic>
          <p:nvPicPr>
            <p:cNvPr id="11" name="Graphic 10">
              <a:extLst>
                <a:ext uri="{FF2B5EF4-FFF2-40B4-BE49-F238E27FC236}">
                  <a16:creationId xmlns:a16="http://schemas.microsoft.com/office/drawing/2014/main" id="{B63E779E-20DF-4945-97C9-12AD3BCAE3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6027" y="223826"/>
              <a:ext cx="793532" cy="843128"/>
            </a:xfrm>
            <a:prstGeom prst="rect">
              <a:avLst/>
            </a:prstGeom>
          </p:spPr>
        </p:pic>
      </p:grpSp>
      <p:sp>
        <p:nvSpPr>
          <p:cNvPr id="48" name="TextBox 47"/>
          <p:cNvSpPr txBox="1">
            <a:spLocks/>
          </p:cNvSpPr>
          <p:nvPr/>
        </p:nvSpPr>
        <p:spPr>
          <a:xfrm>
            <a:off x="6096000" y="1558941"/>
            <a:ext cx="5812601" cy="3477875"/>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mn-ea"/>
                <a:cs typeface="Segoe UI" panose="020B0502040204020203" pitchFamily="34" charset="0"/>
              </a:rPr>
              <a:t>COVID-19 risk perception, </a:t>
            </a:r>
            <a:r>
              <a:rPr lang="en-US" sz="4400" b="1" dirty="0">
                <a:solidFill>
                  <a:srgbClr val="00667D"/>
                </a:solidFill>
                <a:latin typeface="Segoe UI" panose="020B0502040204020203" pitchFamily="34" charset="0"/>
                <a:cs typeface="Segoe UI" panose="020B0502040204020203" pitchFamily="34" charset="0"/>
              </a:rPr>
              <a:t>va</a:t>
            </a: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mn-ea"/>
                <a:cs typeface="Segoe UI" panose="020B0502040204020203" pitchFamily="34" charset="0"/>
              </a:rPr>
              <a:t>ccine hesitancy and </a:t>
            </a:r>
            <a:r>
              <a:rPr lang="en-US" sz="4400" b="1" dirty="0">
                <a:solidFill>
                  <a:srgbClr val="00667D"/>
                </a:solidFill>
                <a:latin typeface="Segoe UI" panose="020B0502040204020203" pitchFamily="34" charset="0"/>
                <a:cs typeface="Segoe UI" panose="020B0502040204020203" pitchFamily="34" charset="0"/>
              </a:rPr>
              <a:t>its effect on health service delivery</a:t>
            </a:r>
            <a:endPar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mn-ea"/>
              <a:cs typeface="Segoe UI" panose="020B0502040204020203" pitchFamily="34" charset="0"/>
            </a:endParaRPr>
          </a:p>
        </p:txBody>
      </p:sp>
      <p:pic>
        <p:nvPicPr>
          <p:cNvPr id="5" name="Picture Placeholder 4"/>
          <p:cNvPicPr>
            <a:picLocks noGrp="1" noChangeAspect="1"/>
          </p:cNvPicPr>
          <p:nvPr>
            <p:ph type="pic" sz="quarter" idx="11"/>
          </p:nvPr>
        </p:nvPicPr>
        <p:blipFill>
          <a:blip r:embed="rId7" cstate="print">
            <a:extLst>
              <a:ext uri="{28A0092B-C50C-407E-A947-70E740481C1C}">
                <a14:useLocalDpi xmlns:a14="http://schemas.microsoft.com/office/drawing/2010/main" val="0"/>
              </a:ext>
            </a:extLst>
          </a:blip>
          <a:srcRect l="14738" r="14738"/>
          <a:stretch/>
        </p:blipFill>
        <p:spPr>
          <a:xfrm>
            <a:off x="0" y="221064"/>
            <a:ext cx="6371381" cy="6024566"/>
          </a:xfrm>
          <a:solidFill>
            <a:srgbClr val="0F1B4B"/>
          </a:solidFill>
          <a:ln>
            <a:noFill/>
          </a:ln>
        </p:spPr>
      </p:pic>
    </p:spTree>
    <p:extLst>
      <p:ext uri="{BB962C8B-B14F-4D97-AF65-F5344CB8AC3E}">
        <p14:creationId xmlns:p14="http://schemas.microsoft.com/office/powerpoint/2010/main" val="34661003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FBEBC6B-0431-F44A-A80B-F82D60AF583C}"/>
              </a:ext>
            </a:extLst>
          </p:cNvPr>
          <p:cNvSpPr txBox="1">
            <a:spLocks/>
          </p:cNvSpPr>
          <p:nvPr/>
        </p:nvSpPr>
        <p:spPr>
          <a:xfrm>
            <a:off x="579184" y="397339"/>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9595B"/>
                </a:solidFill>
                <a:effectLst/>
                <a:uLnTx/>
                <a:uFillTx/>
                <a:latin typeface="Segoe UI" panose="020B0502040204020203" pitchFamily="34" charset="0"/>
                <a:ea typeface="Open Sans" panose="020B0606030504020204" pitchFamily="34" charset="0"/>
                <a:cs typeface="Segoe UI" panose="020B0502040204020203" pitchFamily="34" charset="0"/>
              </a:rPr>
              <a:t>COVID-19</a:t>
            </a:r>
            <a:endParaRPr kumimoji="0" lang="fr-CA" sz="3200" b="0" i="0" u="none" strike="noStrike" kern="1200" cap="none" spc="0" normalizeH="0" baseline="0" noProof="0" dirty="0">
              <a:ln>
                <a:noFill/>
              </a:ln>
              <a:solidFill>
                <a:srgbClr val="59595B"/>
              </a:solidFill>
              <a:effectLst/>
              <a:uLnTx/>
              <a:uFillTx/>
              <a:latin typeface="Montserrat" panose="02000505000000020004" pitchFamily="2" charset="0"/>
              <a:ea typeface="Open Sans" panose="020B0606030504020204" pitchFamily="34" charset="0"/>
              <a:cs typeface="Open Sans" panose="020B0606030504020204" pitchFamily="34" charset="0"/>
            </a:endParaRPr>
          </a:p>
        </p:txBody>
      </p:sp>
      <p:pic>
        <p:nvPicPr>
          <p:cNvPr id="17" name="Graphic 2">
            <a:extLst>
              <a:ext uri="{FF2B5EF4-FFF2-40B4-BE49-F238E27FC236}">
                <a16:creationId xmlns:a16="http://schemas.microsoft.com/office/drawing/2014/main" id="{064068A9-995C-491A-AAAA-0FEB2BE8F9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50335" y="848754"/>
            <a:ext cx="1068216" cy="1134980"/>
          </a:xfrm>
          <a:prstGeom prst="rect">
            <a:avLst/>
          </a:prstGeom>
        </p:spPr>
      </p:pic>
      <p:pic>
        <p:nvPicPr>
          <p:cNvPr id="18" name="Graphic 2">
            <a:extLst>
              <a:ext uri="{FF2B5EF4-FFF2-40B4-BE49-F238E27FC236}">
                <a16:creationId xmlns:a16="http://schemas.microsoft.com/office/drawing/2014/main" id="{815C1FDB-9921-4A5F-A3A7-E9893C834C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0641" y="5723020"/>
            <a:ext cx="1068216" cy="1134980"/>
          </a:xfrm>
          <a:prstGeom prst="rect">
            <a:avLst/>
          </a:prstGeom>
        </p:spPr>
      </p:pic>
      <p:sp>
        <p:nvSpPr>
          <p:cNvPr id="8" name="TextBox 7">
            <a:extLst>
              <a:ext uri="{FF2B5EF4-FFF2-40B4-BE49-F238E27FC236}">
                <a16:creationId xmlns:a16="http://schemas.microsoft.com/office/drawing/2014/main" id="{A3425F4A-A0E5-424A-B733-5A40CEAB4CF4}"/>
              </a:ext>
            </a:extLst>
          </p:cNvPr>
          <p:cNvSpPr txBox="1"/>
          <p:nvPr/>
        </p:nvSpPr>
        <p:spPr>
          <a:xfrm>
            <a:off x="448574" y="1582340"/>
            <a:ext cx="11072191" cy="391690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The following subjects related to COVID-19 were explored from </a:t>
            </a:r>
            <a:r>
              <a:rPr lang="en-US" sz="3200" b="1" dirty="0">
                <a:solidFill>
                  <a:srgbClr val="59595B"/>
                </a:solidFill>
                <a:latin typeface="Segoe UI" panose="020B0502040204020203" pitchFamily="34" charset="0"/>
                <a:cs typeface="Segoe UI" panose="020B0502040204020203" pitchFamily="34" charset="0"/>
              </a:rPr>
              <a:t>the Baseline/CS and SDP surveys</a:t>
            </a:r>
          </a:p>
          <a:p>
            <a:pPr marL="285750" indent="-285750">
              <a:lnSpc>
                <a:spcPct val="200000"/>
              </a:lnSpc>
              <a:buFont typeface="Wingdings" panose="05000000000000000000" pitchFamily="2" charset="2"/>
              <a:buChar char="§"/>
              <a:defRPr/>
            </a:pPr>
            <a:r>
              <a:rPr kumimoji="0" lang="en-US" sz="24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Risk perception on COVID-19 </a:t>
            </a:r>
          </a:p>
          <a:p>
            <a:pPr marL="285750" marR="0" lvl="0" indent="-285750" algn="l" defTabSz="9144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lang="en-US" sz="2400" i="1" dirty="0">
                <a:solidFill>
                  <a:srgbClr val="59595B"/>
                </a:solidFill>
                <a:latin typeface="Segoe UI" panose="020B0502040204020203" pitchFamily="34" charset="0"/>
                <a:ea typeface="Segoe UI" panose="020B0502040204020203" pitchFamily="34" charset="0"/>
                <a:cs typeface="Segoe UI" panose="020B0502040204020203" pitchFamily="34" charset="0"/>
              </a:rPr>
              <a:t>COVID-19 vaccine hesitancy</a:t>
            </a:r>
            <a:endParaRPr kumimoji="0" lang="en-US" sz="24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285750" marR="0" lvl="0" indent="-285750" algn="l" defTabSz="9144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lang="en-US" sz="2400" i="1" dirty="0">
                <a:solidFill>
                  <a:srgbClr val="59595B"/>
                </a:solidFill>
                <a:latin typeface="Segoe UI" panose="020B0502040204020203" pitchFamily="34" charset="0"/>
                <a:ea typeface="Segoe UI" panose="020B0502040204020203" pitchFamily="34" charset="0"/>
                <a:cs typeface="Segoe UI" panose="020B0502040204020203" pitchFamily="34" charset="0"/>
              </a:rPr>
              <a:t>Economic impact of COVID-19</a:t>
            </a:r>
          </a:p>
          <a:p>
            <a:pPr marL="285750" marR="0" lvl="0" indent="-285750" algn="l" defTabSz="9144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lang="en-US" sz="2400" i="1" dirty="0">
                <a:solidFill>
                  <a:srgbClr val="59595B"/>
                </a:solidFill>
                <a:latin typeface="Segoe UI" panose="020B0502040204020203" pitchFamily="34" charset="0"/>
                <a:cs typeface="Segoe UI" panose="020B0502040204020203" pitchFamily="34" charset="0"/>
              </a:rPr>
              <a:t>CO</a:t>
            </a:r>
            <a:r>
              <a:rPr lang="en-US" sz="2400" i="1" dirty="0">
                <a:latin typeface="Segoe UI" panose="020B0502040204020203" pitchFamily="34" charset="0"/>
                <a:cs typeface="Segoe UI" panose="020B0502040204020203" pitchFamily="34" charset="0"/>
              </a:rPr>
              <a:t>VID-19 Services availability and readiness gathered from health facilities</a:t>
            </a:r>
          </a:p>
        </p:txBody>
      </p:sp>
    </p:spTree>
    <p:extLst>
      <p:ext uri="{BB962C8B-B14F-4D97-AF65-F5344CB8AC3E}">
        <p14:creationId xmlns:p14="http://schemas.microsoft.com/office/powerpoint/2010/main" val="39165637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70EBA52-0D30-45B4-A320-5CCF67BF80CC}"/>
              </a:ext>
            </a:extLst>
          </p:cNvPr>
          <p:cNvSpPr>
            <a:spLocks noGrp="1"/>
          </p:cNvSpPr>
          <p:nvPr>
            <p:ph type="title"/>
          </p:nvPr>
        </p:nvSpPr>
        <p:spPr>
          <a:xfrm>
            <a:off x="433615" y="358331"/>
            <a:ext cx="11530832" cy="516984"/>
          </a:xfrm>
        </p:spPr>
        <p:txBody>
          <a:bodyPr>
            <a:noAutofit/>
          </a:bodyPr>
          <a:lstStyle/>
          <a:p>
            <a:pPr algn="ctr"/>
            <a:r>
              <a:rPr lang="en-US" sz="3200" b="1" dirty="0">
                <a:solidFill>
                  <a:srgbClr val="70A8AF"/>
                </a:solidFill>
                <a:latin typeface="Segoe UI" panose="020B0502040204020203" pitchFamily="34" charset="0"/>
                <a:cs typeface="Segoe UI" panose="020B0502040204020203" pitchFamily="34" charset="0"/>
              </a:rPr>
              <a:t>Concern  about community spread COVID-19</a:t>
            </a:r>
            <a:endParaRPr lang="en-US" sz="3200" b="1" strike="sngStrike" dirty="0">
              <a:solidFill>
                <a:srgbClr val="70A8AF"/>
              </a:solidFill>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D8F6C492-C8F9-4825-B86A-8BCF28D220C5}"/>
              </a:ext>
            </a:extLst>
          </p:cNvPr>
          <p:cNvGrpSpPr/>
          <p:nvPr/>
        </p:nvGrpSpPr>
        <p:grpSpPr>
          <a:xfrm>
            <a:off x="4889689" y="1657918"/>
            <a:ext cx="2803141" cy="1101734"/>
            <a:chOff x="8066599" y="117438"/>
            <a:chExt cx="4045639" cy="1827960"/>
          </a:xfrm>
        </p:grpSpPr>
        <p:pic>
          <p:nvPicPr>
            <p:cNvPr id="3" name="Graphic 2">
              <a:extLst>
                <a:ext uri="{FF2B5EF4-FFF2-40B4-BE49-F238E27FC236}">
                  <a16:creationId xmlns:a16="http://schemas.microsoft.com/office/drawing/2014/main" id="{9278209A-D074-4995-B27E-CE2D773D30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63085" y="406993"/>
              <a:ext cx="890752" cy="946424"/>
            </a:xfrm>
            <a:prstGeom prst="rect">
              <a:avLst/>
            </a:prstGeom>
          </p:spPr>
        </p:pic>
        <p:pic>
          <p:nvPicPr>
            <p:cNvPr id="4" name="Graphic 3">
              <a:extLst>
                <a:ext uri="{FF2B5EF4-FFF2-40B4-BE49-F238E27FC236}">
                  <a16:creationId xmlns:a16="http://schemas.microsoft.com/office/drawing/2014/main" id="{AC86A9A8-4950-4917-9117-E578CB24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66599" y="117438"/>
              <a:ext cx="1031617" cy="1096093"/>
            </a:xfrm>
            <a:prstGeom prst="rect">
              <a:avLst/>
            </a:prstGeom>
          </p:spPr>
        </p:pic>
        <p:pic>
          <p:nvPicPr>
            <p:cNvPr id="7" name="Graphic 6">
              <a:extLst>
                <a:ext uri="{FF2B5EF4-FFF2-40B4-BE49-F238E27FC236}">
                  <a16:creationId xmlns:a16="http://schemas.microsoft.com/office/drawing/2014/main" id="{15BACD24-C2D7-4DA4-BA7F-69E3F571F1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18706" y="1102270"/>
              <a:ext cx="793532" cy="843128"/>
            </a:xfrm>
            <a:prstGeom prst="rect">
              <a:avLst/>
            </a:prstGeom>
          </p:spPr>
        </p:pic>
      </p:grpSp>
      <p:sp>
        <p:nvSpPr>
          <p:cNvPr id="9" name="TextBox 8">
            <a:extLst>
              <a:ext uri="{FF2B5EF4-FFF2-40B4-BE49-F238E27FC236}">
                <a16:creationId xmlns:a16="http://schemas.microsoft.com/office/drawing/2014/main" id="{DA803C8D-9A85-418E-97A7-F6CE2BE036AB}"/>
              </a:ext>
            </a:extLst>
          </p:cNvPr>
          <p:cNvSpPr txBox="1"/>
          <p:nvPr/>
        </p:nvSpPr>
        <p:spPr>
          <a:xfrm>
            <a:off x="433614" y="5353153"/>
            <a:ext cx="1153083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One third of the women </a:t>
            </a:r>
            <a:r>
              <a:rPr kumimoji="0" lang="en-GB" sz="20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reported that they were </a:t>
            </a:r>
            <a:r>
              <a:rPr kumimoji="0" lang="en-GB" sz="20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very concerned </a:t>
            </a:r>
            <a:r>
              <a:rPr kumimoji="0" lang="en-GB" sz="20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about the spread of COVID-19 in their community </a:t>
            </a:r>
          </a:p>
        </p:txBody>
      </p:sp>
      <p:graphicFrame>
        <p:nvGraphicFramePr>
          <p:cNvPr id="12" name="Chart 11">
            <a:extLst>
              <a:ext uri="{FF2B5EF4-FFF2-40B4-BE49-F238E27FC236}">
                <a16:creationId xmlns:a16="http://schemas.microsoft.com/office/drawing/2014/main" id="{3E49A0DF-71C8-4D8C-988E-B857A1647C5E}"/>
              </a:ext>
            </a:extLst>
          </p:cNvPr>
          <p:cNvGraphicFramePr/>
          <p:nvPr/>
        </p:nvGraphicFramePr>
        <p:xfrm>
          <a:off x="901360" y="784214"/>
          <a:ext cx="9406230" cy="405743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00015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8F6C492-C8F9-4825-B86A-8BCF28D220C5}"/>
              </a:ext>
            </a:extLst>
          </p:cNvPr>
          <p:cNvGrpSpPr/>
          <p:nvPr/>
        </p:nvGrpSpPr>
        <p:grpSpPr>
          <a:xfrm>
            <a:off x="5577240" y="1447362"/>
            <a:ext cx="3970208" cy="1596229"/>
            <a:chOff x="8066599" y="117438"/>
            <a:chExt cx="4045639" cy="1827960"/>
          </a:xfrm>
        </p:grpSpPr>
        <p:pic>
          <p:nvPicPr>
            <p:cNvPr id="3" name="Graphic 2">
              <a:extLst>
                <a:ext uri="{FF2B5EF4-FFF2-40B4-BE49-F238E27FC236}">
                  <a16:creationId xmlns:a16="http://schemas.microsoft.com/office/drawing/2014/main" id="{9278209A-D074-4995-B27E-CE2D773D30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63085" y="406993"/>
              <a:ext cx="890752" cy="946424"/>
            </a:xfrm>
            <a:prstGeom prst="rect">
              <a:avLst/>
            </a:prstGeom>
          </p:spPr>
        </p:pic>
        <p:pic>
          <p:nvPicPr>
            <p:cNvPr id="4" name="Graphic 3">
              <a:extLst>
                <a:ext uri="{FF2B5EF4-FFF2-40B4-BE49-F238E27FC236}">
                  <a16:creationId xmlns:a16="http://schemas.microsoft.com/office/drawing/2014/main" id="{AC86A9A8-4950-4917-9117-E578CB24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66599" y="117438"/>
              <a:ext cx="1031617" cy="1096093"/>
            </a:xfrm>
            <a:prstGeom prst="rect">
              <a:avLst/>
            </a:prstGeom>
          </p:spPr>
        </p:pic>
        <p:pic>
          <p:nvPicPr>
            <p:cNvPr id="7" name="Graphic 6">
              <a:extLst>
                <a:ext uri="{FF2B5EF4-FFF2-40B4-BE49-F238E27FC236}">
                  <a16:creationId xmlns:a16="http://schemas.microsoft.com/office/drawing/2014/main" id="{15BACD24-C2D7-4DA4-BA7F-69E3F571F1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18706" y="1102270"/>
              <a:ext cx="793532" cy="843128"/>
            </a:xfrm>
            <a:prstGeom prst="rect">
              <a:avLst/>
            </a:prstGeom>
          </p:spPr>
        </p:pic>
      </p:grpSp>
      <p:graphicFrame>
        <p:nvGraphicFramePr>
          <p:cNvPr id="13" name="Chart 12">
            <a:extLst>
              <a:ext uri="{FF2B5EF4-FFF2-40B4-BE49-F238E27FC236}">
                <a16:creationId xmlns:a16="http://schemas.microsoft.com/office/drawing/2014/main" id="{42FF5B6B-CEE9-47D1-A77C-D7BC61C89F28}"/>
              </a:ext>
            </a:extLst>
          </p:cNvPr>
          <p:cNvGraphicFramePr/>
          <p:nvPr>
            <p:extLst>
              <p:ext uri="{D42A27DB-BD31-4B8C-83A1-F6EECF244321}">
                <p14:modId xmlns:p14="http://schemas.microsoft.com/office/powerpoint/2010/main" val="1359062621"/>
              </p:ext>
            </p:extLst>
          </p:nvPr>
        </p:nvGraphicFramePr>
        <p:xfrm>
          <a:off x="661167" y="734536"/>
          <a:ext cx="10578799" cy="5101986"/>
        </p:xfrm>
        <a:graphic>
          <a:graphicData uri="http://schemas.openxmlformats.org/drawingml/2006/chart">
            <c:chart xmlns:c="http://schemas.openxmlformats.org/drawingml/2006/chart" xmlns:r="http://schemas.openxmlformats.org/officeDocument/2006/relationships" r:id="rId5"/>
          </a:graphicData>
        </a:graphic>
      </p:graphicFrame>
      <p:sp>
        <p:nvSpPr>
          <p:cNvPr id="15" name="Title 1">
            <a:extLst>
              <a:ext uri="{FF2B5EF4-FFF2-40B4-BE49-F238E27FC236}">
                <a16:creationId xmlns:a16="http://schemas.microsoft.com/office/drawing/2014/main" id="{71D28ABB-E36B-4423-81E0-2E456D67E090}"/>
              </a:ext>
            </a:extLst>
          </p:cNvPr>
          <p:cNvSpPr>
            <a:spLocks noGrp="1"/>
          </p:cNvSpPr>
          <p:nvPr>
            <p:ph type="title"/>
          </p:nvPr>
        </p:nvSpPr>
        <p:spPr>
          <a:xfrm>
            <a:off x="248489" y="188500"/>
            <a:ext cx="11695022" cy="546036"/>
          </a:xfrm>
        </p:spPr>
        <p:txBody>
          <a:bodyPr>
            <a:noAutofit/>
          </a:bodyPr>
          <a:lstStyle/>
          <a:p>
            <a:pPr algn="ctr"/>
            <a:r>
              <a:rPr lang="en-US" sz="3200" b="1" dirty="0">
                <a:solidFill>
                  <a:srgbClr val="70A8AF"/>
                </a:solidFill>
                <a:latin typeface="Segoe UI" panose="020B0502040204020203" pitchFamily="34" charset="0"/>
                <a:cs typeface="Segoe UI" panose="020B0502040204020203" pitchFamily="34" charset="0"/>
              </a:rPr>
              <a:t>Taking COVID-19 vaccination</a:t>
            </a:r>
          </a:p>
        </p:txBody>
      </p:sp>
      <p:sp>
        <p:nvSpPr>
          <p:cNvPr id="10" name="TextBox 9">
            <a:extLst>
              <a:ext uri="{FF2B5EF4-FFF2-40B4-BE49-F238E27FC236}">
                <a16:creationId xmlns:a16="http://schemas.microsoft.com/office/drawing/2014/main" id="{BF364C93-43D2-4B63-BDF4-6B248DC81C6E}"/>
              </a:ext>
            </a:extLst>
          </p:cNvPr>
          <p:cNvSpPr txBox="1"/>
          <p:nvPr/>
        </p:nvSpPr>
        <p:spPr>
          <a:xfrm>
            <a:off x="77821" y="5596851"/>
            <a:ext cx="12192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Three in ten women from Addis and Harari women </a:t>
            </a:r>
            <a:r>
              <a:rPr kumimoji="0" lang="en-GB" sz="20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said they were willing </a:t>
            </a:r>
            <a:r>
              <a:rPr kumimoji="0" lang="en-US" sz="20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to take a vaccination against the COVID-19 if offered to them</a:t>
            </a:r>
            <a:endParaRPr kumimoji="0" lang="en-GB" sz="20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27760828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p:cNvSpPr>
          <p:nvPr/>
        </p:nvSpPr>
        <p:spPr>
          <a:xfrm>
            <a:off x="0" y="196897"/>
            <a:ext cx="12192000" cy="954107"/>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latin typeface="Segoe UI" panose="020B0502040204020203" pitchFamily="34" charset="0"/>
                <a:cs typeface="Segoe UI" panose="020B0502040204020203" pitchFamily="34" charset="0"/>
              </a:rPr>
              <a:t>Availability</a:t>
            </a:r>
            <a:r>
              <a:rPr lang="en-US" sz="2800" dirty="0">
                <a:latin typeface="Segoe UI" panose="020B0502040204020203" pitchFamily="34" charset="0"/>
                <a:cs typeface="Segoe UI" panose="020B0502040204020203" pitchFamily="34" charset="0"/>
              </a:rPr>
              <a:t> </a:t>
            </a:r>
            <a:r>
              <a:rPr lang="en-US" sz="2800" b="1" dirty="0">
                <a:latin typeface="Segoe UI" panose="020B0502040204020203" pitchFamily="34" charset="0"/>
                <a:cs typeface="Segoe UI" panose="020B0502040204020203" pitchFamily="34" charset="0"/>
              </a:rPr>
              <a:t>of COVID-19 prevention and management services* -by facility type and sector</a:t>
            </a:r>
            <a:endParaRPr lang="fr-CA" sz="2800" b="1" dirty="0">
              <a:latin typeface="Segoe UI" panose="020B0502040204020203" pitchFamily="34" charset="0"/>
              <a:cs typeface="Segoe UI" panose="020B0502040204020203" pitchFamily="34" charset="0"/>
            </a:endParaRPr>
          </a:p>
        </p:txBody>
      </p:sp>
      <p:sp>
        <p:nvSpPr>
          <p:cNvPr id="11" name="TextBox 10"/>
          <p:cNvSpPr txBox="1"/>
          <p:nvPr/>
        </p:nvSpPr>
        <p:spPr>
          <a:xfrm>
            <a:off x="7974775" y="1739370"/>
            <a:ext cx="3785965"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latin typeface="Segoe UI" panose="020B0502040204020203" pitchFamily="34" charset="0"/>
                <a:cs typeface="Segoe UI" panose="020B0502040204020203" pitchFamily="34" charset="0"/>
              </a:rPr>
              <a:t>Nearly four out of ten hospitals </a:t>
            </a:r>
            <a:r>
              <a:rPr lang="en-US" sz="2000" i="1" dirty="0">
                <a:latin typeface="Segoe UI" panose="020B0502040204020203" pitchFamily="34" charset="0"/>
                <a:cs typeface="Segoe UI" panose="020B0502040204020203" pitchFamily="34" charset="0"/>
              </a:rPr>
              <a:t>and 14% of </a:t>
            </a:r>
            <a:r>
              <a:rPr lang="en-US" sz="2000" b="1" i="1" dirty="0">
                <a:latin typeface="Segoe UI" panose="020B0502040204020203" pitchFamily="34" charset="0"/>
                <a:cs typeface="Segoe UI" panose="020B0502040204020203" pitchFamily="34" charset="0"/>
              </a:rPr>
              <a:t>health centers </a:t>
            </a:r>
            <a:r>
              <a:rPr lang="en-US" sz="2000" i="1" dirty="0">
                <a:latin typeface="Segoe UI" panose="020B0502040204020203" pitchFamily="34" charset="0"/>
                <a:cs typeface="Segoe UI" panose="020B0502040204020203" pitchFamily="34" charset="0"/>
              </a:rPr>
              <a:t>had COVID </a:t>
            </a:r>
            <a:r>
              <a:rPr lang="en-US" sz="2000" b="1" i="1" dirty="0">
                <a:latin typeface="Segoe UI" panose="020B0502040204020203" pitchFamily="34" charset="0"/>
                <a:cs typeface="Segoe UI" panose="020B0502040204020203" pitchFamily="34" charset="0"/>
              </a:rPr>
              <a:t>prevention, management </a:t>
            </a:r>
            <a:r>
              <a:rPr lang="en-US" sz="2000" b="1" i="1" u="sng" dirty="0">
                <a:latin typeface="Segoe UI" panose="020B0502040204020203" pitchFamily="34" charset="0"/>
                <a:cs typeface="Segoe UI" panose="020B0502040204020203" pitchFamily="34" charset="0"/>
              </a:rPr>
              <a:t>and</a:t>
            </a:r>
            <a:r>
              <a:rPr lang="en-US" sz="2000" b="1" i="1" dirty="0">
                <a:latin typeface="Segoe UI" panose="020B0502040204020203" pitchFamily="34" charset="0"/>
                <a:cs typeface="Segoe UI" panose="020B0502040204020203" pitchFamily="34" charset="0"/>
              </a:rPr>
              <a:t> referral services</a:t>
            </a:r>
            <a:r>
              <a:rPr lang="en-US" sz="2000" i="1" dirty="0">
                <a:latin typeface="Segoe UI" panose="020B0502040204020203" pitchFamily="34" charset="0"/>
                <a:cs typeface="Segoe UI" panose="020B0502040204020203" pitchFamily="34" charset="0"/>
              </a:rPr>
              <a:t> at their facility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i="1"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latin typeface="Segoe UI" panose="020B0502040204020203" pitchFamily="34" charset="0"/>
                <a:cs typeface="Segoe UI" panose="020B0502040204020203" pitchFamily="34" charset="0"/>
              </a:rPr>
              <a:t>Only one percent of private</a:t>
            </a:r>
            <a:r>
              <a:rPr lang="en-US" sz="2000" i="1" dirty="0">
                <a:latin typeface="Segoe UI" panose="020B0502040204020203" pitchFamily="34" charset="0"/>
                <a:cs typeface="Segoe UI" panose="020B0502040204020203" pitchFamily="34" charset="0"/>
              </a:rPr>
              <a:t> facilities have COVID prevention or treatment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i="1"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dirty="0">
                <a:latin typeface="Segoe UI" panose="020B0502040204020203" pitchFamily="34" charset="0"/>
                <a:cs typeface="Segoe UI" panose="020B0502040204020203" pitchFamily="34" charset="0"/>
              </a:rPr>
              <a:t>*Defined as availability of COVID-19 screening, testing, treatment, vaccination </a:t>
            </a:r>
            <a:r>
              <a:rPr lang="en-US" sz="2000" b="1" i="1" u="sng" dirty="0">
                <a:latin typeface="Segoe UI" panose="020B0502040204020203" pitchFamily="34" charset="0"/>
                <a:cs typeface="Segoe UI" panose="020B0502040204020203" pitchFamily="34" charset="0"/>
              </a:rPr>
              <a:t>and</a:t>
            </a:r>
            <a:r>
              <a:rPr lang="en-US" sz="2000" i="1" dirty="0">
                <a:latin typeface="Segoe UI" panose="020B0502040204020203" pitchFamily="34" charset="0"/>
                <a:cs typeface="Segoe UI" panose="020B0502040204020203" pitchFamily="34" charset="0"/>
              </a:rPr>
              <a:t> referral services</a:t>
            </a:r>
          </a:p>
        </p:txBody>
      </p:sp>
      <p:graphicFrame>
        <p:nvGraphicFramePr>
          <p:cNvPr id="10" name="Chart 9">
            <a:extLst>
              <a:ext uri="{FF2B5EF4-FFF2-40B4-BE49-F238E27FC236}">
                <a16:creationId xmlns:a16="http://schemas.microsoft.com/office/drawing/2014/main" id="{0466431B-9BBB-A745-8518-D346CAA35826}"/>
              </a:ext>
            </a:extLst>
          </p:cNvPr>
          <p:cNvGraphicFramePr/>
          <p:nvPr>
            <p:extLst>
              <p:ext uri="{D42A27DB-BD31-4B8C-83A1-F6EECF244321}">
                <p14:modId xmlns:p14="http://schemas.microsoft.com/office/powerpoint/2010/main" val="1058051810"/>
              </p:ext>
            </p:extLst>
          </p:nvPr>
        </p:nvGraphicFramePr>
        <p:xfrm>
          <a:off x="621912" y="1464616"/>
          <a:ext cx="4445388" cy="46202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0466431B-9BBB-A745-8518-D346CAA35826}"/>
              </a:ext>
            </a:extLst>
          </p:cNvPr>
          <p:cNvGraphicFramePr/>
          <p:nvPr>
            <p:extLst>
              <p:ext uri="{D42A27DB-BD31-4B8C-83A1-F6EECF244321}">
                <p14:modId xmlns:p14="http://schemas.microsoft.com/office/powerpoint/2010/main" val="1868560168"/>
              </p:ext>
            </p:extLst>
          </p:nvPr>
        </p:nvGraphicFramePr>
        <p:xfrm>
          <a:off x="3925671" y="1464617"/>
          <a:ext cx="3558473" cy="4620251"/>
        </p:xfrm>
        <a:graphic>
          <a:graphicData uri="http://schemas.openxmlformats.org/drawingml/2006/chart">
            <c:chart xmlns:c="http://schemas.openxmlformats.org/drawingml/2006/chart" xmlns:r="http://schemas.openxmlformats.org/officeDocument/2006/relationships" r:id="rId4"/>
          </a:graphicData>
        </a:graphic>
      </p:graphicFrame>
      <p:grpSp>
        <p:nvGrpSpPr>
          <p:cNvPr id="6" name="Group 5">
            <a:extLst>
              <a:ext uri="{FF2B5EF4-FFF2-40B4-BE49-F238E27FC236}">
                <a16:creationId xmlns:a16="http://schemas.microsoft.com/office/drawing/2014/main" id="{FE04E57A-F481-9445-395C-B45A701D30CB}"/>
              </a:ext>
            </a:extLst>
          </p:cNvPr>
          <p:cNvGrpSpPr/>
          <p:nvPr/>
        </p:nvGrpSpPr>
        <p:grpSpPr>
          <a:xfrm>
            <a:off x="9080500" y="1036320"/>
            <a:ext cx="2947750" cy="5732780"/>
            <a:chOff x="9125339" y="90113"/>
            <a:chExt cx="2923775" cy="6691345"/>
          </a:xfrm>
        </p:grpSpPr>
        <p:pic>
          <p:nvPicPr>
            <p:cNvPr id="8" name="Graphic 7">
              <a:extLst>
                <a:ext uri="{FF2B5EF4-FFF2-40B4-BE49-F238E27FC236}">
                  <a16:creationId xmlns:a16="http://schemas.microsoft.com/office/drawing/2014/main" id="{9B9CD7F8-365E-60AB-8F40-3F5B336A45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58362" y="90113"/>
              <a:ext cx="890752" cy="946424"/>
            </a:xfrm>
            <a:prstGeom prst="rect">
              <a:avLst/>
            </a:prstGeom>
          </p:spPr>
        </p:pic>
        <p:pic>
          <p:nvPicPr>
            <p:cNvPr id="9" name="Graphic 8">
              <a:extLst>
                <a:ext uri="{FF2B5EF4-FFF2-40B4-BE49-F238E27FC236}">
                  <a16:creationId xmlns:a16="http://schemas.microsoft.com/office/drawing/2014/main" id="{40C74492-2068-DDBF-70EF-D3F5B136F9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25339" y="6047839"/>
              <a:ext cx="690465" cy="733619"/>
            </a:xfrm>
            <a:prstGeom prst="rect">
              <a:avLst/>
            </a:prstGeom>
          </p:spPr>
        </p:pic>
        <p:pic>
          <p:nvPicPr>
            <p:cNvPr id="12" name="Graphic 11">
              <a:extLst>
                <a:ext uri="{FF2B5EF4-FFF2-40B4-BE49-F238E27FC236}">
                  <a16:creationId xmlns:a16="http://schemas.microsoft.com/office/drawing/2014/main" id="{F52FAE45-6146-6B5A-23FC-519FF6F26E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12626" y="154470"/>
              <a:ext cx="793532" cy="843128"/>
            </a:xfrm>
            <a:prstGeom prst="rect">
              <a:avLst/>
            </a:prstGeom>
          </p:spPr>
        </p:pic>
      </p:grpSp>
    </p:spTree>
    <p:extLst>
      <p:ext uri="{BB962C8B-B14F-4D97-AF65-F5344CB8AC3E}">
        <p14:creationId xmlns:p14="http://schemas.microsoft.com/office/powerpoint/2010/main" val="1670117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06981F8-CBFF-4383-BE44-8A76B218BD2E}"/>
              </a:ext>
            </a:extLst>
          </p:cNvPr>
          <p:cNvSpPr txBox="1"/>
          <p:nvPr/>
        </p:nvSpPr>
        <p:spPr>
          <a:xfrm>
            <a:off x="547609" y="184297"/>
            <a:ext cx="11672596" cy="8309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b="1" dirty="0">
                <a:latin typeface="Segoe UI" panose="020B0502040204020203" pitchFamily="34" charset="0"/>
                <a:cs typeface="Segoe UI" panose="020B0502040204020203" pitchFamily="34" charset="0"/>
              </a:rPr>
              <a:t>Average delivery volume &amp; Caesarean Deliveries before and during COVID restrictions among Hospitals which offer labor and delivery care </a:t>
            </a:r>
          </a:p>
        </p:txBody>
      </p:sp>
      <p:sp>
        <p:nvSpPr>
          <p:cNvPr id="8" name="Slide Number Placeholder 5">
            <a:extLst>
              <a:ext uri="{FF2B5EF4-FFF2-40B4-BE49-F238E27FC236}">
                <a16:creationId xmlns:a16="http://schemas.microsoft.com/office/drawing/2014/main" id="{9D19488D-7DED-4714-AA14-B472A1A259BC}"/>
              </a:ext>
            </a:extLst>
          </p:cNvPr>
          <p:cNvSpPr txBox="1">
            <a:spLocks/>
          </p:cNvSpPr>
          <p:nvPr/>
        </p:nvSpPr>
        <p:spPr>
          <a:xfrm>
            <a:off x="8576310" y="636352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21241DE-82DC-4C1A-85E0-7AFCEBC1ABD3}" type="slidenum">
              <a:rPr lang="en-US" smtClean="0">
                <a:solidFill>
                  <a:prstClr val="black">
                    <a:tint val="75000"/>
                  </a:prstClr>
                </a:solidFill>
                <a:latin typeface="Calibri" panose="020F0502020204030204"/>
              </a:rPr>
              <a:pPr>
                <a:defRPr/>
              </a:pPr>
              <a:t>115</a:t>
            </a:fld>
            <a:endParaRPr lang="en-US" dirty="0">
              <a:solidFill>
                <a:prstClr val="black">
                  <a:tint val="75000"/>
                </a:prstClr>
              </a:solidFill>
              <a:latin typeface="Calibri" panose="020F0502020204030204"/>
            </a:endParaRPr>
          </a:p>
        </p:txBody>
      </p:sp>
      <p:graphicFrame>
        <p:nvGraphicFramePr>
          <p:cNvPr id="10" name="Chart 9">
            <a:extLst>
              <a:ext uri="{FF2B5EF4-FFF2-40B4-BE49-F238E27FC236}">
                <a16:creationId xmlns:a16="http://schemas.microsoft.com/office/drawing/2014/main" id="{A4C0BE0A-791A-4184-97F6-CC28E93AF64E}"/>
              </a:ext>
            </a:extLst>
          </p:cNvPr>
          <p:cNvGraphicFramePr/>
          <p:nvPr>
            <p:extLst>
              <p:ext uri="{D42A27DB-BD31-4B8C-83A1-F6EECF244321}">
                <p14:modId xmlns:p14="http://schemas.microsoft.com/office/powerpoint/2010/main" val="2740904480"/>
              </p:ext>
            </p:extLst>
          </p:nvPr>
        </p:nvGraphicFramePr>
        <p:xfrm>
          <a:off x="897077" y="796115"/>
          <a:ext cx="5331108" cy="48793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25A36491-83B3-795F-440E-D5DDF169536F}"/>
              </a:ext>
            </a:extLst>
          </p:cNvPr>
          <p:cNvGraphicFramePr/>
          <p:nvPr>
            <p:extLst>
              <p:ext uri="{D42A27DB-BD31-4B8C-83A1-F6EECF244321}">
                <p14:modId xmlns:p14="http://schemas.microsoft.com/office/powerpoint/2010/main" val="3795095849"/>
              </p:ext>
            </p:extLst>
          </p:nvPr>
        </p:nvGraphicFramePr>
        <p:xfrm>
          <a:off x="6688147" y="796116"/>
          <a:ext cx="4724491" cy="487930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B7A8ED65-93BC-E53B-A40C-DA00A9AA4599}"/>
              </a:ext>
            </a:extLst>
          </p:cNvPr>
          <p:cNvSpPr txBox="1"/>
          <p:nvPr/>
        </p:nvSpPr>
        <p:spPr>
          <a:xfrm>
            <a:off x="559838" y="5675426"/>
            <a:ext cx="11336694" cy="59093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There was a slight increase in both </a:t>
            </a:r>
            <a:r>
              <a:rPr kumimoji="0" lang="en-GB" b="1" i="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client volume for delivery services </a:t>
            </a:r>
            <a:r>
              <a:rPr kumimoji="0" lang="en-GB" b="0" i="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and the number of </a:t>
            </a:r>
            <a:r>
              <a:rPr kumimoji="0" lang="en-GB" b="1" i="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CS deliveries</a:t>
            </a:r>
            <a:r>
              <a:rPr kumimoji="0" lang="en-GB" b="0" i="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 in public hospitals, during the month of </a:t>
            </a:r>
            <a:r>
              <a:rPr lang="en-GB" i="1" dirty="0">
                <a:latin typeface="Segoe UI" panose="020B0502040204020203" pitchFamily="34" charset="0"/>
                <a:cs typeface="Segoe UI" panose="020B0502040204020203" pitchFamily="34" charset="0"/>
              </a:rPr>
              <a:t>April</a:t>
            </a:r>
            <a:r>
              <a:rPr kumimoji="0" lang="en-GB" b="0" i="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 2021 compared to April 2019 </a:t>
            </a:r>
          </a:p>
        </p:txBody>
      </p:sp>
      <p:grpSp>
        <p:nvGrpSpPr>
          <p:cNvPr id="11" name="Group 10">
            <a:extLst>
              <a:ext uri="{FF2B5EF4-FFF2-40B4-BE49-F238E27FC236}">
                <a16:creationId xmlns:a16="http://schemas.microsoft.com/office/drawing/2014/main" id="{990C4F56-F0DE-8401-C402-C33FE355C6D0}"/>
              </a:ext>
            </a:extLst>
          </p:cNvPr>
          <p:cNvGrpSpPr/>
          <p:nvPr/>
        </p:nvGrpSpPr>
        <p:grpSpPr>
          <a:xfrm>
            <a:off x="106681" y="1874520"/>
            <a:ext cx="3337559" cy="1075816"/>
            <a:chOff x="7054874" y="4826774"/>
            <a:chExt cx="4146689" cy="1507890"/>
          </a:xfrm>
        </p:grpSpPr>
        <p:pic>
          <p:nvPicPr>
            <p:cNvPr id="12" name="Graphic 11">
              <a:extLst>
                <a:ext uri="{FF2B5EF4-FFF2-40B4-BE49-F238E27FC236}">
                  <a16:creationId xmlns:a16="http://schemas.microsoft.com/office/drawing/2014/main" id="{E18F3CC6-463C-77F7-544D-CA8E150834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008307">
              <a:off x="10129807" y="4878490"/>
              <a:ext cx="1123472" cy="1020040"/>
            </a:xfrm>
            <a:prstGeom prst="rect">
              <a:avLst/>
            </a:prstGeom>
          </p:spPr>
        </p:pic>
        <p:pic>
          <p:nvPicPr>
            <p:cNvPr id="13" name="Graphic 12">
              <a:extLst>
                <a:ext uri="{FF2B5EF4-FFF2-40B4-BE49-F238E27FC236}">
                  <a16:creationId xmlns:a16="http://schemas.microsoft.com/office/drawing/2014/main" id="{87CEF937-4E69-88A1-6800-CBB3CABF13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008307">
              <a:off x="6999325" y="5183470"/>
              <a:ext cx="1206743" cy="1095645"/>
            </a:xfrm>
            <a:prstGeom prst="rect">
              <a:avLst/>
            </a:prstGeom>
          </p:spPr>
        </p:pic>
      </p:grpSp>
    </p:spTree>
    <p:extLst>
      <p:ext uri="{BB962C8B-B14F-4D97-AF65-F5344CB8AC3E}">
        <p14:creationId xmlns:p14="http://schemas.microsoft.com/office/powerpoint/2010/main" val="32834292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2">
            <a:extLst>
              <a:ext uri="{FF2B5EF4-FFF2-40B4-BE49-F238E27FC236}">
                <a16:creationId xmlns:a16="http://schemas.microsoft.com/office/drawing/2014/main" id="{09817BFF-18A6-4E46-A00C-5AFB0373EE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4187" y="284267"/>
            <a:ext cx="695778" cy="739265"/>
          </a:xfrm>
          <a:prstGeom prst="rect">
            <a:avLst/>
          </a:prstGeom>
        </p:spPr>
      </p:pic>
      <p:sp>
        <p:nvSpPr>
          <p:cNvPr id="7" name="TextBox 6">
            <a:extLst>
              <a:ext uri="{FF2B5EF4-FFF2-40B4-BE49-F238E27FC236}">
                <a16:creationId xmlns:a16="http://schemas.microsoft.com/office/drawing/2014/main" id="{4BDBF607-256B-471F-910D-D33DC4504C27}"/>
              </a:ext>
            </a:extLst>
          </p:cNvPr>
          <p:cNvSpPr txBox="1"/>
          <p:nvPr/>
        </p:nvSpPr>
        <p:spPr>
          <a:xfrm>
            <a:off x="1137360" y="374118"/>
            <a:ext cx="10772631" cy="830997"/>
          </a:xfrm>
          <a:prstGeom prst="rect">
            <a:avLst/>
          </a:prstGeom>
          <a:noFill/>
        </p:spPr>
        <p:txBody>
          <a:bodyPr wrap="square">
            <a:spAutoFit/>
          </a:bodyPr>
          <a:lstStyle/>
          <a:p>
            <a:pPr lvl="0">
              <a:defRPr/>
            </a:pPr>
            <a:r>
              <a:rPr lang="en-US" sz="2400" b="1" dirty="0">
                <a:latin typeface="Segoe UI" panose="020B0502040204020203" pitchFamily="34" charset="0"/>
                <a:cs typeface="Segoe UI" panose="020B0502040204020203" pitchFamily="34" charset="0"/>
              </a:rPr>
              <a:t>Average delivery volume before and during COVID restrictions among health centers which offer labor and delivery care </a:t>
            </a:r>
          </a:p>
        </p:txBody>
      </p:sp>
      <p:sp>
        <p:nvSpPr>
          <p:cNvPr id="8" name="Content Placeholder 3">
            <a:extLst>
              <a:ext uri="{FF2B5EF4-FFF2-40B4-BE49-F238E27FC236}">
                <a16:creationId xmlns:a16="http://schemas.microsoft.com/office/drawing/2014/main" id="{7F7E1833-1444-4FF7-B3C6-7BC227256021}"/>
              </a:ext>
            </a:extLst>
          </p:cNvPr>
          <p:cNvSpPr txBox="1">
            <a:spLocks/>
          </p:cNvSpPr>
          <p:nvPr/>
        </p:nvSpPr>
        <p:spPr>
          <a:xfrm>
            <a:off x="8302425" y="2173350"/>
            <a:ext cx="3119859" cy="3009416"/>
          </a:xfrm>
          <a:prstGeom prst="rect">
            <a:avLst/>
          </a:prstGeom>
        </p:spPr>
        <p:txBody>
          <a:bodyPr>
            <a:normAutofit/>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Calibri" charset="0"/>
                <a:ea typeface="Calibri" charset="0"/>
                <a:cs typeface="Calibri" charset="0"/>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i="1" dirty="0">
                <a:solidFill>
                  <a:schemeClr val="tx1"/>
                </a:solidFill>
                <a:latin typeface="Segoe UI" panose="020B0502040204020203" pitchFamily="34" charset="0"/>
                <a:ea typeface="+mn-ea"/>
                <a:cs typeface="Segoe UI" panose="020B0502040204020203" pitchFamily="34" charset="0"/>
              </a:rPr>
              <a:t>There is a </a:t>
            </a:r>
            <a:r>
              <a:rPr lang="en-GB" sz="2400" b="1" i="1" dirty="0">
                <a:solidFill>
                  <a:schemeClr val="tx1"/>
                </a:solidFill>
                <a:latin typeface="Segoe UI" panose="020B0502040204020203" pitchFamily="34" charset="0"/>
                <a:ea typeface="+mn-ea"/>
                <a:cs typeface="Segoe UI" panose="020B0502040204020203" pitchFamily="34" charset="0"/>
              </a:rPr>
              <a:t>slight increase in delivery volume at health </a:t>
            </a:r>
            <a:r>
              <a:rPr lang="en-GB" sz="2400" b="1" i="1" dirty="0" err="1">
                <a:solidFill>
                  <a:schemeClr val="tx1"/>
                </a:solidFill>
                <a:latin typeface="Segoe UI" panose="020B0502040204020203" pitchFamily="34" charset="0"/>
                <a:ea typeface="+mn-ea"/>
                <a:cs typeface="Segoe UI" panose="020B0502040204020203" pitchFamily="34" charset="0"/>
              </a:rPr>
              <a:t>centers</a:t>
            </a:r>
            <a:r>
              <a:rPr lang="en-GB" sz="2400" b="1" i="1" dirty="0">
                <a:solidFill>
                  <a:schemeClr val="tx1"/>
                </a:solidFill>
                <a:latin typeface="Segoe UI" panose="020B0502040204020203" pitchFamily="34" charset="0"/>
                <a:ea typeface="+mn-ea"/>
                <a:cs typeface="Segoe UI" panose="020B0502040204020203" pitchFamily="34" charset="0"/>
              </a:rPr>
              <a:t> </a:t>
            </a:r>
            <a:r>
              <a:rPr lang="en-GB" sz="2400" i="1" dirty="0">
                <a:solidFill>
                  <a:schemeClr val="tx1"/>
                </a:solidFill>
                <a:latin typeface="Segoe UI" panose="020B0502040204020203" pitchFamily="34" charset="0"/>
                <a:ea typeface="+mn-ea"/>
                <a:cs typeface="Segoe UI" panose="020B0502040204020203" pitchFamily="34" charset="0"/>
              </a:rPr>
              <a:t>from April 2019 (36) to April 2021 (46)</a:t>
            </a:r>
          </a:p>
        </p:txBody>
      </p:sp>
      <p:sp>
        <p:nvSpPr>
          <p:cNvPr id="9" name="Slide Number Placeholder 5">
            <a:extLst>
              <a:ext uri="{FF2B5EF4-FFF2-40B4-BE49-F238E27FC236}">
                <a16:creationId xmlns:a16="http://schemas.microsoft.com/office/drawing/2014/main" id="{F409098C-9829-42EB-B12C-B882EAEF35B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21241DE-82DC-4C1A-85E0-7AFCEBC1ABD3}" type="slidenum">
              <a:rPr lang="en-US" smtClean="0">
                <a:solidFill>
                  <a:prstClr val="black">
                    <a:tint val="75000"/>
                  </a:prstClr>
                </a:solidFill>
                <a:latin typeface="Calibri" panose="020F0502020204030204"/>
              </a:rPr>
              <a:pPr>
                <a:defRPr/>
              </a:pPr>
              <a:t>116</a:t>
            </a:fld>
            <a:endParaRPr lang="en-US" dirty="0">
              <a:solidFill>
                <a:prstClr val="black">
                  <a:tint val="75000"/>
                </a:prstClr>
              </a:solidFill>
              <a:latin typeface="Calibri" panose="020F0502020204030204"/>
            </a:endParaRPr>
          </a:p>
        </p:txBody>
      </p:sp>
      <mc:AlternateContent xmlns:mc="http://schemas.openxmlformats.org/markup-compatibility/2006" xmlns:cx1="http://schemas.microsoft.com/office/drawing/2015/9/8/chartex">
        <mc:Choice Requires="cx1">
          <p:graphicFrame>
            <p:nvGraphicFramePr>
              <p:cNvPr id="11" name="Chart 10">
                <a:extLst>
                  <a:ext uri="{FF2B5EF4-FFF2-40B4-BE49-F238E27FC236}">
                    <a16:creationId xmlns:a16="http://schemas.microsoft.com/office/drawing/2014/main" id="{B89C3E2A-901C-B541-1751-B1A48E8C39D7}"/>
                  </a:ext>
                </a:extLst>
              </p:cNvPr>
              <p:cNvGraphicFramePr/>
              <p:nvPr>
                <p:extLst>
                  <p:ext uri="{D42A27DB-BD31-4B8C-83A1-F6EECF244321}">
                    <p14:modId xmlns:p14="http://schemas.microsoft.com/office/powerpoint/2010/main" val="1782048068"/>
                  </p:ext>
                </p:extLst>
              </p:nvPr>
            </p:nvGraphicFramePr>
            <p:xfrm>
              <a:off x="573070" y="1196720"/>
              <a:ext cx="7482910" cy="4561604"/>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11" name="Chart 10">
                <a:extLst>
                  <a:ext uri="{FF2B5EF4-FFF2-40B4-BE49-F238E27FC236}">
                    <a16:creationId xmlns:a16="http://schemas.microsoft.com/office/drawing/2014/main" id="{B89C3E2A-901C-B541-1751-B1A48E8C39D7}"/>
                  </a:ext>
                </a:extLst>
              </p:cNvPr>
              <p:cNvPicPr>
                <a:picLocks noGrp="1" noRot="1" noChangeAspect="1" noMove="1" noResize="1" noEditPoints="1" noAdjustHandles="1" noChangeArrowheads="1" noChangeShapeType="1"/>
              </p:cNvPicPr>
              <p:nvPr/>
            </p:nvPicPr>
            <p:blipFill>
              <a:blip r:embed="rId7"/>
              <a:stretch>
                <a:fillRect/>
              </a:stretch>
            </p:blipFill>
            <p:spPr>
              <a:xfrm>
                <a:off x="573070" y="1196720"/>
                <a:ext cx="7482910" cy="4561604"/>
              </a:xfrm>
              <a:prstGeom prst="rect">
                <a:avLst/>
              </a:prstGeom>
            </p:spPr>
          </p:pic>
        </mc:Fallback>
      </mc:AlternateContent>
      <p:sp>
        <p:nvSpPr>
          <p:cNvPr id="2" name="TextBox 1">
            <a:extLst>
              <a:ext uri="{FF2B5EF4-FFF2-40B4-BE49-F238E27FC236}">
                <a16:creationId xmlns:a16="http://schemas.microsoft.com/office/drawing/2014/main" id="{89A87E49-F2E7-AA57-9D4A-F5BF9AE1ABB2}"/>
              </a:ext>
            </a:extLst>
          </p:cNvPr>
          <p:cNvSpPr txBox="1"/>
          <p:nvPr/>
        </p:nvSpPr>
        <p:spPr>
          <a:xfrm>
            <a:off x="931603" y="5790065"/>
            <a:ext cx="769876" cy="307777"/>
          </a:xfrm>
          <a:prstGeom prst="rect">
            <a:avLst/>
          </a:prstGeom>
          <a:noFill/>
        </p:spPr>
        <p:txBody>
          <a:bodyPr wrap="square" rtlCol="0">
            <a:spAutoFit/>
          </a:bodyPr>
          <a:lstStyle/>
          <a:p>
            <a:r>
              <a:rPr lang="en-US" sz="1400" dirty="0">
                <a:solidFill>
                  <a:schemeClr val="tx2"/>
                </a:solidFill>
              </a:rPr>
              <a:t>n=195</a:t>
            </a:r>
          </a:p>
        </p:txBody>
      </p:sp>
      <p:sp>
        <p:nvSpPr>
          <p:cNvPr id="10" name="TextBox 9">
            <a:extLst>
              <a:ext uri="{FF2B5EF4-FFF2-40B4-BE49-F238E27FC236}">
                <a16:creationId xmlns:a16="http://schemas.microsoft.com/office/drawing/2014/main" id="{929614BB-7A15-FC52-5D5E-27A68F43C739}"/>
              </a:ext>
            </a:extLst>
          </p:cNvPr>
          <p:cNvSpPr txBox="1"/>
          <p:nvPr/>
        </p:nvSpPr>
        <p:spPr>
          <a:xfrm>
            <a:off x="1891417" y="5817865"/>
            <a:ext cx="769876" cy="307777"/>
          </a:xfrm>
          <a:prstGeom prst="rect">
            <a:avLst/>
          </a:prstGeom>
          <a:noFill/>
        </p:spPr>
        <p:txBody>
          <a:bodyPr wrap="square" rtlCol="0">
            <a:spAutoFit/>
          </a:bodyPr>
          <a:lstStyle/>
          <a:p>
            <a:r>
              <a:rPr lang="en-US" sz="1400" dirty="0">
                <a:solidFill>
                  <a:schemeClr val="tx2"/>
                </a:solidFill>
              </a:rPr>
              <a:t>n=200</a:t>
            </a:r>
          </a:p>
        </p:txBody>
      </p:sp>
      <p:sp>
        <p:nvSpPr>
          <p:cNvPr id="12" name="TextBox 11">
            <a:extLst>
              <a:ext uri="{FF2B5EF4-FFF2-40B4-BE49-F238E27FC236}">
                <a16:creationId xmlns:a16="http://schemas.microsoft.com/office/drawing/2014/main" id="{DA77CDBA-C238-CD52-A81C-B63968268A3F}"/>
              </a:ext>
            </a:extLst>
          </p:cNvPr>
          <p:cNvSpPr txBox="1"/>
          <p:nvPr/>
        </p:nvSpPr>
        <p:spPr>
          <a:xfrm>
            <a:off x="3019826" y="5795064"/>
            <a:ext cx="769876" cy="307777"/>
          </a:xfrm>
          <a:prstGeom prst="rect">
            <a:avLst/>
          </a:prstGeom>
          <a:noFill/>
        </p:spPr>
        <p:txBody>
          <a:bodyPr wrap="square" rtlCol="0">
            <a:spAutoFit/>
          </a:bodyPr>
          <a:lstStyle/>
          <a:p>
            <a:r>
              <a:rPr lang="en-US" sz="1400" dirty="0">
                <a:solidFill>
                  <a:schemeClr val="tx2"/>
                </a:solidFill>
              </a:rPr>
              <a:t>n=203</a:t>
            </a:r>
          </a:p>
        </p:txBody>
      </p:sp>
      <p:sp>
        <p:nvSpPr>
          <p:cNvPr id="13" name="TextBox 12">
            <a:extLst>
              <a:ext uri="{FF2B5EF4-FFF2-40B4-BE49-F238E27FC236}">
                <a16:creationId xmlns:a16="http://schemas.microsoft.com/office/drawing/2014/main" id="{DBFB8EC7-72A5-263C-107F-A4FB779143C8}"/>
              </a:ext>
            </a:extLst>
          </p:cNvPr>
          <p:cNvSpPr txBox="1"/>
          <p:nvPr/>
        </p:nvSpPr>
        <p:spPr>
          <a:xfrm>
            <a:off x="3979640" y="5790065"/>
            <a:ext cx="769876" cy="307777"/>
          </a:xfrm>
          <a:prstGeom prst="rect">
            <a:avLst/>
          </a:prstGeom>
          <a:noFill/>
        </p:spPr>
        <p:txBody>
          <a:bodyPr wrap="square" rtlCol="0">
            <a:spAutoFit/>
          </a:bodyPr>
          <a:lstStyle/>
          <a:p>
            <a:r>
              <a:rPr lang="en-US" sz="1400" dirty="0">
                <a:solidFill>
                  <a:schemeClr val="tx2"/>
                </a:solidFill>
              </a:rPr>
              <a:t>n=204</a:t>
            </a:r>
          </a:p>
        </p:txBody>
      </p:sp>
      <p:sp>
        <p:nvSpPr>
          <p:cNvPr id="14" name="TextBox 13">
            <a:extLst>
              <a:ext uri="{FF2B5EF4-FFF2-40B4-BE49-F238E27FC236}">
                <a16:creationId xmlns:a16="http://schemas.microsoft.com/office/drawing/2014/main" id="{DF2FB037-B03B-9BE3-E494-BB6C46FE90EB}"/>
              </a:ext>
            </a:extLst>
          </p:cNvPr>
          <p:cNvSpPr txBox="1"/>
          <p:nvPr/>
        </p:nvSpPr>
        <p:spPr>
          <a:xfrm>
            <a:off x="5931904" y="5790064"/>
            <a:ext cx="769876" cy="307777"/>
          </a:xfrm>
          <a:prstGeom prst="rect">
            <a:avLst/>
          </a:prstGeom>
          <a:noFill/>
        </p:spPr>
        <p:txBody>
          <a:bodyPr wrap="square" rtlCol="0">
            <a:spAutoFit/>
          </a:bodyPr>
          <a:lstStyle/>
          <a:p>
            <a:r>
              <a:rPr lang="en-US" sz="1400" dirty="0">
                <a:solidFill>
                  <a:schemeClr val="tx2"/>
                </a:solidFill>
              </a:rPr>
              <a:t>n=210</a:t>
            </a:r>
          </a:p>
        </p:txBody>
      </p:sp>
      <p:sp>
        <p:nvSpPr>
          <p:cNvPr id="15" name="TextBox 14">
            <a:extLst>
              <a:ext uri="{FF2B5EF4-FFF2-40B4-BE49-F238E27FC236}">
                <a16:creationId xmlns:a16="http://schemas.microsoft.com/office/drawing/2014/main" id="{8C276F04-6E5E-A1CE-23C7-D9C52B9266A5}"/>
              </a:ext>
            </a:extLst>
          </p:cNvPr>
          <p:cNvSpPr txBox="1"/>
          <p:nvPr/>
        </p:nvSpPr>
        <p:spPr>
          <a:xfrm>
            <a:off x="4955772" y="5760606"/>
            <a:ext cx="769876" cy="307777"/>
          </a:xfrm>
          <a:prstGeom prst="rect">
            <a:avLst/>
          </a:prstGeom>
          <a:noFill/>
        </p:spPr>
        <p:txBody>
          <a:bodyPr wrap="square" rtlCol="0">
            <a:spAutoFit/>
          </a:bodyPr>
          <a:lstStyle/>
          <a:p>
            <a:r>
              <a:rPr lang="en-US" sz="1400" dirty="0">
                <a:solidFill>
                  <a:schemeClr val="tx2"/>
                </a:solidFill>
              </a:rPr>
              <a:t>n=208</a:t>
            </a:r>
          </a:p>
        </p:txBody>
      </p:sp>
      <p:grpSp>
        <p:nvGrpSpPr>
          <p:cNvPr id="16" name="Group 15">
            <a:extLst>
              <a:ext uri="{FF2B5EF4-FFF2-40B4-BE49-F238E27FC236}">
                <a16:creationId xmlns:a16="http://schemas.microsoft.com/office/drawing/2014/main" id="{87FEE20B-0F83-5975-A831-4B9C904BDC0A}"/>
              </a:ext>
            </a:extLst>
          </p:cNvPr>
          <p:cNvGrpSpPr/>
          <p:nvPr/>
        </p:nvGrpSpPr>
        <p:grpSpPr>
          <a:xfrm>
            <a:off x="8194148" y="5049826"/>
            <a:ext cx="3337559" cy="1075816"/>
            <a:chOff x="7054874" y="4826774"/>
            <a:chExt cx="4146689" cy="1507890"/>
          </a:xfrm>
        </p:grpSpPr>
        <p:pic>
          <p:nvPicPr>
            <p:cNvPr id="17" name="Graphic 16">
              <a:extLst>
                <a:ext uri="{FF2B5EF4-FFF2-40B4-BE49-F238E27FC236}">
                  <a16:creationId xmlns:a16="http://schemas.microsoft.com/office/drawing/2014/main" id="{E45D5D6B-91AD-D2FE-D542-C720C1C86DC5}"/>
                </a:ext>
              </a:extLst>
            </p:cNvPr>
            <p:cNvPicPr>
              <a:picLocks noChangeAspect="1"/>
            </p:cNvPicPr>
            <p:nvPr/>
          </p:nvPicPr>
          <p:blipFill>
            <a:blip r:embed="rId8">
              <a:extLst>
                <a:ext uri="{96DAC541-7B7A-43D3-8B79-37D633B846F1}">
                  <asvg:svgBlip xmlns:asvg="http://schemas.microsoft.com/office/drawing/2016/SVG/main" r:embed="rId4"/>
                </a:ext>
              </a:extLst>
            </a:blip>
            <a:stretch>
              <a:fillRect/>
            </a:stretch>
          </p:blipFill>
          <p:spPr>
            <a:xfrm rot="16008307">
              <a:off x="10129807" y="4878490"/>
              <a:ext cx="1123472" cy="1020040"/>
            </a:xfrm>
            <a:prstGeom prst="rect">
              <a:avLst/>
            </a:prstGeom>
          </p:spPr>
        </p:pic>
        <p:pic>
          <p:nvPicPr>
            <p:cNvPr id="18" name="Graphic 17">
              <a:extLst>
                <a:ext uri="{FF2B5EF4-FFF2-40B4-BE49-F238E27FC236}">
                  <a16:creationId xmlns:a16="http://schemas.microsoft.com/office/drawing/2014/main" id="{B7719C5D-C7B2-623A-634C-A3382EA2AB5E}"/>
                </a:ext>
              </a:extLst>
            </p:cNvPr>
            <p:cNvPicPr>
              <a:picLocks noChangeAspect="1"/>
            </p:cNvPicPr>
            <p:nvPr/>
          </p:nvPicPr>
          <p:blipFill>
            <a:blip r:embed="rId8">
              <a:extLst>
                <a:ext uri="{96DAC541-7B7A-43D3-8B79-37D633B846F1}">
                  <asvg:svgBlip xmlns:asvg="http://schemas.microsoft.com/office/drawing/2016/SVG/main" r:embed="rId4"/>
                </a:ext>
              </a:extLst>
            </a:blip>
            <a:stretch>
              <a:fillRect/>
            </a:stretch>
          </p:blipFill>
          <p:spPr>
            <a:xfrm rot="16008307">
              <a:off x="6999325" y="5183470"/>
              <a:ext cx="1206743" cy="1095645"/>
            </a:xfrm>
            <a:prstGeom prst="rect">
              <a:avLst/>
            </a:prstGeom>
          </p:spPr>
        </p:pic>
      </p:grpSp>
    </p:spTree>
    <p:extLst>
      <p:ext uri="{BB962C8B-B14F-4D97-AF65-F5344CB8AC3E}">
        <p14:creationId xmlns:p14="http://schemas.microsoft.com/office/powerpoint/2010/main" val="28682553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278A00-1069-4029-8F1C-3AFF95D7759D}"/>
              </a:ext>
            </a:extLst>
          </p:cNvPr>
          <p:cNvSpPr>
            <a:spLocks noGrp="1"/>
          </p:cNvSpPr>
          <p:nvPr>
            <p:ph idx="1"/>
          </p:nvPr>
        </p:nvSpPr>
        <p:spPr>
          <a:xfrm>
            <a:off x="759793" y="1010291"/>
            <a:ext cx="10515600" cy="5170590"/>
          </a:xfrm>
        </p:spPr>
        <p:txBody>
          <a:bodyPr vert="horz" lIns="91440" tIns="45720" rIns="91440" bIns="45720" rtlCol="0" anchor="t">
            <a:noAutofit/>
          </a:bodyPr>
          <a:lstStyle/>
          <a:p>
            <a:pPr>
              <a:lnSpc>
                <a:spcPct val="170000"/>
              </a:lnSpc>
              <a:buClr>
                <a:schemeClr val="tx1"/>
              </a:buClr>
              <a:buSzPct val="100000"/>
              <a:buFont typeface="Arial" panose="020B0604020202020204" pitchFamily="34" charset="0"/>
              <a:buChar char="•"/>
              <a:defRPr/>
            </a:pPr>
            <a:r>
              <a:rPr lang="en-US" sz="2400" dirty="0">
                <a:solidFill>
                  <a:schemeClr val="tx1"/>
                </a:solidFill>
                <a:latin typeface="Segoe UI"/>
                <a:cs typeface="Segoe UI"/>
              </a:rPr>
              <a:t>Federal Ministry of Health</a:t>
            </a:r>
            <a:endParaRPr lang="en-US" sz="2400" dirty="0">
              <a:solidFill>
                <a:schemeClr val="tx1"/>
              </a:solidFill>
            </a:endParaRPr>
          </a:p>
          <a:p>
            <a:pPr>
              <a:lnSpc>
                <a:spcPct val="170000"/>
              </a:lnSpc>
              <a:buClr>
                <a:schemeClr val="tx1"/>
              </a:buClr>
              <a:buSzPct val="100000"/>
              <a:buFont typeface="Arial" panose="020B0604020202020204" pitchFamily="34" charset="0"/>
              <a:buChar char="•"/>
              <a:defRPr/>
            </a:pPr>
            <a:r>
              <a:rPr lang="en-US" sz="2400" dirty="0">
                <a:solidFill>
                  <a:schemeClr val="tx1"/>
                </a:solidFill>
                <a:latin typeface="Segoe UI"/>
                <a:cs typeface="Segoe UI"/>
              </a:rPr>
              <a:t>Central Statistical Agency</a:t>
            </a:r>
            <a:endParaRPr lang="en-US" sz="2400" dirty="0">
              <a:solidFill>
                <a:schemeClr val="tx1"/>
              </a:solidFill>
            </a:endParaRPr>
          </a:p>
          <a:p>
            <a:pPr>
              <a:lnSpc>
                <a:spcPct val="170000"/>
              </a:lnSpc>
              <a:buClr>
                <a:schemeClr val="tx1"/>
              </a:buClr>
              <a:buSzPct val="100000"/>
              <a:buFont typeface="Arial" panose="020B0604020202020204" pitchFamily="34" charset="0"/>
              <a:buChar char="•"/>
              <a:defRPr/>
            </a:pPr>
            <a:r>
              <a:rPr lang="en-US" sz="2400" dirty="0">
                <a:solidFill>
                  <a:schemeClr val="tx1"/>
                </a:solidFill>
                <a:latin typeface="Segoe UI"/>
                <a:cs typeface="Segoe UI"/>
              </a:rPr>
              <a:t>Bill &amp; Melinda Gates Foundation</a:t>
            </a:r>
            <a:endParaRPr lang="en-US" sz="2400" dirty="0">
              <a:solidFill>
                <a:schemeClr val="tx1"/>
              </a:solidFill>
            </a:endParaRPr>
          </a:p>
          <a:p>
            <a:pPr>
              <a:lnSpc>
                <a:spcPct val="170000"/>
              </a:lnSpc>
              <a:buClr>
                <a:schemeClr val="tx1"/>
              </a:buClr>
              <a:buSzPct val="100000"/>
              <a:buFont typeface="Arial" panose="020B0604020202020204" pitchFamily="34" charset="0"/>
              <a:buChar char="•"/>
              <a:defRPr/>
            </a:pPr>
            <a:r>
              <a:rPr lang="en-US" sz="2400" dirty="0">
                <a:solidFill>
                  <a:schemeClr val="tx1"/>
                </a:solidFill>
                <a:latin typeface="Segoe UI"/>
                <a:cs typeface="Segoe UI"/>
              </a:rPr>
              <a:t>Ethiopian Public Health Association</a:t>
            </a:r>
            <a:endParaRPr lang="en-US" sz="2400" dirty="0">
              <a:solidFill>
                <a:schemeClr val="tx1"/>
              </a:solidFill>
            </a:endParaRPr>
          </a:p>
          <a:p>
            <a:pPr>
              <a:lnSpc>
                <a:spcPct val="170000"/>
              </a:lnSpc>
              <a:buClr>
                <a:schemeClr val="tx1"/>
              </a:buClr>
              <a:buSzPct val="100000"/>
              <a:buFont typeface="Arial" panose="020B0604020202020204" pitchFamily="34" charset="0"/>
              <a:buChar char="•"/>
              <a:defRPr/>
            </a:pPr>
            <a:r>
              <a:rPr lang="en-US" sz="2400" dirty="0">
                <a:solidFill>
                  <a:schemeClr val="tx1"/>
                </a:solidFill>
                <a:latin typeface="Segoe UI"/>
                <a:cs typeface="Segoe UI"/>
              </a:rPr>
              <a:t>The REs ,supervisors and regional coordinators of PMA Ethiopia</a:t>
            </a:r>
            <a:endParaRPr lang="en-US" sz="2400" dirty="0">
              <a:solidFill>
                <a:schemeClr val="tx1"/>
              </a:solidFill>
            </a:endParaRPr>
          </a:p>
          <a:p>
            <a:pPr>
              <a:lnSpc>
                <a:spcPct val="170000"/>
              </a:lnSpc>
              <a:buClr>
                <a:schemeClr val="tx1"/>
              </a:buClr>
              <a:buSzPct val="100000"/>
              <a:buFont typeface="Arial" panose="020B0604020202020204" pitchFamily="34" charset="0"/>
              <a:buChar char="•"/>
              <a:defRPr/>
            </a:pPr>
            <a:r>
              <a:rPr lang="en-US" sz="2400" dirty="0">
                <a:solidFill>
                  <a:schemeClr val="tx1"/>
                </a:solidFill>
                <a:latin typeface="Segoe UI"/>
                <a:cs typeface="Segoe UI"/>
              </a:rPr>
              <a:t>Community members who welcomed PMA Ethiopia</a:t>
            </a:r>
            <a:endParaRPr lang="en-US" sz="2400" dirty="0">
              <a:solidFill>
                <a:schemeClr val="tx1"/>
              </a:solidFill>
            </a:endParaRPr>
          </a:p>
          <a:p>
            <a:pPr marL="0" indent="0">
              <a:lnSpc>
                <a:spcPct val="170000"/>
              </a:lnSpc>
              <a:buClr>
                <a:schemeClr val="tx1"/>
              </a:buClr>
              <a:buSzPct val="100000"/>
              <a:buNone/>
              <a:defRPr/>
            </a:pPr>
            <a:endParaRPr lang="en-US" sz="2400" dirty="0">
              <a:solidFill>
                <a:schemeClr val="tx1">
                  <a:lumMod val="50000"/>
                </a:schemeClr>
              </a:solidFill>
            </a:endParaRPr>
          </a:p>
        </p:txBody>
      </p:sp>
      <p:sp>
        <p:nvSpPr>
          <p:cNvPr id="6" name="Title 1">
            <a:extLst>
              <a:ext uri="{FF2B5EF4-FFF2-40B4-BE49-F238E27FC236}">
                <a16:creationId xmlns:a16="http://schemas.microsoft.com/office/drawing/2014/main" id="{F6B865BC-7E44-4F7B-9241-5B2C46948700}"/>
              </a:ext>
            </a:extLst>
          </p:cNvPr>
          <p:cNvSpPr txBox="1">
            <a:spLocks/>
          </p:cNvSpPr>
          <p:nvPr/>
        </p:nvSpPr>
        <p:spPr>
          <a:xfrm>
            <a:off x="759793" y="303228"/>
            <a:ext cx="10672413" cy="579741"/>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1" i="0" kern="1200">
                <a:solidFill>
                  <a:schemeClr val="accent1"/>
                </a:solidFill>
                <a:latin typeface="Segoe UI" panose="020B0502040204020203" pitchFamily="34" charset="0"/>
                <a:ea typeface="Calibri" charset="0"/>
                <a:cs typeface="Segoe UI" panose="020B0502040204020203"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dirty="0">
                <a:solidFill>
                  <a:schemeClr val="tx1"/>
                </a:solidFill>
              </a:rPr>
              <a:t>Acknowledgements</a:t>
            </a:r>
            <a:endParaRPr kumimoji="0" lang="en-US" sz="3200" b="1" i="0" u="none" strike="noStrike" kern="1200" cap="none" spc="0" normalizeH="0" baseline="0" noProof="0" dirty="0">
              <a:ln>
                <a:noFill/>
              </a:ln>
              <a:solidFill>
                <a:schemeClr val="tx1"/>
              </a:solidFill>
              <a:effectLst/>
              <a:uLnTx/>
              <a:uFillTx/>
            </a:endParaRPr>
          </a:p>
        </p:txBody>
      </p:sp>
    </p:spTree>
    <p:extLst>
      <p:ext uri="{BB962C8B-B14F-4D97-AF65-F5344CB8AC3E}">
        <p14:creationId xmlns:p14="http://schemas.microsoft.com/office/powerpoint/2010/main" val="28129153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461" r="13461"/>
          <a:stretch/>
        </p:blipFill>
        <p:spPr>
          <a:xfrm>
            <a:off x="0" y="0"/>
            <a:ext cx="6017342" cy="6858000"/>
          </a:xfrm>
        </p:spPr>
      </p:pic>
      <p:sp>
        <p:nvSpPr>
          <p:cNvPr id="21" name="TextBox 20"/>
          <p:cNvSpPr txBox="1"/>
          <p:nvPr/>
        </p:nvSpPr>
        <p:spPr>
          <a:xfrm>
            <a:off x="6264992" y="2418907"/>
            <a:ext cx="5676629" cy="1200329"/>
          </a:xfrm>
          <a:prstGeom prst="rect">
            <a:avLst/>
          </a:prstGeom>
          <a:noFill/>
        </p:spPr>
        <p:txBody>
          <a:bodyPr wrap="square" rtlCol="0">
            <a:spAutoFit/>
          </a:bodyPr>
          <a:lstStyle/>
          <a:p>
            <a:r>
              <a:rPr lang="en-US" sz="7200" b="1" dirty="0">
                <a:solidFill>
                  <a:srgbClr val="55015B"/>
                </a:solidFill>
                <a:latin typeface="Segoe UI" panose="020B0502040204020203" pitchFamily="34" charset="0"/>
                <a:ea typeface="Segoe UI" panose="020B0502040204020203" pitchFamily="34" charset="0"/>
                <a:cs typeface="Segoe UI" panose="020B0502040204020203" pitchFamily="34" charset="0"/>
              </a:rPr>
              <a:t>Thank you!</a:t>
            </a:r>
          </a:p>
        </p:txBody>
      </p:sp>
      <p:pic>
        <p:nvPicPr>
          <p:cNvPr id="7" name="Picture 6">
            <a:extLst>
              <a:ext uri="{FF2B5EF4-FFF2-40B4-BE49-F238E27FC236}">
                <a16:creationId xmlns:a16="http://schemas.microsoft.com/office/drawing/2014/main" id="{41D8D609-D53C-40B9-B190-37F188AA802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679021" y="0"/>
            <a:ext cx="2414405" cy="1865843"/>
          </a:xfrm>
          <a:prstGeom prst="rect">
            <a:avLst/>
          </a:prstGeom>
        </p:spPr>
      </p:pic>
      <p:grpSp>
        <p:nvGrpSpPr>
          <p:cNvPr id="8" name="Group 7">
            <a:extLst>
              <a:ext uri="{FF2B5EF4-FFF2-40B4-BE49-F238E27FC236}">
                <a16:creationId xmlns:a16="http://schemas.microsoft.com/office/drawing/2014/main" id="{79A8E673-8622-46F1-8393-346628E3044F}"/>
              </a:ext>
            </a:extLst>
          </p:cNvPr>
          <p:cNvGrpSpPr/>
          <p:nvPr/>
        </p:nvGrpSpPr>
        <p:grpSpPr>
          <a:xfrm>
            <a:off x="6531647" y="3752889"/>
            <a:ext cx="3147374" cy="2092881"/>
            <a:chOff x="5467350" y="3770395"/>
            <a:chExt cx="3147374" cy="2092881"/>
          </a:xfrm>
        </p:grpSpPr>
        <p:pic>
          <p:nvPicPr>
            <p:cNvPr id="9" name="Picture 2" descr="cid:image004.png@01D4E618.FDACA260">
              <a:extLst>
                <a:ext uri="{FF2B5EF4-FFF2-40B4-BE49-F238E27FC236}">
                  <a16:creationId xmlns:a16="http://schemas.microsoft.com/office/drawing/2014/main" id="{98D9E4EA-1EE0-4DF5-8416-457B919CD633}"/>
                </a:ext>
              </a:extLst>
            </p:cNvPr>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5486400" y="3792324"/>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id:image005.png@01D4E618.FDACA260">
              <a:extLst>
                <a:ext uri="{FF2B5EF4-FFF2-40B4-BE49-F238E27FC236}">
                  <a16:creationId xmlns:a16="http://schemas.microsoft.com/office/drawing/2014/main" id="{A118C2CC-09E5-410A-A43B-0AC963E34530}"/>
                </a:ext>
              </a:extLst>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543550" y="4201801"/>
              <a:ext cx="17145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id:image006.png@01D4E618.FDACA260">
              <a:extLst>
                <a:ext uri="{FF2B5EF4-FFF2-40B4-BE49-F238E27FC236}">
                  <a16:creationId xmlns:a16="http://schemas.microsoft.com/office/drawing/2014/main" id="{FC787828-177E-42CB-9B2B-01905BEC0799}"/>
                </a:ext>
              </a:extLst>
            </p:cNvPr>
            <p:cNvPicPr>
              <a:picLocks noChangeAspect="1"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a:off x="5467350" y="4630328"/>
              <a:ext cx="32385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cid:image007.png@01D4E618.FDACA260">
              <a:extLst>
                <a:ext uri="{FF2B5EF4-FFF2-40B4-BE49-F238E27FC236}">
                  <a16:creationId xmlns:a16="http://schemas.microsoft.com/office/drawing/2014/main" id="{6E95265D-141A-4E1D-B9C5-0F1131A6A2A7}"/>
                </a:ext>
              </a:extLst>
            </p:cNvPr>
            <p:cNvPicPr>
              <a:picLocks noChangeAspect="1" noChangeArrowheads="1"/>
            </p:cNvPicPr>
            <p:nvPr/>
          </p:nvPicPr>
          <p:blipFill>
            <a:blip r:embed="rId11" r:link="rId12" cstate="print">
              <a:extLst>
                <a:ext uri="{28A0092B-C50C-407E-A947-70E740481C1C}">
                  <a14:useLocalDpi xmlns:a14="http://schemas.microsoft.com/office/drawing/2010/main" val="0"/>
                </a:ext>
              </a:extLst>
            </a:blip>
            <a:srcRect/>
            <a:stretch>
              <a:fillRect/>
            </a:stretch>
          </p:blipFill>
          <p:spPr bwMode="auto">
            <a:xfrm>
              <a:off x="5486400" y="5087136"/>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22D5653-B443-4298-A9B6-1724E597FA15}"/>
                </a:ext>
              </a:extLst>
            </p:cNvPr>
            <p:cNvSpPr/>
            <p:nvPr/>
          </p:nvSpPr>
          <p:spPr>
            <a:xfrm>
              <a:off x="5810250" y="3770395"/>
              <a:ext cx="2804474" cy="209288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0" i="0" u="sng" strike="noStrike" kern="1200" cap="none" spc="0" normalizeH="0" baseline="0" noProof="0" dirty="0">
                  <a:ln>
                    <a:noFill/>
                  </a:ln>
                  <a:solidFill>
                    <a:srgbClr val="55015B"/>
                  </a:solidFill>
                  <a:effectLst/>
                  <a:uLnTx/>
                  <a:uFillTx/>
                  <a:latin typeface="Segoe UI" panose="020B0502040204020203" pitchFamily="34" charset="0"/>
                  <a:ea typeface="Calibri" charset="0"/>
                  <a:cs typeface="Segoe UI" panose="020B0502040204020203" pitchFamily="34" charset="0"/>
                </a:rPr>
                <a:t>pmadata.org</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0" i="0" u="sng" strike="noStrike" kern="1200" cap="none" spc="0" normalizeH="0" baseline="0" noProof="0" dirty="0">
                  <a:ln>
                    <a:noFill/>
                  </a:ln>
                  <a:solidFill>
                    <a:srgbClr val="55015B"/>
                  </a:solidFill>
                  <a:effectLst/>
                  <a:uLnTx/>
                  <a:uFillTx/>
                  <a:latin typeface="Segoe UI" panose="020B0502040204020203" pitchFamily="34" charset="0"/>
                  <a:ea typeface="Calibri" charset="0"/>
                  <a:cs typeface="Segoe UI" panose="020B0502040204020203" pitchFamily="34" charset="0"/>
                </a:rPr>
                <a:t>/pm4action     </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0" i="0" u="sng" strike="noStrike" kern="1200" cap="none" spc="0" normalizeH="0" baseline="0" noProof="0" dirty="0">
                  <a:ln>
                    <a:noFill/>
                  </a:ln>
                  <a:solidFill>
                    <a:srgbClr val="55015B"/>
                  </a:solidFill>
                  <a:effectLst/>
                  <a:uLnTx/>
                  <a:uFillTx/>
                  <a:latin typeface="Segoe UI" panose="020B0502040204020203" pitchFamily="34" charset="0"/>
                  <a:ea typeface="Calibri" charset="0"/>
                  <a:cs typeface="Segoe UI" panose="020B0502040204020203" pitchFamily="34" charset="0"/>
                </a:rPr>
                <a:t>@pm4action</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0" i="0" u="sng" strike="noStrike" kern="1200" cap="none" spc="0" normalizeH="0" baseline="0" noProof="0" dirty="0">
                  <a:ln>
                    <a:noFill/>
                  </a:ln>
                  <a:solidFill>
                    <a:srgbClr val="55015B"/>
                  </a:solidFill>
                  <a:effectLst/>
                  <a:uLnTx/>
                  <a:uFillTx/>
                  <a:latin typeface="Segoe UI" panose="020B0502040204020203" pitchFamily="34" charset="0"/>
                  <a:ea typeface="+mn-ea"/>
                  <a:cs typeface="Segoe UI" panose="020B0502040204020203" pitchFamily="34" charset="0"/>
                </a:rPr>
                <a:t>@pm4action</a:t>
              </a:r>
            </a:p>
            <a:p>
              <a:pPr marL="0" marR="0" lvl="0" indent="0" algn="l" defTabSz="914400" rtl="0" eaLnBrk="1" fontAlgn="auto" latinLnBrk="0" hangingPunct="1">
                <a:lnSpc>
                  <a:spcPct val="100000"/>
                </a:lnSpc>
                <a:spcBef>
                  <a:spcPts val="0"/>
                </a:spcBef>
                <a:spcAft>
                  <a:spcPts val="1200"/>
                </a:spcAft>
                <a:buClrTx/>
                <a:buSzTx/>
                <a:buFontTx/>
                <a:buNone/>
                <a:tabLst/>
                <a:defRPr/>
              </a:pPr>
              <a:r>
                <a:rPr lang="en-US" u="sng" dirty="0">
                  <a:solidFill>
                    <a:srgbClr val="55015B"/>
                  </a:solidFill>
                  <a:latin typeface="Segoe UI" panose="020B0502040204020203" pitchFamily="34" charset="0"/>
                  <a:cs typeface="Segoe UI" panose="020B0502040204020203" pitchFamily="34" charset="0"/>
                </a:rPr>
                <a:t>  @pmaethiopia</a:t>
              </a:r>
              <a:endParaRPr kumimoji="0" lang="en-US" sz="1800" b="0" i="0" u="sng" strike="noStrike" kern="1200" cap="none" spc="0" normalizeH="0" baseline="0" noProof="0" dirty="0">
                <a:ln>
                  <a:noFill/>
                </a:ln>
                <a:solidFill>
                  <a:srgbClr val="55015B"/>
                </a:solidFill>
                <a:effectLst/>
                <a:uLnTx/>
                <a:uFillTx/>
                <a:latin typeface="Segoe UI" panose="020B0502040204020203" pitchFamily="34" charset="0"/>
                <a:ea typeface="+mn-ea"/>
                <a:cs typeface="Segoe UI" panose="020B0502040204020203" pitchFamily="34" charset="0"/>
              </a:endParaRPr>
            </a:p>
          </p:txBody>
        </p:sp>
      </p:grpSp>
      <p:pic>
        <p:nvPicPr>
          <p:cNvPr id="14" name="Picture 13">
            <a:extLst>
              <a:ext uri="{FF2B5EF4-FFF2-40B4-BE49-F238E27FC236}">
                <a16:creationId xmlns:a16="http://schemas.microsoft.com/office/drawing/2014/main" id="{79AA0145-A834-4AF5-8B3E-C9586503F03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85659" y="5956810"/>
            <a:ext cx="4700055" cy="701874"/>
          </a:xfrm>
          <a:prstGeom prst="rect">
            <a:avLst/>
          </a:prstGeom>
        </p:spPr>
      </p:pic>
      <p:pic>
        <p:nvPicPr>
          <p:cNvPr id="17" name="Picture 16">
            <a:extLst>
              <a:ext uri="{FF2B5EF4-FFF2-40B4-BE49-F238E27FC236}">
                <a16:creationId xmlns:a16="http://schemas.microsoft.com/office/drawing/2014/main" id="{B7B35B87-E08D-43D3-B896-5DB551D725F3}"/>
              </a:ext>
            </a:extLst>
          </p:cNvPr>
          <p:cNvPicPr>
            <a:picLocks noChangeAspect="1"/>
          </p:cNvPicPr>
          <p:nvPr/>
        </p:nvPicPr>
        <p:blipFill>
          <a:blip r:embed="rId14">
            <a:clrChange>
              <a:clrFrom>
                <a:srgbClr val="FFFFFF"/>
              </a:clrFrom>
              <a:clrTo>
                <a:srgbClr val="FFFFFF">
                  <a:alpha val="0"/>
                </a:srgbClr>
              </a:clrTo>
            </a:clrChange>
            <a:duotone>
              <a:prstClr val="black"/>
              <a:srgbClr val="55015B">
                <a:tint val="45000"/>
                <a:satMod val="400000"/>
              </a:srgbClr>
            </a:duotone>
            <a:extLst>
              <a:ext uri="{BEBA8EAE-BF5A-486C-A8C5-ECC9F3942E4B}">
                <a14:imgProps xmlns:a14="http://schemas.microsoft.com/office/drawing/2010/main">
                  <a14:imgLayer r:embed="rId15">
                    <a14:imgEffect>
                      <a14:brightnessContrast bright="26000" contrast="-14000"/>
                    </a14:imgEffect>
                  </a14:imgLayer>
                </a14:imgProps>
              </a:ext>
              <a:ext uri="{28A0092B-C50C-407E-A947-70E740481C1C}">
                <a14:useLocalDpi xmlns:a14="http://schemas.microsoft.com/office/drawing/2010/main" val="0"/>
              </a:ext>
            </a:extLst>
          </a:blip>
          <a:stretch>
            <a:fillRect/>
          </a:stretch>
        </p:blipFill>
        <p:spPr>
          <a:xfrm>
            <a:off x="6017342" y="5571541"/>
            <a:ext cx="993312" cy="217712"/>
          </a:xfrm>
          <a:prstGeom prst="rect">
            <a:avLst/>
          </a:prstGeom>
        </p:spPr>
      </p:pic>
    </p:spTree>
    <p:extLst>
      <p:ext uri="{BB962C8B-B14F-4D97-AF65-F5344CB8AC3E}">
        <p14:creationId xmlns:p14="http://schemas.microsoft.com/office/powerpoint/2010/main" val="2598232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B7C99-744D-4AC9-8E41-09BBB38DB292}"/>
              </a:ext>
            </a:extLst>
          </p:cNvPr>
          <p:cNvSpPr>
            <a:spLocks noGrp="1"/>
          </p:cNvSpPr>
          <p:nvPr>
            <p:ph type="title"/>
          </p:nvPr>
        </p:nvSpPr>
        <p:spPr>
          <a:xfrm>
            <a:off x="453007" y="365125"/>
            <a:ext cx="11509694" cy="1325563"/>
          </a:xfrm>
        </p:spPr>
        <p:txBody>
          <a:bodyPr/>
          <a:lstStyle/>
          <a:p>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What our results show: </a:t>
            </a:r>
            <a:r>
              <a:rPr lang="en-US" b="1" dirty="0">
                <a:solidFill>
                  <a:srgbClr val="55015B"/>
                </a:solidFill>
                <a:latin typeface="Segoe UI" panose="020B0502040204020203" pitchFamily="34" charset="0"/>
                <a:cs typeface="Segoe UI" panose="020B0502040204020203" pitchFamily="34" charset="0"/>
                <a:sym typeface="Quattrocento Sans"/>
              </a:rPr>
              <a:t>Postpartum Family Planning</a:t>
            </a:r>
            <a:endParaRPr lang="en-US" b="1" dirty="0">
              <a:solidFill>
                <a:srgbClr val="55015B"/>
              </a:solidFill>
              <a:latin typeface="Segoe UI" panose="020B0502040204020203" pitchFamily="34" charset="0"/>
              <a:cs typeface="Segoe UI" panose="020B0502040204020203" pitchFamily="34" charset="0"/>
            </a:endParaRPr>
          </a:p>
        </p:txBody>
      </p:sp>
      <p:sp>
        <p:nvSpPr>
          <p:cNvPr id="3" name="Content Placeholder 2">
            <a:extLst>
              <a:ext uri="{FF2B5EF4-FFF2-40B4-BE49-F238E27FC236}">
                <a16:creationId xmlns:a16="http://schemas.microsoft.com/office/drawing/2014/main" id="{556E03CC-BBC3-4541-B9FD-43893C004B41}"/>
              </a:ext>
            </a:extLst>
          </p:cNvPr>
          <p:cNvSpPr>
            <a:spLocks noGrp="1"/>
          </p:cNvSpPr>
          <p:nvPr>
            <p:ph idx="1"/>
          </p:nvPr>
        </p:nvSpPr>
        <p:spPr>
          <a:xfrm>
            <a:off x="671223" y="1845964"/>
            <a:ext cx="10515600" cy="4208570"/>
          </a:xfrm>
        </p:spPr>
        <p:txBody>
          <a:bodyPr>
            <a:normAutofit/>
          </a:bodyPr>
          <a:lstStyle/>
          <a:p>
            <a:pPr>
              <a:buFont typeface="Wingdings" panose="05000000000000000000" pitchFamily="2" charset="2"/>
              <a:buChar char="§"/>
            </a:pPr>
            <a:r>
              <a:rPr lang="en-US" sz="2000" b="1" dirty="0">
                <a:solidFill>
                  <a:srgbClr val="59595B"/>
                </a:solidFill>
                <a:latin typeface="Segoe UI" panose="020B0502040204020203" pitchFamily="34" charset="0"/>
                <a:cs typeface="Segoe UI" panose="020B0502040204020203" pitchFamily="34" charset="0"/>
              </a:rPr>
              <a:t>Postpartum women are a key population to target for family planning services, with many opportunities for contact. However, few opportunities are currently being utilized.  Greater attention to integration of services is needed</a:t>
            </a:r>
          </a:p>
          <a:p>
            <a:pPr marL="0" indent="0">
              <a:buNone/>
            </a:pPr>
            <a:endParaRPr lang="en-US" sz="2000" b="1" dirty="0">
              <a:solidFill>
                <a:srgbClr val="59595B"/>
              </a:solidFill>
              <a:latin typeface="Segoe UI" panose="020B0502040204020203" pitchFamily="34" charset="0"/>
              <a:cs typeface="Segoe UI" panose="020B0502040204020203" pitchFamily="34" charset="0"/>
            </a:endParaRPr>
          </a:p>
          <a:p>
            <a:pPr lvl="1"/>
            <a:r>
              <a:rPr lang="en-US" sz="2000" dirty="0">
                <a:solidFill>
                  <a:srgbClr val="59595B"/>
                </a:solidFill>
                <a:latin typeface="Segoe UI" panose="020B0502040204020203" pitchFamily="34" charset="0"/>
                <a:cs typeface="Segoe UI" panose="020B0502040204020203" pitchFamily="34" charset="0"/>
              </a:rPr>
              <a:t>Though unmet need for family planning decreased from 29% at 6-month to 26% at 1-year postpartum, it is substantially higher than unmet need among the general population of women 15-49</a:t>
            </a:r>
          </a:p>
          <a:p>
            <a:pPr lvl="1"/>
            <a:r>
              <a:rPr lang="en-US" sz="2000" dirty="0">
                <a:solidFill>
                  <a:srgbClr val="59595B"/>
                </a:solidFill>
                <a:latin typeface="Segoe UI" panose="020B0502040204020203" pitchFamily="34" charset="0"/>
                <a:cs typeface="Segoe UI" panose="020B0502040204020203" pitchFamily="34" charset="0"/>
              </a:rPr>
              <a:t>Only a quarter (25%) and less (20%) women were informed about family planning information, referral or services during any of the routine immunization visits for their babies during 6-months and 1-year postpartum, respectively</a:t>
            </a:r>
          </a:p>
          <a:p>
            <a:pPr lvl="1"/>
            <a:r>
              <a:rPr lang="en-US" sz="2000" dirty="0">
                <a:solidFill>
                  <a:srgbClr val="59595B"/>
                </a:solidFill>
                <a:latin typeface="Segoe UI" panose="020B0502040204020203" pitchFamily="34" charset="0"/>
                <a:cs typeface="Segoe UI" panose="020B0502040204020203" pitchFamily="34" charset="0"/>
              </a:rPr>
              <a:t>A higher percentage of women (23%) who went to a maternity waiting home before going into labor used family planning compared to non-users (15%) at six week postpartum period</a:t>
            </a:r>
            <a:endParaRPr lang="en-GB" sz="2000" dirty="0">
              <a:solidFill>
                <a:srgbClr val="59595B"/>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04619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B7C99-744D-4AC9-8E41-09BBB38DB292}"/>
              </a:ext>
            </a:extLst>
          </p:cNvPr>
          <p:cNvSpPr>
            <a:spLocks noGrp="1"/>
          </p:cNvSpPr>
          <p:nvPr>
            <p:ph type="title"/>
          </p:nvPr>
        </p:nvSpPr>
        <p:spPr>
          <a:xfrm>
            <a:off x="370514" y="91766"/>
            <a:ext cx="11450971" cy="1325563"/>
          </a:xfrm>
        </p:spPr>
        <p:txBody>
          <a:bodyPr/>
          <a:lstStyle/>
          <a:p>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What our results show: COVID-19</a:t>
            </a:r>
            <a:endParaRPr lang="en-US" dirty="0"/>
          </a:p>
        </p:txBody>
      </p:sp>
      <p:sp>
        <p:nvSpPr>
          <p:cNvPr id="3" name="Content Placeholder 2">
            <a:extLst>
              <a:ext uri="{FF2B5EF4-FFF2-40B4-BE49-F238E27FC236}">
                <a16:creationId xmlns:a16="http://schemas.microsoft.com/office/drawing/2014/main" id="{556E03CC-BBC3-4541-B9FD-43893C004B41}"/>
              </a:ext>
            </a:extLst>
          </p:cNvPr>
          <p:cNvSpPr>
            <a:spLocks noGrp="1"/>
          </p:cNvSpPr>
          <p:nvPr>
            <p:ph idx="1"/>
          </p:nvPr>
        </p:nvSpPr>
        <p:spPr>
          <a:xfrm>
            <a:off x="280987" y="1417329"/>
            <a:ext cx="11630025" cy="4552150"/>
          </a:xfrm>
        </p:spPr>
        <p:txBody>
          <a:bodyPr>
            <a:noAutofit/>
          </a:bodyPr>
          <a:lstStyle/>
          <a:p>
            <a:pPr marL="0" indent="0">
              <a:buNone/>
            </a:pPr>
            <a:endParaRPr lang="en-US" sz="2400" b="1" dirty="0">
              <a:solidFill>
                <a:srgbClr val="59595B"/>
              </a:solidFill>
              <a:latin typeface="Segoe UI" panose="020B0502040204020203" pitchFamily="34" charset="0"/>
              <a:cs typeface="Segoe UI" panose="020B0502040204020203" pitchFamily="34" charset="0"/>
            </a:endParaRPr>
          </a:p>
          <a:p>
            <a:pPr lvl="1"/>
            <a:r>
              <a:rPr lang="en-US" dirty="0">
                <a:solidFill>
                  <a:srgbClr val="59595B"/>
                </a:solidFill>
                <a:latin typeface="Segoe UI" panose="020B0502040204020203" pitchFamily="34" charset="0"/>
                <a:cs typeface="Segoe UI" panose="020B0502040204020203" pitchFamily="34" charset="0"/>
              </a:rPr>
              <a:t>Covid-19 has affected care seeking for vaccination (difficulty in accessing immunization services and missing routine vaccination appointments) although its impact decreased over time</a:t>
            </a:r>
          </a:p>
          <a:p>
            <a:pPr marL="457200" lvl="1" indent="0">
              <a:buNone/>
            </a:pPr>
            <a:endParaRPr lang="en-US" dirty="0">
              <a:solidFill>
                <a:srgbClr val="59595B"/>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67731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B7C99-744D-4AC9-8E41-09BBB38DB292}"/>
              </a:ext>
            </a:extLst>
          </p:cNvPr>
          <p:cNvSpPr>
            <a:spLocks noGrp="1"/>
          </p:cNvSpPr>
          <p:nvPr>
            <p:ph type="title"/>
          </p:nvPr>
        </p:nvSpPr>
        <p:spPr>
          <a:xfrm>
            <a:off x="370514" y="91766"/>
            <a:ext cx="11450971" cy="1325563"/>
          </a:xfrm>
        </p:spPr>
        <p:txBody>
          <a:bodyPr/>
          <a:lstStyle/>
          <a:p>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Additional details on COVID-19</a:t>
            </a:r>
            <a:endParaRPr lang="en-US" dirty="0"/>
          </a:p>
        </p:txBody>
      </p:sp>
      <p:sp>
        <p:nvSpPr>
          <p:cNvPr id="3" name="Content Placeholder 2">
            <a:extLst>
              <a:ext uri="{FF2B5EF4-FFF2-40B4-BE49-F238E27FC236}">
                <a16:creationId xmlns:a16="http://schemas.microsoft.com/office/drawing/2014/main" id="{556E03CC-BBC3-4541-B9FD-43893C004B41}"/>
              </a:ext>
            </a:extLst>
          </p:cNvPr>
          <p:cNvSpPr>
            <a:spLocks noGrp="1"/>
          </p:cNvSpPr>
          <p:nvPr>
            <p:ph idx="1"/>
          </p:nvPr>
        </p:nvSpPr>
        <p:spPr>
          <a:xfrm>
            <a:off x="266701" y="1272657"/>
            <a:ext cx="5146548" cy="5176134"/>
          </a:xfrm>
        </p:spPr>
        <p:txBody>
          <a:bodyPr>
            <a:noAutofit/>
          </a:bodyPr>
          <a:lstStyle/>
          <a:p>
            <a:pPr algn="just">
              <a:lnSpc>
                <a:spcPct val="100000"/>
              </a:lnSpc>
              <a:buFont typeface="Wingdings" panose="05000000000000000000" pitchFamily="2" charset="2"/>
              <a:buChar char="§"/>
            </a:pPr>
            <a:r>
              <a:rPr lang="en-US" sz="2400" b="1" dirty="0">
                <a:solidFill>
                  <a:srgbClr val="59595B"/>
                </a:solidFill>
              </a:rPr>
              <a:t>Open access publications exploring the early impact of COVID-19 on RMNH indicators</a:t>
            </a:r>
          </a:p>
          <a:p>
            <a:pPr lvl="1" algn="just">
              <a:lnSpc>
                <a:spcPct val="100000"/>
              </a:lnSpc>
              <a:buFont typeface="Wingdings" panose="05000000000000000000" pitchFamily="2" charset="2"/>
              <a:buChar char="§"/>
            </a:pPr>
            <a:r>
              <a:rPr lang="en-US" sz="2000" dirty="0">
                <a:solidFill>
                  <a:srgbClr val="59595B"/>
                </a:solidFill>
              </a:rPr>
              <a:t>Carter et al - Found no significant reductions in health seeking or content of services across a range of RMNH indicators</a:t>
            </a:r>
          </a:p>
          <a:p>
            <a:pPr lvl="1" algn="just">
              <a:lnSpc>
                <a:spcPct val="100000"/>
              </a:lnSpc>
              <a:buFont typeface="Wingdings" panose="05000000000000000000" pitchFamily="2" charset="2"/>
              <a:buChar char="§"/>
            </a:pPr>
            <a:r>
              <a:rPr lang="en-US" sz="2000" dirty="0">
                <a:solidFill>
                  <a:srgbClr val="59595B"/>
                </a:solidFill>
              </a:rPr>
              <a:t>Significant reductions in BCG vaccination and chlorohexidine only in urban areas</a:t>
            </a:r>
          </a:p>
          <a:p>
            <a:pPr lvl="1" algn="just">
              <a:lnSpc>
                <a:spcPct val="100000"/>
              </a:lnSpc>
              <a:buFont typeface="Wingdings" panose="05000000000000000000" pitchFamily="2" charset="2"/>
              <a:buChar char="§"/>
            </a:pPr>
            <a:r>
              <a:rPr lang="en-US" sz="2000" dirty="0">
                <a:solidFill>
                  <a:srgbClr val="59595B"/>
                </a:solidFill>
              </a:rPr>
              <a:t>Zimmerman et al – Found shifts away from hospital deliveries in first months of COVID-19, but only in urban areas</a:t>
            </a:r>
          </a:p>
          <a:p>
            <a:pPr lvl="1" algn="just">
              <a:lnSpc>
                <a:spcPct val="100000"/>
              </a:lnSpc>
              <a:buFont typeface="Wingdings" panose="05000000000000000000" pitchFamily="2" charset="2"/>
              <a:buChar char="§"/>
            </a:pPr>
            <a:r>
              <a:rPr lang="en-US" sz="2000" dirty="0">
                <a:solidFill>
                  <a:srgbClr val="59595B"/>
                </a:solidFill>
              </a:rPr>
              <a:t>Woods et al – Intimate partner Violence (IPV), particularly physical IPV has increased in urban areas during Covid-19 </a:t>
            </a:r>
          </a:p>
        </p:txBody>
      </p:sp>
      <p:pic>
        <p:nvPicPr>
          <p:cNvPr id="5" name="Picture 4" descr="Graphical user interface, text, application&#10;&#10;Description automatically generated">
            <a:extLst>
              <a:ext uri="{FF2B5EF4-FFF2-40B4-BE49-F238E27FC236}">
                <a16:creationId xmlns:a16="http://schemas.microsoft.com/office/drawing/2014/main" id="{64579D19-14E2-AAB8-CBCB-B92D4E82CF49}"/>
              </a:ext>
            </a:extLst>
          </p:cNvPr>
          <p:cNvPicPr>
            <a:picLocks noChangeAspect="1"/>
          </p:cNvPicPr>
          <p:nvPr/>
        </p:nvPicPr>
        <p:blipFill rotWithShape="1">
          <a:blip r:embed="rId3">
            <a:extLst>
              <a:ext uri="{28A0092B-C50C-407E-A947-70E740481C1C}">
                <a14:useLocalDpi xmlns:a14="http://schemas.microsoft.com/office/drawing/2010/main" val="0"/>
              </a:ext>
            </a:extLst>
          </a:blip>
          <a:srcRect l="14498" r="17836"/>
          <a:stretch/>
        </p:blipFill>
        <p:spPr>
          <a:xfrm>
            <a:off x="6095999" y="1079312"/>
            <a:ext cx="3840480" cy="3711387"/>
          </a:xfrm>
          <a:prstGeom prst="rect">
            <a:avLst/>
          </a:prstGeom>
        </p:spPr>
      </p:pic>
      <p:pic>
        <p:nvPicPr>
          <p:cNvPr id="7" name="Picture 6" descr="Graphical user interface&#10;&#10;Description automatically generated with low confidence">
            <a:extLst>
              <a:ext uri="{FF2B5EF4-FFF2-40B4-BE49-F238E27FC236}">
                <a16:creationId xmlns:a16="http://schemas.microsoft.com/office/drawing/2014/main" id="{2A986694-41CC-1990-6F42-323D81C3A6F2}"/>
              </a:ext>
            </a:extLst>
          </p:cNvPr>
          <p:cNvPicPr>
            <a:picLocks noChangeAspect="1"/>
          </p:cNvPicPr>
          <p:nvPr/>
        </p:nvPicPr>
        <p:blipFill rotWithShape="1">
          <a:blip r:embed="rId4">
            <a:extLst>
              <a:ext uri="{28A0092B-C50C-407E-A947-70E740481C1C}">
                <a14:useLocalDpi xmlns:a14="http://schemas.microsoft.com/office/drawing/2010/main" val="0"/>
              </a:ext>
            </a:extLst>
          </a:blip>
          <a:srcRect t="2667" b="46251"/>
          <a:stretch/>
        </p:blipFill>
        <p:spPr>
          <a:xfrm>
            <a:off x="7287098" y="3989385"/>
            <a:ext cx="4128334" cy="1924308"/>
          </a:xfrm>
          <a:prstGeom prst="rect">
            <a:avLst/>
          </a:prstGeom>
        </p:spPr>
      </p:pic>
    </p:spTree>
    <p:extLst>
      <p:ext uri="{BB962C8B-B14F-4D97-AF65-F5344CB8AC3E}">
        <p14:creationId xmlns:p14="http://schemas.microsoft.com/office/powerpoint/2010/main" val="4130430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760098" y="2363535"/>
            <a:ext cx="5812601" cy="2123658"/>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62BACB"/>
                </a:solidFill>
                <a:effectLst/>
                <a:uLnTx/>
                <a:uFillTx/>
                <a:latin typeface="Segoe UI" panose="020B0502040204020203" pitchFamily="34" charset="0"/>
                <a:ea typeface="+mn-ea"/>
                <a:cs typeface="Segoe UI" panose="020B0502040204020203" pitchFamily="34" charset="0"/>
              </a:rPr>
              <a:t>A closer look at results:</a:t>
            </a:r>
            <a:br>
              <a:rPr kumimoji="0" lang="en-US" sz="4400" b="1" i="0" u="none" strike="noStrike" kern="1200" cap="none" spc="0" normalizeH="0" baseline="0" noProof="0" dirty="0">
                <a:ln>
                  <a:noFill/>
                </a:ln>
                <a:solidFill>
                  <a:srgbClr val="62BACB"/>
                </a:solidFill>
                <a:effectLst/>
                <a:uLnTx/>
                <a:uFillTx/>
                <a:latin typeface="Segoe UI" panose="020B0502040204020203" pitchFamily="34" charset="0"/>
                <a:ea typeface="+mn-ea"/>
                <a:cs typeface="Segoe UI" panose="020B0502040204020203" pitchFamily="34" charset="0"/>
              </a:rPr>
            </a:br>
            <a:r>
              <a:rPr kumimoji="0" lang="en-US" sz="4400" b="1" i="0" u="none" strike="noStrike" kern="1200" cap="none" spc="0" normalizeH="0" baseline="0" noProof="0" dirty="0">
                <a:ln>
                  <a:noFill/>
                </a:ln>
                <a:solidFill>
                  <a:srgbClr val="62BACB"/>
                </a:solidFill>
                <a:effectLst/>
                <a:uLnTx/>
                <a:uFillTx/>
                <a:latin typeface="Segoe UI" panose="020B0502040204020203" pitchFamily="34" charset="0"/>
                <a:ea typeface="+mn-ea"/>
                <a:cs typeface="Segoe UI" panose="020B0502040204020203" pitchFamily="34" charset="0"/>
              </a:rPr>
              <a:t>Continuum of Care</a:t>
            </a:r>
          </a:p>
        </p:txBody>
      </p:sp>
      <p:pic>
        <p:nvPicPr>
          <p:cNvPr id="5" name="Picture Placeholder 4"/>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4748" r="14748"/>
          <a:stretch/>
        </p:blipFill>
        <p:spPr>
          <a:xfrm>
            <a:off x="1" y="20322"/>
            <a:ext cx="6583679" cy="6225308"/>
          </a:xfrm>
          <a:solidFill>
            <a:srgbClr val="0F1B4B"/>
          </a:solidFill>
          <a:ln>
            <a:noFill/>
          </a:ln>
        </p:spPr>
      </p:pic>
    </p:spTree>
    <p:extLst>
      <p:ext uri="{BB962C8B-B14F-4D97-AF65-F5344CB8AC3E}">
        <p14:creationId xmlns:p14="http://schemas.microsoft.com/office/powerpoint/2010/main" val="25584564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03821AA-11AE-4C76-A30E-A709B18DF531}"/>
              </a:ext>
            </a:extLst>
          </p:cNvPr>
          <p:cNvSpPr txBox="1"/>
          <p:nvPr/>
        </p:nvSpPr>
        <p:spPr>
          <a:xfrm>
            <a:off x="2998482" y="268076"/>
            <a:ext cx="593177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2BACB"/>
                </a:solidFill>
                <a:effectLst/>
                <a:uLnTx/>
                <a:uFillTx/>
                <a:latin typeface="Segoe UI" panose="020B0502040204020203" pitchFamily="34" charset="0"/>
                <a:ea typeface="+mn-ea"/>
                <a:cs typeface="Segoe UI" panose="020B0502040204020203" pitchFamily="34" charset="0"/>
              </a:rPr>
              <a:t>Continuum of care</a:t>
            </a:r>
          </a:p>
        </p:txBody>
      </p:sp>
      <p:graphicFrame>
        <p:nvGraphicFramePr>
          <p:cNvPr id="5" name="Chart 4">
            <a:extLst>
              <a:ext uri="{FF2B5EF4-FFF2-40B4-BE49-F238E27FC236}">
                <a16:creationId xmlns:a16="http://schemas.microsoft.com/office/drawing/2014/main" id="{E0C7E0F8-E7A5-4B68-8FAE-FB6C1B016D6B}"/>
              </a:ext>
            </a:extLst>
          </p:cNvPr>
          <p:cNvGraphicFramePr/>
          <p:nvPr>
            <p:extLst>
              <p:ext uri="{D42A27DB-BD31-4B8C-83A1-F6EECF244321}">
                <p14:modId xmlns:p14="http://schemas.microsoft.com/office/powerpoint/2010/main" val="2439468778"/>
              </p:ext>
            </p:extLst>
          </p:nvPr>
        </p:nvGraphicFramePr>
        <p:xfrm>
          <a:off x="1749425" y="914407"/>
          <a:ext cx="869315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2A4313D-9DB1-4486-9C9B-7148098C2076}"/>
              </a:ext>
            </a:extLst>
          </p:cNvPr>
          <p:cNvSpPr txBox="1"/>
          <p:nvPr/>
        </p:nvSpPr>
        <p:spPr>
          <a:xfrm>
            <a:off x="3531482" y="914407"/>
            <a:ext cx="5931779" cy="33855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59595B"/>
                </a:solidFill>
                <a:effectLst/>
                <a:uLnTx/>
                <a:uFillTx/>
                <a:latin typeface="Segoe UI"/>
                <a:ea typeface="+mn-ea"/>
                <a:cs typeface="Segoe UI"/>
              </a:rPr>
              <a:t>Percentage of women and infants who received each service</a:t>
            </a:r>
            <a:endParaRPr kumimoji="0" lang="en-US" sz="2000" b="0" i="1" u="none" strike="noStrike" kern="1200" cap="none" spc="0" normalizeH="0" baseline="0" noProof="0" dirty="0">
              <a:ln>
                <a:noFill/>
              </a:ln>
              <a:solidFill>
                <a:srgbClr val="59595B"/>
              </a:solidFill>
              <a:effectLst/>
              <a:uLnTx/>
              <a:uFillTx/>
              <a:latin typeface="Segoe UI"/>
              <a:ea typeface="+mn-ea"/>
              <a:cs typeface="Segoe UI"/>
            </a:endParaRPr>
          </a:p>
        </p:txBody>
      </p:sp>
    </p:spTree>
    <p:extLst>
      <p:ext uri="{BB962C8B-B14F-4D97-AF65-F5344CB8AC3E}">
        <p14:creationId xmlns:p14="http://schemas.microsoft.com/office/powerpoint/2010/main" val="19006123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03821AA-11AE-4C76-A30E-A709B18DF531}"/>
              </a:ext>
            </a:extLst>
          </p:cNvPr>
          <p:cNvSpPr txBox="1"/>
          <p:nvPr/>
        </p:nvSpPr>
        <p:spPr>
          <a:xfrm>
            <a:off x="2922282" y="268076"/>
            <a:ext cx="593177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2BACB"/>
                </a:solidFill>
                <a:effectLst/>
                <a:uLnTx/>
                <a:uFillTx/>
                <a:latin typeface="Segoe UI" panose="020B0502040204020203" pitchFamily="34" charset="0"/>
                <a:ea typeface="+mn-ea"/>
                <a:cs typeface="Segoe UI" panose="020B0502040204020203" pitchFamily="34" charset="0"/>
              </a:rPr>
              <a:t>Continuum of care</a:t>
            </a:r>
          </a:p>
        </p:txBody>
      </p:sp>
      <p:sp>
        <p:nvSpPr>
          <p:cNvPr id="5" name="TextBox 4">
            <a:extLst>
              <a:ext uri="{FF2B5EF4-FFF2-40B4-BE49-F238E27FC236}">
                <a16:creationId xmlns:a16="http://schemas.microsoft.com/office/drawing/2014/main" id="{9568C746-AF6E-4D81-80FC-7102E3B8CAB4}"/>
              </a:ext>
            </a:extLst>
          </p:cNvPr>
          <p:cNvSpPr txBox="1"/>
          <p:nvPr/>
        </p:nvSpPr>
        <p:spPr>
          <a:xfrm>
            <a:off x="9906000" y="1135526"/>
            <a:ext cx="2082231" cy="40934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  Despite better coverage for individual services, </a:t>
            </a:r>
            <a:r>
              <a:rPr kumimoji="0" lang="en-US" sz="20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fewer than one in five (17%) </a:t>
            </a:r>
            <a:r>
              <a:rPr kumimoji="0" lang="en-US" sz="20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women completed all the four key maternal and child health</a:t>
            </a:r>
            <a:r>
              <a:rPr kumimoji="0" lang="en-US" sz="2000" b="0" i="1"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 </a:t>
            </a:r>
            <a:r>
              <a:rPr kumimoji="0" lang="en-US" sz="20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care services in the first year postpartum</a:t>
            </a:r>
          </a:p>
        </p:txBody>
      </p:sp>
      <p:pic>
        <p:nvPicPr>
          <p:cNvPr id="3" name="Picture 2">
            <a:extLst>
              <a:ext uri="{FF2B5EF4-FFF2-40B4-BE49-F238E27FC236}">
                <a16:creationId xmlns:a16="http://schemas.microsoft.com/office/drawing/2014/main" id="{D32A49E5-8221-BA94-CD6D-A322D5CD13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69" y="1193369"/>
            <a:ext cx="9570495" cy="4954292"/>
          </a:xfrm>
          <a:prstGeom prst="rect">
            <a:avLst/>
          </a:prstGeom>
        </p:spPr>
      </p:pic>
    </p:spTree>
    <p:extLst>
      <p:ext uri="{BB962C8B-B14F-4D97-AF65-F5344CB8AC3E}">
        <p14:creationId xmlns:p14="http://schemas.microsoft.com/office/powerpoint/2010/main" val="39729970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274089" y="2389917"/>
            <a:ext cx="6627837" cy="1261884"/>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265C9B"/>
                </a:solidFill>
                <a:effectLst/>
                <a:uLnTx/>
                <a:uFillTx/>
                <a:latin typeface="Segoe UI" panose="020B0502040204020203" pitchFamily="34" charset="0"/>
                <a:ea typeface="+mn-ea"/>
                <a:cs typeface="Segoe UI" panose="020B0502040204020203" pitchFamily="34" charset="0"/>
              </a:rPr>
              <a:t>Infants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65C9B"/>
                </a:solidFill>
                <a:effectLst/>
                <a:uLnTx/>
                <a:uFillTx/>
                <a:latin typeface="Segoe UI" panose="020B0502040204020203" pitchFamily="34" charset="0"/>
                <a:ea typeface="+mn-ea"/>
                <a:cs typeface="Segoe UI" panose="020B0502040204020203" pitchFamily="34" charset="0"/>
              </a:rPr>
              <a:t>(Immunization &amp; care seeking)</a:t>
            </a:r>
            <a:endParaRPr kumimoji="0" lang="en-US" sz="3200" b="1" i="0" u="none" strike="sngStrike" kern="1200" cap="none" spc="0" normalizeH="0" baseline="0" noProof="0" dirty="0">
              <a:ln>
                <a:noFill/>
              </a:ln>
              <a:solidFill>
                <a:srgbClr val="265C9B"/>
              </a:solidFill>
              <a:effectLst/>
              <a:uLnTx/>
              <a:uFillTx/>
              <a:latin typeface="Segoe UI" panose="020B0502040204020203" pitchFamily="34" charset="0"/>
              <a:ea typeface="+mn-ea"/>
              <a:cs typeface="Segoe UI" panose="020B0502040204020203" pitchFamily="34" charset="0"/>
            </a:endParaRPr>
          </a:p>
        </p:txBody>
      </p:sp>
      <p:pic>
        <p:nvPicPr>
          <p:cNvPr id="5" name="Picture Placeholder 4"/>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4748" r="14748"/>
          <a:stretch/>
        </p:blipFill>
        <p:spPr>
          <a:xfrm>
            <a:off x="1" y="219716"/>
            <a:ext cx="6372807" cy="6025914"/>
          </a:xfrm>
          <a:solidFill>
            <a:srgbClr val="0F1B4B"/>
          </a:solidFill>
          <a:ln>
            <a:noFill/>
          </a:ln>
        </p:spPr>
      </p:pic>
    </p:spTree>
    <p:extLst>
      <p:ext uri="{BB962C8B-B14F-4D97-AF65-F5344CB8AC3E}">
        <p14:creationId xmlns:p14="http://schemas.microsoft.com/office/powerpoint/2010/main" val="3318453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F56FB7D-7E0D-4210-A73C-EBA22CAD3515}"/>
              </a:ext>
            </a:extLst>
          </p:cNvPr>
          <p:cNvSpPr txBox="1"/>
          <p:nvPr/>
        </p:nvSpPr>
        <p:spPr>
          <a:xfrm>
            <a:off x="4058472" y="340115"/>
            <a:ext cx="5206825" cy="646331"/>
          </a:xfrm>
          <a:prstGeom prst="rect">
            <a:avLst/>
          </a:prstGeom>
          <a:noFill/>
        </p:spPr>
        <p:txBody>
          <a:bodyPr wrap="square">
            <a:spAutoFit/>
          </a:bodyPr>
          <a:lstStyle/>
          <a:p>
            <a:pPr algn="ctr"/>
            <a:r>
              <a:rPr lang="en-US" sz="3600" b="1" dirty="0">
                <a:solidFill>
                  <a:srgbClr val="265C9B"/>
                </a:solidFill>
                <a:latin typeface="Segoe UI" panose="020B0502040204020203" pitchFamily="34" charset="0"/>
                <a:cs typeface="Segoe UI" panose="020B0502040204020203" pitchFamily="34" charset="0"/>
              </a:rPr>
              <a:t>Vaccinated infants</a:t>
            </a:r>
          </a:p>
        </p:txBody>
      </p:sp>
      <p:sp>
        <p:nvSpPr>
          <p:cNvPr id="13" name="TextBox 12">
            <a:extLst>
              <a:ext uri="{FF2B5EF4-FFF2-40B4-BE49-F238E27FC236}">
                <a16:creationId xmlns:a16="http://schemas.microsoft.com/office/drawing/2014/main" id="{9F847828-761E-41BB-AF3A-3B77998B83DA}"/>
              </a:ext>
            </a:extLst>
          </p:cNvPr>
          <p:cNvSpPr txBox="1"/>
          <p:nvPr/>
        </p:nvSpPr>
        <p:spPr>
          <a:xfrm>
            <a:off x="1000125" y="5124995"/>
            <a:ext cx="9724100" cy="707886"/>
          </a:xfrm>
          <a:prstGeom prst="rect">
            <a:avLst/>
          </a:prstGeom>
          <a:noFill/>
        </p:spPr>
        <p:txBody>
          <a:bodyPr wrap="square">
            <a:spAutoFit/>
          </a:bodyPr>
          <a:lstStyle/>
          <a:p>
            <a:r>
              <a:rPr lang="en-US" sz="2000" i="1" dirty="0">
                <a:effectLst/>
                <a:latin typeface="Segoe UI" panose="020B0502040204020203" pitchFamily="34" charset="0"/>
              </a:rPr>
              <a:t>Infants who received at least </a:t>
            </a:r>
            <a:r>
              <a:rPr lang="en-US" sz="2000" b="1" i="1" dirty="0">
                <a:effectLst/>
                <a:latin typeface="Segoe UI" panose="020B0502040204020203" pitchFamily="34" charset="0"/>
              </a:rPr>
              <a:t>one recommended vaccine </a:t>
            </a:r>
            <a:r>
              <a:rPr lang="en-US" sz="2000" i="1" dirty="0">
                <a:effectLst/>
                <a:latin typeface="Segoe UI" panose="020B0502040204020203" pitchFamily="34" charset="0"/>
              </a:rPr>
              <a:t>nearly doubles for infants </a:t>
            </a:r>
            <a:r>
              <a:rPr lang="en-US" sz="2000" b="1" i="1" dirty="0">
                <a:effectLst/>
                <a:latin typeface="Segoe UI" panose="020B0502040204020203" pitchFamily="34" charset="0"/>
              </a:rPr>
              <a:t>12 months old,</a:t>
            </a:r>
            <a:r>
              <a:rPr lang="en-US" sz="2000" i="1" dirty="0">
                <a:effectLst/>
                <a:latin typeface="Segoe UI" panose="020B0502040204020203" pitchFamily="34" charset="0"/>
              </a:rPr>
              <a:t> compared to those </a:t>
            </a:r>
            <a:r>
              <a:rPr lang="en-US" sz="2000" b="1" i="1" dirty="0">
                <a:effectLst/>
                <a:latin typeface="Segoe UI" panose="020B0502040204020203" pitchFamily="34" charset="0"/>
              </a:rPr>
              <a:t>two months old (49% to 90%)</a:t>
            </a:r>
            <a:endParaRPr lang="en-US" sz="2000" b="1" i="1" dirty="0">
              <a:effectLst/>
              <a:latin typeface="Arial" panose="020B0604020202020204" pitchFamily="34" charset="0"/>
            </a:endParaRPr>
          </a:p>
        </p:txBody>
      </p:sp>
      <p:pic>
        <p:nvPicPr>
          <p:cNvPr id="4" name="Picture 3">
            <a:extLst>
              <a:ext uri="{FF2B5EF4-FFF2-40B4-BE49-F238E27FC236}">
                <a16:creationId xmlns:a16="http://schemas.microsoft.com/office/drawing/2014/main" id="{D76028A8-794E-4043-996A-3B6872580464}"/>
              </a:ext>
            </a:extLst>
          </p:cNvPr>
          <p:cNvPicPr>
            <a:picLocks noChangeAspect="1"/>
          </p:cNvPicPr>
          <p:nvPr/>
        </p:nvPicPr>
        <p:blipFill rotWithShape="1">
          <a:blip r:embed="rId3">
            <a:extLst>
              <a:ext uri="{28A0092B-C50C-407E-A947-70E740481C1C}">
                <a14:useLocalDpi xmlns:a14="http://schemas.microsoft.com/office/drawing/2010/main" val="0"/>
              </a:ext>
            </a:extLst>
          </a:blip>
          <a:srcRect t="13974"/>
          <a:stretch/>
        </p:blipFill>
        <p:spPr>
          <a:xfrm>
            <a:off x="1" y="1010316"/>
            <a:ext cx="12191999" cy="2876364"/>
          </a:xfrm>
          <a:prstGeom prst="rect">
            <a:avLst/>
          </a:prstGeom>
        </p:spPr>
      </p:pic>
    </p:spTree>
    <p:extLst>
      <p:ext uri="{BB962C8B-B14F-4D97-AF65-F5344CB8AC3E}">
        <p14:creationId xmlns:p14="http://schemas.microsoft.com/office/powerpoint/2010/main" val="35673591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11CE841-2453-44C5-9081-73BB034BE33B}"/>
              </a:ext>
            </a:extLst>
          </p:cNvPr>
          <p:cNvPicPr>
            <a:picLocks noGrp="1" noChangeAspect="1"/>
          </p:cNvPicPr>
          <p:nvPr>
            <p:ph sz="half" idx="1"/>
          </p:nvPr>
        </p:nvPicPr>
        <p:blipFill rotWithShape="1">
          <a:blip r:embed="rId3" cstate="print">
            <a:alphaModFix amt="35000"/>
            <a:extLst>
              <a:ext uri="{28A0092B-C50C-407E-A947-70E740481C1C}">
                <a14:useLocalDpi xmlns:a14="http://schemas.microsoft.com/office/drawing/2010/main" val="0"/>
              </a:ext>
            </a:extLst>
          </a:blip>
          <a:stretch/>
        </p:blipFill>
        <p:spPr>
          <a:xfrm>
            <a:off x="682518" y="1985963"/>
            <a:ext cx="5358027" cy="4140200"/>
          </a:xfrm>
          <a:prstGeom prst="rect">
            <a:avLst/>
          </a:prstGeom>
        </p:spPr>
      </p:pic>
      <p:sp>
        <p:nvSpPr>
          <p:cNvPr id="3" name="Content Placeholder 2">
            <a:extLst>
              <a:ext uri="{FF2B5EF4-FFF2-40B4-BE49-F238E27FC236}">
                <a16:creationId xmlns:a16="http://schemas.microsoft.com/office/drawing/2014/main" id="{FE2C5599-47E1-A295-3B6D-3EC0245415CE}"/>
              </a:ext>
            </a:extLst>
          </p:cNvPr>
          <p:cNvSpPr>
            <a:spLocks noGrp="1"/>
          </p:cNvSpPr>
          <p:nvPr>
            <p:ph sz="half" idx="2"/>
          </p:nvPr>
        </p:nvSpPr>
        <p:spPr>
          <a:xfrm>
            <a:off x="6291051" y="1021256"/>
            <a:ext cx="5734172" cy="5202563"/>
          </a:xfrm>
        </p:spPr>
        <p:txBody>
          <a:bodyPr>
            <a:normAutofit fontScale="62500" lnSpcReduction="20000"/>
          </a:bodyPr>
          <a:lstStyle/>
          <a:p>
            <a:pPr marL="0" indent="0">
              <a:spcBef>
                <a:spcPts val="0"/>
              </a:spcBef>
              <a:spcAft>
                <a:spcPts val="3000"/>
              </a:spcAft>
              <a:buNone/>
            </a:pPr>
            <a:r>
              <a:rPr lang="en-US" sz="3200" b="1" dirty="0">
                <a:solidFill>
                  <a:srgbClr val="59595B"/>
                </a:solidFill>
                <a:ea typeface="+mn-ea"/>
              </a:rPr>
              <a:t>PART TWO: Cohort 2, baseline &amp; 2021 cross section survey results</a:t>
            </a:r>
          </a:p>
          <a:p>
            <a:pPr marL="342900" indent="-342900">
              <a:spcBef>
                <a:spcPts val="0"/>
              </a:spcBef>
              <a:spcAft>
                <a:spcPts val="3000"/>
              </a:spcAft>
              <a:buClrTx/>
              <a:buSzPct val="100000"/>
              <a:buAutoNum type="arabicPeriod"/>
            </a:pPr>
            <a:r>
              <a:rPr lang="en-US" sz="3200" spc="100" dirty="0">
                <a:solidFill>
                  <a:srgbClr val="59595B">
                    <a:lumMod val="50000"/>
                  </a:srgbClr>
                </a:solidFill>
                <a:ea typeface="Segoe UI Symbol" panose="020B0502040204020203" pitchFamily="34" charset="0"/>
              </a:rPr>
              <a:t>Overview of Study Design</a:t>
            </a:r>
          </a:p>
          <a:p>
            <a:pPr marL="342900" indent="-342900">
              <a:spcBef>
                <a:spcPts val="600"/>
              </a:spcBef>
              <a:spcAft>
                <a:spcPts val="600"/>
              </a:spcAft>
              <a:buClrTx/>
              <a:buSzPct val="100000"/>
              <a:buFont typeface="Wingdings" pitchFamily="2" charset="2"/>
              <a:buAutoNum type="arabicPeriod"/>
            </a:pPr>
            <a:r>
              <a:rPr lang="en-US" sz="3200" spc="100" dirty="0">
                <a:solidFill>
                  <a:srgbClr val="59595B">
                    <a:lumMod val="50000"/>
                  </a:srgbClr>
                </a:solidFill>
                <a:ea typeface="Segoe UI Symbol" panose="020B0502040204020203" pitchFamily="34" charset="0"/>
              </a:rPr>
              <a:t>Summary of key findings </a:t>
            </a:r>
          </a:p>
          <a:p>
            <a:pPr marL="342900" indent="-342900">
              <a:spcBef>
                <a:spcPts val="600"/>
              </a:spcBef>
              <a:spcAft>
                <a:spcPts val="600"/>
              </a:spcAft>
              <a:buClrTx/>
              <a:buSzPct val="100000"/>
              <a:buAutoNum type="arabicPeriod"/>
            </a:pPr>
            <a:endParaRPr lang="en-US" sz="3200" spc="100" dirty="0">
              <a:solidFill>
                <a:srgbClr val="59595B">
                  <a:lumMod val="50000"/>
                </a:srgbClr>
              </a:solidFill>
              <a:ea typeface="Segoe UI Symbol" panose="020B0502040204020203" pitchFamily="34" charset="0"/>
            </a:endParaRPr>
          </a:p>
          <a:p>
            <a:pPr marL="342900" indent="-342900">
              <a:spcBef>
                <a:spcPts val="600"/>
              </a:spcBef>
              <a:spcAft>
                <a:spcPts val="600"/>
              </a:spcAft>
              <a:buClrTx/>
              <a:buSzPct val="100000"/>
              <a:buAutoNum type="arabicPeriod"/>
            </a:pPr>
            <a:r>
              <a:rPr lang="en-US" sz="3200" spc="100" dirty="0">
                <a:solidFill>
                  <a:srgbClr val="59595B">
                    <a:lumMod val="50000"/>
                  </a:srgbClr>
                </a:solidFill>
                <a:ea typeface="Segoe UI Symbol" panose="020B0502040204020203" pitchFamily="34" charset="0"/>
              </a:rPr>
              <a:t>Results</a:t>
            </a:r>
          </a:p>
          <a:p>
            <a:pPr marL="971550" lvl="1" indent="-514350">
              <a:spcBef>
                <a:spcPts val="600"/>
              </a:spcBef>
              <a:spcAft>
                <a:spcPts val="600"/>
              </a:spcAft>
              <a:buClrTx/>
              <a:buSzPct val="100000"/>
              <a:buFont typeface="+mj-lt"/>
              <a:buAutoNum type="alphaLcPeriod"/>
            </a:pPr>
            <a:r>
              <a:rPr lang="en-US" sz="3200" spc="100" dirty="0">
                <a:solidFill>
                  <a:srgbClr val="59595B">
                    <a:lumMod val="50000"/>
                  </a:srgbClr>
                </a:solidFill>
                <a:ea typeface="Segoe UI Symbol" panose="020B0502040204020203" pitchFamily="34" charset="0"/>
              </a:rPr>
              <a:t>The panel baseline survey</a:t>
            </a:r>
          </a:p>
          <a:p>
            <a:pPr marL="971550" lvl="1" indent="-514350">
              <a:spcBef>
                <a:spcPts val="600"/>
              </a:spcBef>
              <a:spcAft>
                <a:spcPts val="600"/>
              </a:spcAft>
              <a:buClrTx/>
              <a:buSzPct val="100000"/>
              <a:buFont typeface="+mj-lt"/>
              <a:buAutoNum type="alphaLcPeriod"/>
            </a:pPr>
            <a:r>
              <a:rPr lang="en-US" sz="3200" spc="100" dirty="0">
                <a:solidFill>
                  <a:srgbClr val="59595B">
                    <a:lumMod val="50000"/>
                  </a:srgbClr>
                </a:solidFill>
                <a:ea typeface="Segoe UI Symbol" panose="020B0502040204020203" pitchFamily="34" charset="0"/>
              </a:rPr>
              <a:t>The cross-section household and female surveys</a:t>
            </a:r>
          </a:p>
          <a:p>
            <a:pPr marL="971550" lvl="1" indent="-514350">
              <a:spcBef>
                <a:spcPts val="600"/>
              </a:spcBef>
              <a:spcAft>
                <a:spcPts val="600"/>
              </a:spcAft>
              <a:buClrTx/>
              <a:buSzPct val="100000"/>
              <a:buFont typeface="+mj-lt"/>
              <a:buAutoNum type="alphaLcPeriod"/>
            </a:pPr>
            <a:r>
              <a:rPr lang="en-US" sz="3200" spc="100" dirty="0">
                <a:solidFill>
                  <a:srgbClr val="59595B">
                    <a:lumMod val="50000"/>
                  </a:srgbClr>
                </a:solidFill>
                <a:ea typeface="Segoe UI Symbol" panose="020B0502040204020203" pitchFamily="34" charset="0"/>
              </a:rPr>
              <a:t>The service delivery point (SDP) survey</a:t>
            </a:r>
          </a:p>
          <a:p>
            <a:pPr marL="742950" indent="-514350">
              <a:spcBef>
                <a:spcPts val="600"/>
              </a:spcBef>
              <a:spcAft>
                <a:spcPts val="600"/>
              </a:spcAft>
              <a:buClrTx/>
              <a:buSzPct val="100000"/>
              <a:buFont typeface="+mj-lt"/>
              <a:buAutoNum type="arabicPeriod"/>
            </a:pPr>
            <a:endParaRPr lang="en-US" sz="3200" spc="100" dirty="0">
              <a:solidFill>
                <a:srgbClr val="59595B">
                  <a:lumMod val="50000"/>
                </a:srgbClr>
              </a:solidFill>
              <a:ea typeface="Segoe UI Symbol" panose="020B0502040204020203" pitchFamily="34" charset="0"/>
            </a:endParaRPr>
          </a:p>
          <a:p>
            <a:pPr marL="742950" indent="-514350">
              <a:spcBef>
                <a:spcPts val="600"/>
              </a:spcBef>
              <a:spcAft>
                <a:spcPts val="600"/>
              </a:spcAft>
              <a:buClrTx/>
              <a:buSzPct val="100000"/>
              <a:buFont typeface="+mj-lt"/>
              <a:buAutoNum type="arabicPeriod"/>
            </a:pPr>
            <a:r>
              <a:rPr lang="en-US" sz="3200" spc="100" dirty="0">
                <a:solidFill>
                  <a:srgbClr val="59595B">
                    <a:lumMod val="50000"/>
                  </a:srgbClr>
                </a:solidFill>
                <a:ea typeface="Segoe UI Symbol" panose="020B0502040204020203" pitchFamily="34" charset="0"/>
              </a:rPr>
              <a:t>Discussion and next steps</a:t>
            </a:r>
            <a:endParaRPr lang="en-US" sz="3200" dirty="0"/>
          </a:p>
        </p:txBody>
      </p:sp>
      <p:sp>
        <p:nvSpPr>
          <p:cNvPr id="4" name="TextBox 3"/>
          <p:cNvSpPr txBox="1">
            <a:spLocks/>
          </p:cNvSpPr>
          <p:nvPr/>
        </p:nvSpPr>
        <p:spPr>
          <a:xfrm>
            <a:off x="726440" y="243840"/>
            <a:ext cx="10220959" cy="8457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Presentation Outline</a:t>
            </a:r>
          </a:p>
        </p:txBody>
      </p:sp>
      <p:sp>
        <p:nvSpPr>
          <p:cNvPr id="8" name="TextBox 7"/>
          <p:cNvSpPr txBox="1"/>
          <p:nvPr/>
        </p:nvSpPr>
        <p:spPr>
          <a:xfrm>
            <a:off x="522648" y="1021256"/>
            <a:ext cx="5511668" cy="5202563"/>
          </a:xfrm>
          <a:prstGeom prst="rect">
            <a:avLst/>
          </a:prstGeom>
        </p:spPr>
        <p:txBody>
          <a:bodyPr vert="horz" lIns="91440" tIns="45720" rIns="91440" bIns="45720" rtlCol="0" anchor="t">
            <a:normAutofit fontScale="77500" lnSpcReduction="20000"/>
          </a:bodyPr>
          <a:lstStyle/>
          <a:p>
            <a:pPr marR="0" lvl="0" algn="l" defTabSz="914400" rtl="0" eaLnBrk="1" fontAlgn="auto" latinLnBrk="0" hangingPunct="1">
              <a:lnSpc>
                <a:spcPct val="100000"/>
              </a:lnSpc>
              <a:spcBef>
                <a:spcPts val="0"/>
              </a:spcBef>
              <a:spcAft>
                <a:spcPts val="0"/>
              </a:spcAft>
              <a:buClrTx/>
              <a:buSzTx/>
              <a:tabLst/>
              <a:defRPr/>
            </a:pPr>
            <a:r>
              <a:rPr lang="en-US" sz="2600" b="1" dirty="0">
                <a:solidFill>
                  <a:srgbClr val="59595B"/>
                </a:solidFill>
                <a:latin typeface="Segoe UI" panose="020B0502040204020203" pitchFamily="34" charset="0"/>
                <a:cs typeface="Segoe UI" panose="020B0502040204020203" pitchFamily="34" charset="0"/>
              </a:rPr>
              <a:t>PART ONE: Cohort 1, six month &amp; 1 year postpartum survey results</a:t>
            </a:r>
          </a:p>
          <a:p>
            <a:pPr marR="0" lvl="0"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6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About PMA Ethiopia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endParaRPr kumimoji="0" lang="en-US" sz="26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457200" indent="-457200">
              <a:buFontTx/>
              <a:buAutoNum type="arabicPeriod"/>
              <a:defRPr/>
            </a:pPr>
            <a:r>
              <a:rPr lang="en-US" sz="2600" spc="100" dirty="0">
                <a:solidFill>
                  <a:srgbClr val="59595B">
                    <a:lumMod val="50000"/>
                  </a:srgbClr>
                </a:solidFill>
                <a:latin typeface="Segoe UI" panose="020B0502040204020203" pitchFamily="34" charset="0"/>
                <a:ea typeface="Segoe UI Symbol" panose="020B0502040204020203" pitchFamily="34" charset="0"/>
                <a:cs typeface="Segoe UI" panose="020B0502040204020203" pitchFamily="34" charset="0"/>
              </a:rPr>
              <a:t>Summary of key findings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endPar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Results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endPar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r>
              <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Continuum of care</a:t>
            </a: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endPar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r>
              <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Infant immunization, illness, care seeking and nutrition </a:t>
            </a: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endPar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r>
              <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Postnatal care</a:t>
            </a: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endPar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r>
              <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COVID-19 effects on care seeking</a:t>
            </a: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endPar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eriod"/>
              <a:tabLst/>
              <a:defRPr/>
            </a:pPr>
            <a:r>
              <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Postpartum family planning</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600" b="0" i="0" u="none" strike="noStrike" kern="1200" cap="none" spc="10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Discussion</a:t>
            </a:r>
            <a:endParaRPr kumimoji="0" lang="en-US" sz="26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a:p>
            <a:pPr marL="914400" marR="0" lvl="1" indent="-457200" algn="l" defTabSz="914400" rtl="0" eaLnBrk="1" fontAlgn="auto" latinLnBrk="0" hangingPunct="1">
              <a:lnSpc>
                <a:spcPct val="100000"/>
              </a:lnSpc>
              <a:spcBef>
                <a:spcPts val="0"/>
              </a:spcBef>
              <a:spcAft>
                <a:spcPts val="0"/>
              </a:spcAft>
              <a:buClrTx/>
              <a:buSzTx/>
              <a:buFontTx/>
              <a:buAutoNum type="alphaLcPeriod"/>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a:p>
            <a:pPr marL="914400" marR="0" lvl="1" indent="-457200" algn="l" defTabSz="914400" rtl="0" eaLnBrk="1" fontAlgn="auto" latinLnBrk="0" hangingPunct="1">
              <a:lnSpc>
                <a:spcPct val="100000"/>
              </a:lnSpc>
              <a:spcBef>
                <a:spcPts val="0"/>
              </a:spcBef>
              <a:spcAft>
                <a:spcPts val="0"/>
              </a:spcAft>
              <a:buClrTx/>
              <a:buSzTx/>
              <a:buFontTx/>
              <a:buAutoNum type="alphaLcPeriod"/>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a:p>
            <a:pPr marL="914400" marR="0" lvl="1" indent="-457200" algn="l" defTabSz="914400" rtl="0" eaLnBrk="1" fontAlgn="auto" latinLnBrk="0" hangingPunct="1">
              <a:lnSpc>
                <a:spcPct val="100000"/>
              </a:lnSpc>
              <a:spcBef>
                <a:spcPts val="0"/>
              </a:spcBef>
              <a:spcAft>
                <a:spcPts val="0"/>
              </a:spcAft>
              <a:buClrTx/>
              <a:buSzTx/>
              <a:buFontTx/>
              <a:buAutoNum type="alphaLcPeriod"/>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a:p>
            <a:pPr marL="914400" marR="0" lvl="1" indent="-457200" algn="l" defTabSz="914400" rtl="0" eaLnBrk="1" fontAlgn="auto" latinLnBrk="0" hangingPunct="1">
              <a:lnSpc>
                <a:spcPct val="100000"/>
              </a:lnSpc>
              <a:spcBef>
                <a:spcPts val="0"/>
              </a:spcBef>
              <a:spcAft>
                <a:spcPts val="0"/>
              </a:spcAft>
              <a:buClrTx/>
              <a:buSzTx/>
              <a:buFontTx/>
              <a:buAutoNum type="alphaLcPeriod"/>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a:p>
            <a:pPr marL="914400" marR="0" lvl="1" indent="-457200" algn="l" defTabSz="914400" rtl="0" eaLnBrk="1" fontAlgn="auto" latinLnBrk="0" hangingPunct="1">
              <a:lnSpc>
                <a:spcPct val="100000"/>
              </a:lnSpc>
              <a:spcBef>
                <a:spcPts val="0"/>
              </a:spcBef>
              <a:spcAft>
                <a:spcPts val="0"/>
              </a:spcAft>
              <a:buClrTx/>
              <a:buSzTx/>
              <a:buFontTx/>
              <a:buAutoNum type="alphaLcPeriod"/>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a:p>
            <a:pPr marL="914400" marR="0" lvl="1" indent="-457200" algn="l" defTabSz="914400" rtl="0" eaLnBrk="1" fontAlgn="auto" latinLnBrk="0" hangingPunct="1">
              <a:lnSpc>
                <a:spcPct val="100000"/>
              </a:lnSpc>
              <a:spcBef>
                <a:spcPts val="0"/>
              </a:spcBef>
              <a:spcAft>
                <a:spcPts val="0"/>
              </a:spcAft>
              <a:buClrTx/>
              <a:buSzTx/>
              <a:buFontTx/>
              <a:buAutoNum type="alphaLcPeriod"/>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p:txBody>
      </p:sp>
    </p:spTree>
    <p:extLst>
      <p:ext uri="{BB962C8B-B14F-4D97-AF65-F5344CB8AC3E}">
        <p14:creationId xmlns:p14="http://schemas.microsoft.com/office/powerpoint/2010/main" val="2378487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DDB907B-ED73-4F70-AAAD-743F524562D0}"/>
              </a:ext>
            </a:extLst>
          </p:cNvPr>
          <p:cNvSpPr txBox="1"/>
          <p:nvPr/>
        </p:nvSpPr>
        <p:spPr>
          <a:xfrm>
            <a:off x="680484" y="5621225"/>
            <a:ext cx="10080728" cy="663258"/>
          </a:xfrm>
          <a:prstGeom prst="rect">
            <a:avLst/>
          </a:prstGeom>
          <a:noFill/>
        </p:spPr>
        <p:txBody>
          <a:bodyPr wrap="square">
            <a:spAutoFit/>
          </a:bodyPr>
          <a:lstStyle/>
          <a:p>
            <a:pPr marR="0" lvl="0">
              <a:lnSpc>
                <a:spcPct val="107000"/>
              </a:lnSpc>
              <a:spcBef>
                <a:spcPts val="0"/>
              </a:spcBef>
              <a:spcAft>
                <a:spcPts val="800"/>
              </a:spcAft>
            </a:pPr>
            <a:r>
              <a:rPr lang="en-US" sz="1800" b="1" i="1" dirty="0">
                <a:effectLst/>
                <a:latin typeface="Segoe UI" panose="020B0502040204020203" pitchFamily="34" charset="0"/>
                <a:ea typeface="Calibri" panose="020F0502020204030204" pitchFamily="34" charset="0"/>
                <a:cs typeface="Segoe UI" panose="020B0502040204020203" pitchFamily="34" charset="0"/>
              </a:rPr>
              <a:t>Three quarters </a:t>
            </a:r>
            <a:r>
              <a:rPr lang="en-US" sz="1800" i="1" dirty="0">
                <a:effectLst/>
                <a:latin typeface="Segoe UI" panose="020B0502040204020203" pitchFamily="34" charset="0"/>
                <a:ea typeface="Calibri" panose="020F0502020204030204" pitchFamily="34" charset="0"/>
                <a:cs typeface="Segoe UI" panose="020B0502040204020203" pitchFamily="34" charset="0"/>
              </a:rPr>
              <a:t>of infants received </a:t>
            </a:r>
            <a:r>
              <a:rPr lang="en-US" sz="1800" b="1" i="1" dirty="0">
                <a:effectLst/>
                <a:latin typeface="Segoe UI" panose="020B0502040204020203" pitchFamily="34" charset="0"/>
                <a:ea typeface="Calibri" panose="020F0502020204030204" pitchFamily="34" charset="0"/>
                <a:cs typeface="Segoe UI" panose="020B0502040204020203" pitchFamily="34" charset="0"/>
              </a:rPr>
              <a:t>BCG vaccine </a:t>
            </a:r>
            <a:r>
              <a:rPr lang="en-US" sz="1800" i="1" dirty="0">
                <a:effectLst/>
                <a:latin typeface="Segoe UI" panose="020B0502040204020203" pitchFamily="34" charset="0"/>
                <a:ea typeface="Calibri" panose="020F0502020204030204" pitchFamily="34" charset="0"/>
                <a:cs typeface="Segoe UI" panose="020B0502040204020203" pitchFamily="34" charset="0"/>
              </a:rPr>
              <a:t>by their first birthday, by card or self reported by the mother. </a:t>
            </a:r>
            <a:r>
              <a:rPr lang="en-US" sz="1800" b="1" i="1" dirty="0">
                <a:effectLst/>
                <a:latin typeface="Segoe UI" panose="020B0502040204020203" pitchFamily="34" charset="0"/>
                <a:ea typeface="Calibri" panose="020F0502020204030204" pitchFamily="34" charset="0"/>
                <a:cs typeface="Segoe UI" panose="020B0502040204020203" pitchFamily="34" charset="0"/>
              </a:rPr>
              <a:t>Nearly four out of ten </a:t>
            </a:r>
            <a:r>
              <a:rPr lang="en-US" sz="1800" i="1" dirty="0">
                <a:effectLst/>
                <a:latin typeface="Segoe UI" panose="020B0502040204020203" pitchFamily="34" charset="0"/>
                <a:ea typeface="Calibri" panose="020F0502020204030204" pitchFamily="34" charset="0"/>
                <a:cs typeface="Segoe UI" panose="020B0502040204020203" pitchFamily="34" charset="0"/>
              </a:rPr>
              <a:t>infants received </a:t>
            </a:r>
            <a:r>
              <a:rPr lang="en-US" sz="1800" b="1" i="1" dirty="0">
                <a:effectLst/>
                <a:latin typeface="Segoe UI" panose="020B0502040204020203" pitchFamily="34" charset="0"/>
                <a:ea typeface="Calibri" panose="020F0502020204030204" pitchFamily="34" charset="0"/>
                <a:cs typeface="Segoe UI" panose="020B0502040204020203" pitchFamily="34" charset="0"/>
              </a:rPr>
              <a:t>BCG vaccine </a:t>
            </a:r>
            <a:r>
              <a:rPr lang="en-US" sz="1800" i="1" dirty="0">
                <a:effectLst/>
                <a:latin typeface="Segoe UI" panose="020B0502040204020203" pitchFamily="34" charset="0"/>
                <a:ea typeface="Calibri" panose="020F0502020204030204" pitchFamily="34" charset="0"/>
                <a:cs typeface="Segoe UI" panose="020B0502040204020203" pitchFamily="34" charset="0"/>
              </a:rPr>
              <a:t>by their first birthday, by card.</a:t>
            </a:r>
          </a:p>
        </p:txBody>
      </p:sp>
      <p:cxnSp>
        <p:nvCxnSpPr>
          <p:cNvPr id="12" name="Straight Connector 11">
            <a:extLst>
              <a:ext uri="{FF2B5EF4-FFF2-40B4-BE49-F238E27FC236}">
                <a16:creationId xmlns:a16="http://schemas.microsoft.com/office/drawing/2014/main" id="{DDD652BB-3220-40DF-9682-17AAFDF32D7B}"/>
              </a:ext>
            </a:extLst>
          </p:cNvPr>
          <p:cNvCxnSpPr>
            <a:cxnSpLocks/>
          </p:cNvCxnSpPr>
          <p:nvPr/>
        </p:nvCxnSpPr>
        <p:spPr>
          <a:xfrm>
            <a:off x="5990591" y="1203354"/>
            <a:ext cx="0" cy="4446945"/>
          </a:xfrm>
          <a:prstGeom prst="line">
            <a:avLst/>
          </a:prstGeom>
          <a:ln>
            <a:solidFill>
              <a:srgbClr val="265C9B"/>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ABE8F466-360B-4C04-8F9B-4533CE036056}"/>
              </a:ext>
            </a:extLst>
          </p:cNvPr>
          <p:cNvSpPr txBox="1"/>
          <p:nvPr/>
        </p:nvSpPr>
        <p:spPr>
          <a:xfrm>
            <a:off x="963562" y="1054755"/>
            <a:ext cx="2487192" cy="461665"/>
          </a:xfrm>
          <a:prstGeom prst="rect">
            <a:avLst/>
          </a:prstGeom>
          <a:noFill/>
        </p:spPr>
        <p:txBody>
          <a:bodyPr wrap="square">
            <a:spAutoFit/>
          </a:bodyPr>
          <a:lstStyle/>
          <a:p>
            <a:r>
              <a:rPr lang="en-US" sz="2400" b="1" dirty="0">
                <a:solidFill>
                  <a:srgbClr val="265C9B"/>
                </a:solidFill>
                <a:latin typeface="Segoe UI" panose="020B0502040204020203" pitchFamily="34" charset="0"/>
                <a:cs typeface="Segoe UI" panose="020B0502040204020203" pitchFamily="34" charset="0"/>
              </a:rPr>
              <a:t>6 months</a:t>
            </a:r>
          </a:p>
        </p:txBody>
      </p:sp>
      <p:sp>
        <p:nvSpPr>
          <p:cNvPr id="14" name="TextBox 13">
            <a:extLst>
              <a:ext uri="{FF2B5EF4-FFF2-40B4-BE49-F238E27FC236}">
                <a16:creationId xmlns:a16="http://schemas.microsoft.com/office/drawing/2014/main" id="{50AFB088-2D67-40AA-94B8-725636D0921D}"/>
              </a:ext>
            </a:extLst>
          </p:cNvPr>
          <p:cNvSpPr txBox="1"/>
          <p:nvPr/>
        </p:nvSpPr>
        <p:spPr>
          <a:xfrm>
            <a:off x="8231072" y="1073830"/>
            <a:ext cx="1174185" cy="461665"/>
          </a:xfrm>
          <a:prstGeom prst="rect">
            <a:avLst/>
          </a:prstGeom>
          <a:noFill/>
        </p:spPr>
        <p:txBody>
          <a:bodyPr wrap="square">
            <a:spAutoFit/>
          </a:bodyPr>
          <a:lstStyle/>
          <a:p>
            <a:r>
              <a:rPr lang="en-US" sz="2400" b="1" dirty="0">
                <a:solidFill>
                  <a:srgbClr val="265C9B"/>
                </a:solidFill>
                <a:latin typeface="Segoe UI" panose="020B0502040204020203" pitchFamily="34" charset="0"/>
                <a:cs typeface="Segoe UI" panose="020B0502040204020203" pitchFamily="34" charset="0"/>
              </a:rPr>
              <a:t>1 year</a:t>
            </a:r>
          </a:p>
        </p:txBody>
      </p:sp>
      <p:graphicFrame>
        <p:nvGraphicFramePr>
          <p:cNvPr id="15" name="Content Placeholder 7">
            <a:extLst>
              <a:ext uri="{FF2B5EF4-FFF2-40B4-BE49-F238E27FC236}">
                <a16:creationId xmlns:a16="http://schemas.microsoft.com/office/drawing/2014/main" id="{BAE39A89-6959-4D19-B376-17CCDC56507A}"/>
              </a:ext>
            </a:extLst>
          </p:cNvPr>
          <p:cNvGraphicFramePr>
            <a:graphicFrameLocks/>
          </p:cNvGraphicFramePr>
          <p:nvPr/>
        </p:nvGraphicFramePr>
        <p:xfrm>
          <a:off x="6273647" y="1535495"/>
          <a:ext cx="5281257" cy="3955694"/>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8186C88A-245F-49C1-9D95-A26C413DC03D}"/>
              </a:ext>
            </a:extLst>
          </p:cNvPr>
          <p:cNvSpPr txBox="1"/>
          <p:nvPr/>
        </p:nvSpPr>
        <p:spPr>
          <a:xfrm>
            <a:off x="2493842" y="201647"/>
            <a:ext cx="7884598" cy="646331"/>
          </a:xfrm>
          <a:prstGeom prst="rect">
            <a:avLst/>
          </a:prstGeom>
          <a:noFill/>
        </p:spPr>
        <p:txBody>
          <a:bodyPr wrap="square">
            <a:spAutoFit/>
          </a:bodyPr>
          <a:lstStyle/>
          <a:p>
            <a:pPr algn="ctr"/>
            <a:r>
              <a:rPr lang="en-US" sz="3600" b="1" dirty="0">
                <a:solidFill>
                  <a:srgbClr val="265C9B"/>
                </a:solidFill>
                <a:latin typeface="Segoe UI" panose="020B0502040204020203" pitchFamily="34" charset="0"/>
                <a:cs typeface="Segoe UI" panose="020B0502040204020203" pitchFamily="34" charset="0"/>
              </a:rPr>
              <a:t>Infant immunization: BCG coverage</a:t>
            </a:r>
          </a:p>
        </p:txBody>
      </p:sp>
      <p:graphicFrame>
        <p:nvGraphicFramePr>
          <p:cNvPr id="18" name="Content Placeholder 7">
            <a:extLst>
              <a:ext uri="{FF2B5EF4-FFF2-40B4-BE49-F238E27FC236}">
                <a16:creationId xmlns:a16="http://schemas.microsoft.com/office/drawing/2014/main" id="{3EEB875C-41B4-494B-B230-9E70DE98C020}"/>
              </a:ext>
            </a:extLst>
          </p:cNvPr>
          <p:cNvGraphicFramePr>
            <a:graphicFrameLocks/>
          </p:cNvGraphicFramePr>
          <p:nvPr/>
        </p:nvGraphicFramePr>
        <p:xfrm>
          <a:off x="814743" y="1535495"/>
          <a:ext cx="5281257" cy="39556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471570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F56FB7D-7E0D-4210-A73C-EBA22CAD3515}"/>
              </a:ext>
            </a:extLst>
          </p:cNvPr>
          <p:cNvSpPr txBox="1"/>
          <p:nvPr/>
        </p:nvSpPr>
        <p:spPr>
          <a:xfrm>
            <a:off x="1984209" y="226550"/>
            <a:ext cx="8683792" cy="646331"/>
          </a:xfrm>
          <a:prstGeom prst="rect">
            <a:avLst/>
          </a:prstGeom>
          <a:noFill/>
        </p:spPr>
        <p:txBody>
          <a:bodyPr wrap="square">
            <a:spAutoFit/>
          </a:bodyPr>
          <a:lstStyle/>
          <a:p>
            <a:pPr algn="ctr"/>
            <a:r>
              <a:rPr lang="en-US" sz="3600" b="1" dirty="0">
                <a:solidFill>
                  <a:srgbClr val="265C9B"/>
                </a:solidFill>
                <a:latin typeface="Segoe UI" panose="020B0502040204020203" pitchFamily="34" charset="0"/>
                <a:cs typeface="Segoe UI" panose="020B0502040204020203" pitchFamily="34" charset="0"/>
              </a:rPr>
              <a:t>Infant immunization: Penta 1 coverage</a:t>
            </a:r>
          </a:p>
        </p:txBody>
      </p:sp>
      <p:sp>
        <p:nvSpPr>
          <p:cNvPr id="7" name="TextBox 6">
            <a:extLst>
              <a:ext uri="{FF2B5EF4-FFF2-40B4-BE49-F238E27FC236}">
                <a16:creationId xmlns:a16="http://schemas.microsoft.com/office/drawing/2014/main" id="{BDDB907B-ED73-4F70-AAAD-743F524562D0}"/>
              </a:ext>
            </a:extLst>
          </p:cNvPr>
          <p:cNvSpPr txBox="1"/>
          <p:nvPr/>
        </p:nvSpPr>
        <p:spPr>
          <a:xfrm>
            <a:off x="259124" y="5641498"/>
            <a:ext cx="11883656" cy="726737"/>
          </a:xfrm>
          <a:prstGeom prst="rect">
            <a:avLst/>
          </a:prstGeom>
          <a:noFill/>
        </p:spPr>
        <p:txBody>
          <a:bodyPr wrap="square">
            <a:spAutoFit/>
          </a:bodyPr>
          <a:lstStyle/>
          <a:p>
            <a:pPr marR="0" lvl="0">
              <a:lnSpc>
                <a:spcPct val="107000"/>
              </a:lnSpc>
              <a:spcBef>
                <a:spcPts val="0"/>
              </a:spcBef>
              <a:spcAft>
                <a:spcPts val="800"/>
              </a:spcAft>
            </a:pPr>
            <a:r>
              <a:rPr lang="en-US" sz="2000" b="1" i="1" dirty="0">
                <a:effectLst/>
                <a:latin typeface="Segoe UI" panose="020B0502040204020203" pitchFamily="34" charset="0"/>
                <a:ea typeface="Calibri" panose="020F0502020204030204" pitchFamily="34" charset="0"/>
                <a:cs typeface="Segoe UI" panose="020B0502040204020203" pitchFamily="34" charset="0"/>
              </a:rPr>
              <a:t>Four out of </a:t>
            </a:r>
            <a:r>
              <a:rPr lang="en-US" sz="2000" b="1" i="1" dirty="0">
                <a:latin typeface="Segoe UI" panose="020B0502040204020203" pitchFamily="34" charset="0"/>
                <a:ea typeface="Calibri" panose="020F0502020204030204" pitchFamily="34" charset="0"/>
                <a:cs typeface="Segoe UI" panose="020B0502040204020203" pitchFamily="34" charset="0"/>
              </a:rPr>
              <a:t>five </a:t>
            </a:r>
            <a:r>
              <a:rPr lang="en-US" sz="2000" b="1" i="1" dirty="0">
                <a:effectLst/>
                <a:latin typeface="Segoe UI" panose="020B0502040204020203" pitchFamily="34" charset="0"/>
                <a:ea typeface="Calibri" panose="020F0502020204030204" pitchFamily="34" charset="0"/>
                <a:cs typeface="Segoe UI" panose="020B0502040204020203" pitchFamily="34" charset="0"/>
              </a:rPr>
              <a:t>infants</a:t>
            </a:r>
            <a:r>
              <a:rPr lang="en-US" sz="2000" b="1" i="1" dirty="0">
                <a:solidFill>
                  <a:srgbClr val="FF0000"/>
                </a:solidFill>
                <a:effectLst/>
                <a:latin typeface="Segoe UI" panose="020B0502040204020203" pitchFamily="34" charset="0"/>
                <a:ea typeface="Calibri" panose="020F0502020204030204" pitchFamily="34" charset="0"/>
                <a:cs typeface="Segoe UI" panose="020B0502040204020203" pitchFamily="34" charset="0"/>
              </a:rPr>
              <a:t> </a:t>
            </a:r>
            <a:r>
              <a:rPr lang="en-US" sz="2000" i="1" dirty="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received</a:t>
            </a:r>
            <a:r>
              <a:rPr lang="en-US" sz="2000" i="1" dirty="0">
                <a:solidFill>
                  <a:srgbClr val="FF0000"/>
                </a:solidFill>
                <a:effectLst/>
                <a:latin typeface="Segoe UI" panose="020B0502040204020203" pitchFamily="34" charset="0"/>
                <a:ea typeface="Calibri" panose="020F0502020204030204" pitchFamily="34" charset="0"/>
                <a:cs typeface="Segoe UI" panose="020B0502040204020203" pitchFamily="34" charset="0"/>
              </a:rPr>
              <a:t> </a:t>
            </a:r>
            <a:r>
              <a:rPr lang="en-US" sz="2000" i="1" dirty="0">
                <a:effectLst/>
                <a:latin typeface="Segoe UI" panose="020B0502040204020203" pitchFamily="34" charset="0"/>
                <a:ea typeface="Calibri" panose="020F0502020204030204" pitchFamily="34" charset="0"/>
                <a:cs typeface="Segoe UI" panose="020B0502040204020203" pitchFamily="34" charset="0"/>
              </a:rPr>
              <a:t>first Pentavalent </a:t>
            </a:r>
            <a:r>
              <a:rPr lang="en-US" sz="2000" b="1" i="1" dirty="0">
                <a:effectLst/>
                <a:latin typeface="Segoe UI" panose="020B0502040204020203" pitchFamily="34" charset="0"/>
                <a:ea typeface="Calibri" panose="020F0502020204030204" pitchFamily="34" charset="0"/>
                <a:cs typeface="Segoe UI" panose="020B0502040204020203" pitchFamily="34" charset="0"/>
              </a:rPr>
              <a:t>vaccine </a:t>
            </a:r>
            <a:r>
              <a:rPr lang="en-US" sz="2000" i="1" dirty="0">
                <a:effectLst/>
                <a:latin typeface="Segoe UI" panose="020B0502040204020203" pitchFamily="34" charset="0"/>
                <a:ea typeface="Calibri" panose="020F0502020204030204" pitchFamily="34" charset="0"/>
                <a:cs typeface="Segoe UI" panose="020B0502040204020203" pitchFamily="34" charset="0"/>
              </a:rPr>
              <a:t>by their first birthday, by card or self reported by the mother.</a:t>
            </a:r>
            <a:r>
              <a:rPr lang="en-US" sz="2000" i="1" dirty="0">
                <a:latin typeface="Segoe UI" panose="020B0502040204020203" pitchFamily="34" charset="0"/>
                <a:ea typeface="Calibri" panose="020F0502020204030204" pitchFamily="34" charset="0"/>
                <a:cs typeface="Segoe UI" panose="020B0502040204020203" pitchFamily="34" charset="0"/>
              </a:rPr>
              <a:t> </a:t>
            </a:r>
            <a:r>
              <a:rPr lang="en-US" sz="2000" b="1" i="1" dirty="0">
                <a:effectLst/>
                <a:latin typeface="Segoe UI" panose="020B0502040204020203" pitchFamily="34" charset="0"/>
                <a:ea typeface="Calibri" panose="020F0502020204030204" pitchFamily="34" charset="0"/>
                <a:cs typeface="Segoe UI" panose="020B0502040204020203" pitchFamily="34" charset="0"/>
              </a:rPr>
              <a:t>Nearly half infants</a:t>
            </a:r>
            <a:r>
              <a:rPr lang="en-US" sz="2000" b="1" i="1" dirty="0">
                <a:solidFill>
                  <a:srgbClr val="FF0000"/>
                </a:solidFill>
                <a:effectLst/>
                <a:latin typeface="Segoe UI" panose="020B0502040204020203" pitchFamily="34" charset="0"/>
                <a:ea typeface="Calibri" panose="020F0502020204030204" pitchFamily="34" charset="0"/>
                <a:cs typeface="Segoe UI" panose="020B0502040204020203" pitchFamily="34" charset="0"/>
              </a:rPr>
              <a:t> </a:t>
            </a:r>
            <a:r>
              <a:rPr lang="en-US" sz="2000" i="1" dirty="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received</a:t>
            </a:r>
            <a:r>
              <a:rPr lang="en-US" sz="2000" i="1" dirty="0">
                <a:solidFill>
                  <a:srgbClr val="FF0000"/>
                </a:solidFill>
                <a:effectLst/>
                <a:latin typeface="Segoe UI" panose="020B0502040204020203" pitchFamily="34" charset="0"/>
                <a:ea typeface="Calibri" panose="020F0502020204030204" pitchFamily="34" charset="0"/>
                <a:cs typeface="Segoe UI" panose="020B0502040204020203" pitchFamily="34" charset="0"/>
              </a:rPr>
              <a:t> </a:t>
            </a:r>
            <a:r>
              <a:rPr lang="en-US" sz="2000" i="1" dirty="0">
                <a:effectLst/>
                <a:latin typeface="Segoe UI" panose="020B0502040204020203" pitchFamily="34" charset="0"/>
                <a:ea typeface="Calibri" panose="020F0502020204030204" pitchFamily="34" charset="0"/>
                <a:cs typeface="Segoe UI" panose="020B0502040204020203" pitchFamily="34" charset="0"/>
              </a:rPr>
              <a:t>first Pentavalent </a:t>
            </a:r>
            <a:r>
              <a:rPr lang="en-US" sz="2000" b="1" i="1" dirty="0">
                <a:effectLst/>
                <a:latin typeface="Segoe UI" panose="020B0502040204020203" pitchFamily="34" charset="0"/>
                <a:ea typeface="Calibri" panose="020F0502020204030204" pitchFamily="34" charset="0"/>
                <a:cs typeface="Segoe UI" panose="020B0502040204020203" pitchFamily="34" charset="0"/>
              </a:rPr>
              <a:t>vaccine </a:t>
            </a:r>
            <a:r>
              <a:rPr lang="en-US" sz="2000" i="1" dirty="0">
                <a:effectLst/>
                <a:latin typeface="Segoe UI" panose="020B0502040204020203" pitchFamily="34" charset="0"/>
                <a:ea typeface="Calibri" panose="020F0502020204030204" pitchFamily="34" charset="0"/>
                <a:cs typeface="Segoe UI" panose="020B0502040204020203" pitchFamily="34" charset="0"/>
              </a:rPr>
              <a:t>by their first birthday, by card</a:t>
            </a:r>
          </a:p>
        </p:txBody>
      </p:sp>
      <p:graphicFrame>
        <p:nvGraphicFramePr>
          <p:cNvPr id="8" name="Content Placeholder 7">
            <a:extLst>
              <a:ext uri="{FF2B5EF4-FFF2-40B4-BE49-F238E27FC236}">
                <a16:creationId xmlns:a16="http://schemas.microsoft.com/office/drawing/2014/main" id="{D5CA4042-6092-4F4A-8460-6CEA0910B500}"/>
              </a:ext>
            </a:extLst>
          </p:cNvPr>
          <p:cNvGraphicFramePr>
            <a:graphicFrameLocks/>
          </p:cNvGraphicFramePr>
          <p:nvPr/>
        </p:nvGraphicFramePr>
        <p:xfrm>
          <a:off x="6479522" y="1281786"/>
          <a:ext cx="5266164" cy="43662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ontent Placeholder 7">
            <a:extLst>
              <a:ext uri="{FF2B5EF4-FFF2-40B4-BE49-F238E27FC236}">
                <a16:creationId xmlns:a16="http://schemas.microsoft.com/office/drawing/2014/main" id="{F2EA9274-53F3-451B-817E-897C89AF4027}"/>
              </a:ext>
            </a:extLst>
          </p:cNvPr>
          <p:cNvGraphicFramePr>
            <a:graphicFrameLocks/>
          </p:cNvGraphicFramePr>
          <p:nvPr/>
        </p:nvGraphicFramePr>
        <p:xfrm>
          <a:off x="446314" y="1281786"/>
          <a:ext cx="5544736" cy="4527674"/>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8DBC94DF-245B-4E63-980C-A6DF49B619C1}"/>
              </a:ext>
            </a:extLst>
          </p:cNvPr>
          <p:cNvSpPr txBox="1"/>
          <p:nvPr/>
        </p:nvSpPr>
        <p:spPr>
          <a:xfrm>
            <a:off x="1011363" y="790327"/>
            <a:ext cx="2487192" cy="461665"/>
          </a:xfrm>
          <a:prstGeom prst="rect">
            <a:avLst/>
          </a:prstGeom>
          <a:noFill/>
        </p:spPr>
        <p:txBody>
          <a:bodyPr wrap="square">
            <a:spAutoFit/>
          </a:bodyPr>
          <a:lstStyle/>
          <a:p>
            <a:r>
              <a:rPr lang="en-US" sz="2400" b="1" dirty="0">
                <a:solidFill>
                  <a:srgbClr val="C3B9D9"/>
                </a:solidFill>
                <a:latin typeface="Segoe UI" panose="020B0502040204020203" pitchFamily="34" charset="0"/>
                <a:cs typeface="Segoe UI" panose="020B0502040204020203" pitchFamily="34" charset="0"/>
              </a:rPr>
              <a:t>6 Months</a:t>
            </a:r>
          </a:p>
        </p:txBody>
      </p:sp>
      <p:sp>
        <p:nvSpPr>
          <p:cNvPr id="14" name="TextBox 13">
            <a:extLst>
              <a:ext uri="{FF2B5EF4-FFF2-40B4-BE49-F238E27FC236}">
                <a16:creationId xmlns:a16="http://schemas.microsoft.com/office/drawing/2014/main" id="{62142E8C-3778-412A-B7B8-9F1623368D72}"/>
              </a:ext>
            </a:extLst>
          </p:cNvPr>
          <p:cNvSpPr txBox="1"/>
          <p:nvPr/>
        </p:nvSpPr>
        <p:spPr>
          <a:xfrm>
            <a:off x="7070870" y="820121"/>
            <a:ext cx="2487192" cy="461665"/>
          </a:xfrm>
          <a:prstGeom prst="rect">
            <a:avLst/>
          </a:prstGeom>
          <a:noFill/>
        </p:spPr>
        <p:txBody>
          <a:bodyPr wrap="square">
            <a:spAutoFit/>
          </a:bodyPr>
          <a:lstStyle/>
          <a:p>
            <a:r>
              <a:rPr lang="en-US" sz="2400" b="1" dirty="0">
                <a:solidFill>
                  <a:srgbClr val="C3B9D9"/>
                </a:solidFill>
                <a:latin typeface="Segoe UI" panose="020B0502040204020203" pitchFamily="34" charset="0"/>
                <a:cs typeface="Segoe UI" panose="020B0502040204020203" pitchFamily="34" charset="0"/>
              </a:rPr>
              <a:t>1 Year</a:t>
            </a:r>
          </a:p>
        </p:txBody>
      </p:sp>
    </p:spTree>
    <p:extLst>
      <p:ext uri="{BB962C8B-B14F-4D97-AF65-F5344CB8AC3E}">
        <p14:creationId xmlns:p14="http://schemas.microsoft.com/office/powerpoint/2010/main" val="1479176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DDB907B-ED73-4F70-AAAD-743F524562D0}"/>
              </a:ext>
            </a:extLst>
          </p:cNvPr>
          <p:cNvSpPr txBox="1"/>
          <p:nvPr/>
        </p:nvSpPr>
        <p:spPr>
          <a:xfrm>
            <a:off x="200958" y="5089290"/>
            <a:ext cx="11991042" cy="1200329"/>
          </a:xfrm>
          <a:prstGeom prst="rect">
            <a:avLst/>
          </a:prstGeom>
          <a:noFill/>
        </p:spPr>
        <p:txBody>
          <a:bodyPr wrap="square">
            <a:spAutoFit/>
          </a:bodyPr>
          <a:lstStyle/>
          <a:p>
            <a:pPr marL="285750" indent="-285750">
              <a:buFont typeface="Arial" panose="020B0604020202020204" pitchFamily="34" charset="0"/>
              <a:buChar char="•"/>
            </a:pPr>
            <a:r>
              <a:rPr lang="en-US" b="1" i="1" dirty="0">
                <a:latin typeface="Segoe UI" panose="020B0502040204020203" pitchFamily="34" charset="0"/>
                <a:cs typeface="Segoe UI" panose="020B0502040204020203" pitchFamily="34" charset="0"/>
              </a:rPr>
              <a:t>More than </a:t>
            </a:r>
            <a:r>
              <a:rPr lang="en-US" sz="1800" b="1" i="1" dirty="0">
                <a:effectLst/>
                <a:latin typeface="Segoe UI" panose="020B0502040204020203" pitchFamily="34" charset="0"/>
                <a:ea typeface="Calibri" panose="020F0502020204030204" pitchFamily="34" charset="0"/>
                <a:cs typeface="Segoe UI" panose="020B0502040204020203" pitchFamily="34" charset="0"/>
              </a:rPr>
              <a:t>half (55%) of </a:t>
            </a:r>
            <a:r>
              <a:rPr lang="en-US" sz="1800" i="1" dirty="0">
                <a:effectLst/>
                <a:latin typeface="Segoe UI" panose="020B0502040204020203" pitchFamily="34" charset="0"/>
                <a:ea typeface="Calibri" panose="020F0502020204030204" pitchFamily="34" charset="0"/>
                <a:cs typeface="Segoe UI" panose="020B0502040204020203" pitchFamily="34" charset="0"/>
              </a:rPr>
              <a:t>the</a:t>
            </a:r>
            <a:r>
              <a:rPr lang="en-US" sz="1800" b="1" i="1" dirty="0">
                <a:effectLst/>
                <a:latin typeface="Segoe UI" panose="020B0502040204020203" pitchFamily="34" charset="0"/>
                <a:ea typeface="Calibri" panose="020F0502020204030204" pitchFamily="34" charset="0"/>
                <a:cs typeface="Segoe UI" panose="020B0502040204020203" pitchFamily="34" charset="0"/>
              </a:rPr>
              <a:t> </a:t>
            </a:r>
            <a:r>
              <a:rPr lang="en-US" sz="1800" i="1" dirty="0">
                <a:effectLst/>
                <a:latin typeface="Segoe UI" panose="020B0502040204020203" pitchFamily="34" charset="0"/>
                <a:ea typeface="Calibri" panose="020F0502020204030204" pitchFamily="34" charset="0"/>
                <a:cs typeface="Segoe UI" panose="020B0502040204020203" pitchFamily="34" charset="0"/>
              </a:rPr>
              <a:t>infants received </a:t>
            </a:r>
            <a:r>
              <a:rPr lang="en-US" b="1" i="1" dirty="0">
                <a:latin typeface="Segoe UI" panose="020B0502040204020203" pitchFamily="34" charset="0"/>
                <a:cs typeface="Segoe UI" panose="020B0502040204020203" pitchFamily="34" charset="0"/>
              </a:rPr>
              <a:t>three shots of the pentavalent vaccine </a:t>
            </a:r>
            <a:r>
              <a:rPr lang="en-US" sz="1800" i="1" dirty="0">
                <a:effectLst/>
                <a:latin typeface="Segoe UI" panose="020B0502040204020203" pitchFamily="34" charset="0"/>
                <a:ea typeface="Calibri" panose="020F0502020204030204" pitchFamily="34" charset="0"/>
                <a:cs typeface="Segoe UI" panose="020B0502040204020203" pitchFamily="34" charset="0"/>
              </a:rPr>
              <a:t>by their first birthday by card or self-report</a:t>
            </a:r>
            <a:endParaRPr lang="en-US" b="1" i="1" dirty="0">
              <a:latin typeface="Segoe UI" panose="020B0502040204020203" pitchFamily="34" charset="0"/>
              <a:ea typeface="Calibri" panose="020F0502020204030204" pitchFamily="34" charset="0"/>
              <a:cs typeface="Segoe UI" panose="020B0502040204020203" pitchFamily="34" charset="0"/>
            </a:endParaRPr>
          </a:p>
          <a:p>
            <a:pPr marL="285750" indent="-285750">
              <a:buFont typeface="Arial" panose="020B0604020202020204" pitchFamily="34" charset="0"/>
              <a:buChar char="•"/>
            </a:pPr>
            <a:r>
              <a:rPr lang="en-US" sz="1800" b="1" i="1" dirty="0">
                <a:effectLst/>
                <a:latin typeface="Segoe UI" panose="020B0502040204020203" pitchFamily="34" charset="0"/>
                <a:ea typeface="Calibri" panose="020F0502020204030204" pitchFamily="34" charset="0"/>
                <a:cs typeface="Segoe UI" panose="020B0502040204020203" pitchFamily="34" charset="0"/>
              </a:rPr>
              <a:t>More than a quarter (28%) </a:t>
            </a:r>
            <a:r>
              <a:rPr lang="en-US" sz="1800" i="1" dirty="0">
                <a:effectLst/>
                <a:latin typeface="Segoe UI" panose="020B0502040204020203" pitchFamily="34" charset="0"/>
                <a:ea typeface="Calibri" panose="020F0502020204030204" pitchFamily="34" charset="0"/>
                <a:cs typeface="Segoe UI" panose="020B0502040204020203" pitchFamily="34" charset="0"/>
              </a:rPr>
              <a:t>of infants who received Penta-1 did </a:t>
            </a:r>
            <a:r>
              <a:rPr lang="en-US" i="1" dirty="0">
                <a:latin typeface="Segoe UI" panose="020B0502040204020203" pitchFamily="34" charset="0"/>
                <a:cs typeface="Segoe UI" panose="020B0502040204020203" pitchFamily="34" charset="0"/>
              </a:rPr>
              <a:t>not </a:t>
            </a:r>
            <a:r>
              <a:rPr lang="en-US" sz="1800" i="1" dirty="0">
                <a:effectLst/>
                <a:latin typeface="Segoe UI" panose="020B0502040204020203" pitchFamily="34" charset="0"/>
                <a:ea typeface="Calibri" panose="020F0502020204030204" pitchFamily="34" charset="0"/>
                <a:cs typeface="Segoe UI" panose="020B0502040204020203" pitchFamily="34" charset="0"/>
              </a:rPr>
              <a:t>receive penta-3 at 1-year by card or self report, making the</a:t>
            </a:r>
            <a:r>
              <a:rPr lang="en-US" sz="1800" b="1" i="1" dirty="0">
                <a:effectLst/>
                <a:latin typeface="Segoe UI" panose="020B0502040204020203" pitchFamily="34" charset="0"/>
                <a:ea typeface="Calibri" panose="020F0502020204030204" pitchFamily="34" charset="0"/>
                <a:cs typeface="Segoe UI" panose="020B0502040204020203" pitchFamily="34" charset="0"/>
              </a:rPr>
              <a:t> drop-out rate at 34%</a:t>
            </a:r>
            <a:endParaRPr lang="en-GB" b="1" i="1" dirty="0">
              <a:latin typeface="Segoe UI" panose="020B0502040204020203" pitchFamily="34" charset="0"/>
              <a:cs typeface="Segoe UI" panose="020B0502040204020203" pitchFamily="34" charset="0"/>
            </a:endParaRPr>
          </a:p>
        </p:txBody>
      </p:sp>
      <p:cxnSp>
        <p:nvCxnSpPr>
          <p:cNvPr id="12" name="Straight Connector 11">
            <a:extLst>
              <a:ext uri="{FF2B5EF4-FFF2-40B4-BE49-F238E27FC236}">
                <a16:creationId xmlns:a16="http://schemas.microsoft.com/office/drawing/2014/main" id="{DDD652BB-3220-40DF-9682-17AAFDF32D7B}"/>
              </a:ext>
            </a:extLst>
          </p:cNvPr>
          <p:cNvCxnSpPr>
            <a:cxnSpLocks/>
          </p:cNvCxnSpPr>
          <p:nvPr/>
        </p:nvCxnSpPr>
        <p:spPr>
          <a:xfrm>
            <a:off x="5916338" y="1138216"/>
            <a:ext cx="0" cy="3900315"/>
          </a:xfrm>
          <a:prstGeom prst="line">
            <a:avLst/>
          </a:prstGeom>
          <a:ln>
            <a:solidFill>
              <a:srgbClr val="C3B9D9"/>
            </a:solidFill>
          </a:ln>
        </p:spPr>
        <p:style>
          <a:lnRef idx="2">
            <a:schemeClr val="accent1"/>
          </a:lnRef>
          <a:fillRef idx="0">
            <a:schemeClr val="accent1"/>
          </a:fillRef>
          <a:effectRef idx="1">
            <a:schemeClr val="accent1"/>
          </a:effectRef>
          <a:fontRef idx="minor">
            <a:schemeClr val="tx1"/>
          </a:fontRef>
        </p:style>
      </p:cxnSp>
      <p:graphicFrame>
        <p:nvGraphicFramePr>
          <p:cNvPr id="8" name="Content Placeholder 7">
            <a:extLst>
              <a:ext uri="{FF2B5EF4-FFF2-40B4-BE49-F238E27FC236}">
                <a16:creationId xmlns:a16="http://schemas.microsoft.com/office/drawing/2014/main" id="{D5CA4042-6092-4F4A-8460-6CEA0910B500}"/>
              </a:ext>
            </a:extLst>
          </p:cNvPr>
          <p:cNvGraphicFramePr>
            <a:graphicFrameLocks/>
          </p:cNvGraphicFramePr>
          <p:nvPr/>
        </p:nvGraphicFramePr>
        <p:xfrm>
          <a:off x="6096001" y="1138216"/>
          <a:ext cx="5519058" cy="404512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FD7FFC2B-F910-4F3C-88AF-25FE4C57AD9C}"/>
              </a:ext>
            </a:extLst>
          </p:cNvPr>
          <p:cNvSpPr txBox="1"/>
          <p:nvPr/>
        </p:nvSpPr>
        <p:spPr>
          <a:xfrm>
            <a:off x="1643743" y="285939"/>
            <a:ext cx="10129687" cy="646331"/>
          </a:xfrm>
          <a:prstGeom prst="rect">
            <a:avLst/>
          </a:prstGeom>
          <a:noFill/>
        </p:spPr>
        <p:txBody>
          <a:bodyPr wrap="square">
            <a:spAutoFit/>
          </a:bodyPr>
          <a:lstStyle/>
          <a:p>
            <a:pPr algn="ctr"/>
            <a:r>
              <a:rPr lang="en-US" sz="3600" b="1" dirty="0">
                <a:solidFill>
                  <a:srgbClr val="265C9B"/>
                </a:solidFill>
                <a:latin typeface="Segoe UI" panose="020B0502040204020203" pitchFamily="34" charset="0"/>
                <a:cs typeface="Segoe UI" panose="020B0502040204020203" pitchFamily="34" charset="0"/>
              </a:rPr>
              <a:t>Infant immunization: Penta 3 coverage</a:t>
            </a:r>
          </a:p>
        </p:txBody>
      </p:sp>
      <p:graphicFrame>
        <p:nvGraphicFramePr>
          <p:cNvPr id="10" name="Content Placeholder 7">
            <a:extLst>
              <a:ext uri="{FF2B5EF4-FFF2-40B4-BE49-F238E27FC236}">
                <a16:creationId xmlns:a16="http://schemas.microsoft.com/office/drawing/2014/main" id="{3CC5963B-CB40-46C7-90A6-B3BA83A0210D}"/>
              </a:ext>
            </a:extLst>
          </p:cNvPr>
          <p:cNvGraphicFramePr>
            <a:graphicFrameLocks/>
          </p:cNvGraphicFramePr>
          <p:nvPr/>
        </p:nvGraphicFramePr>
        <p:xfrm>
          <a:off x="261259" y="1252866"/>
          <a:ext cx="5261930" cy="3785666"/>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F21B421D-D14B-4AA4-8679-31DEF1D57CC6}"/>
              </a:ext>
            </a:extLst>
          </p:cNvPr>
          <p:cNvSpPr txBox="1"/>
          <p:nvPr/>
        </p:nvSpPr>
        <p:spPr>
          <a:xfrm>
            <a:off x="874128" y="791201"/>
            <a:ext cx="2487192" cy="461665"/>
          </a:xfrm>
          <a:prstGeom prst="rect">
            <a:avLst/>
          </a:prstGeom>
          <a:noFill/>
        </p:spPr>
        <p:txBody>
          <a:bodyPr wrap="square">
            <a:spAutoFit/>
          </a:bodyPr>
          <a:lstStyle/>
          <a:p>
            <a:r>
              <a:rPr lang="en-US" sz="2400" b="1" dirty="0">
                <a:solidFill>
                  <a:srgbClr val="C3B9D9"/>
                </a:solidFill>
                <a:latin typeface="Segoe UI" panose="020B0502040204020203" pitchFamily="34" charset="0"/>
                <a:cs typeface="Segoe UI" panose="020B0502040204020203" pitchFamily="34" charset="0"/>
              </a:rPr>
              <a:t>6 months</a:t>
            </a:r>
          </a:p>
        </p:txBody>
      </p:sp>
      <p:sp>
        <p:nvSpPr>
          <p:cNvPr id="15" name="TextBox 14">
            <a:extLst>
              <a:ext uri="{FF2B5EF4-FFF2-40B4-BE49-F238E27FC236}">
                <a16:creationId xmlns:a16="http://schemas.microsoft.com/office/drawing/2014/main" id="{8ABA7811-FA25-4B2A-BE37-65677F82ACCB}"/>
              </a:ext>
            </a:extLst>
          </p:cNvPr>
          <p:cNvSpPr txBox="1"/>
          <p:nvPr/>
        </p:nvSpPr>
        <p:spPr>
          <a:xfrm>
            <a:off x="7780060" y="793401"/>
            <a:ext cx="2487192" cy="461665"/>
          </a:xfrm>
          <a:prstGeom prst="rect">
            <a:avLst/>
          </a:prstGeom>
          <a:noFill/>
        </p:spPr>
        <p:txBody>
          <a:bodyPr wrap="square">
            <a:spAutoFit/>
          </a:bodyPr>
          <a:lstStyle/>
          <a:p>
            <a:r>
              <a:rPr lang="en-US" sz="2400" b="1" dirty="0">
                <a:solidFill>
                  <a:srgbClr val="C3B9D9"/>
                </a:solidFill>
                <a:latin typeface="Segoe UI" panose="020B0502040204020203" pitchFamily="34" charset="0"/>
                <a:cs typeface="Segoe UI" panose="020B0502040204020203" pitchFamily="34" charset="0"/>
              </a:rPr>
              <a:t>1 year</a:t>
            </a:r>
          </a:p>
        </p:txBody>
      </p:sp>
    </p:spTree>
    <p:extLst>
      <p:ext uri="{BB962C8B-B14F-4D97-AF65-F5344CB8AC3E}">
        <p14:creationId xmlns:p14="http://schemas.microsoft.com/office/powerpoint/2010/main" val="38481866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DDB907B-ED73-4F70-AAAD-743F524562D0}"/>
              </a:ext>
            </a:extLst>
          </p:cNvPr>
          <p:cNvSpPr txBox="1"/>
          <p:nvPr/>
        </p:nvSpPr>
        <p:spPr>
          <a:xfrm>
            <a:off x="7624829" y="1689517"/>
            <a:ext cx="3443665" cy="3045577"/>
          </a:xfrm>
          <a:prstGeom prst="rect">
            <a:avLst/>
          </a:prstGeom>
          <a:noFill/>
        </p:spPr>
        <p:txBody>
          <a:bodyPr wrap="square">
            <a:spAutoFit/>
          </a:bodyPr>
          <a:lstStyle/>
          <a:p>
            <a:pPr marR="0" lvl="1">
              <a:lnSpc>
                <a:spcPct val="107000"/>
              </a:lnSpc>
              <a:spcBef>
                <a:spcPts val="0"/>
              </a:spcBef>
              <a:spcAft>
                <a:spcPts val="800"/>
              </a:spcAft>
            </a:pPr>
            <a:r>
              <a:rPr lang="en-US" sz="1800" b="1" i="1" dirty="0">
                <a:solidFill>
                  <a:schemeClr val="tx1">
                    <a:lumMod val="50000"/>
                  </a:schemeClr>
                </a:solidFill>
                <a:effectLst/>
                <a:latin typeface="Segoe UI" panose="020B0502040204020203" pitchFamily="34" charset="0"/>
                <a:ea typeface="Calibri" panose="020F0502020204030204" pitchFamily="34" charset="0"/>
                <a:cs typeface="Segoe UI" panose="020B0502040204020203" pitchFamily="34" charset="0"/>
              </a:rPr>
              <a:t>More than half of infants </a:t>
            </a:r>
            <a:r>
              <a:rPr lang="en-US" sz="1800" i="1" dirty="0">
                <a:solidFill>
                  <a:schemeClr val="tx1">
                    <a:lumMod val="50000"/>
                  </a:schemeClr>
                </a:solidFill>
                <a:effectLst/>
                <a:latin typeface="Segoe UI" panose="020B0502040204020203" pitchFamily="34" charset="0"/>
                <a:ea typeface="Calibri" panose="020F0502020204030204" pitchFamily="34" charset="0"/>
                <a:cs typeface="Segoe UI" panose="020B0502040204020203" pitchFamily="34" charset="0"/>
              </a:rPr>
              <a:t>received measles vaccine by their first birthday by card or self-report.</a:t>
            </a:r>
          </a:p>
          <a:p>
            <a:pPr marR="0" lvl="1">
              <a:lnSpc>
                <a:spcPct val="107000"/>
              </a:lnSpc>
              <a:spcBef>
                <a:spcPts val="0"/>
              </a:spcBef>
              <a:spcAft>
                <a:spcPts val="800"/>
              </a:spcAft>
            </a:pPr>
            <a:endParaRPr lang="en-US" i="1" dirty="0">
              <a:solidFill>
                <a:schemeClr val="tx1">
                  <a:lumMod val="50000"/>
                </a:schemeClr>
              </a:solidFill>
              <a:latin typeface="Segoe UI" panose="020B0502040204020203" pitchFamily="34" charset="0"/>
              <a:ea typeface="Calibri" panose="020F0502020204030204" pitchFamily="34" charset="0"/>
              <a:cs typeface="Segoe UI" panose="020B0502040204020203" pitchFamily="34" charset="0"/>
            </a:endParaRPr>
          </a:p>
          <a:p>
            <a:pPr lvl="1">
              <a:lnSpc>
                <a:spcPct val="107000"/>
              </a:lnSpc>
              <a:spcAft>
                <a:spcPts val="800"/>
              </a:spcAft>
            </a:pPr>
            <a:r>
              <a:rPr lang="en-US" sz="1800" b="1" i="1" dirty="0">
                <a:solidFill>
                  <a:schemeClr val="tx1">
                    <a:lumMod val="50000"/>
                  </a:schemeClr>
                </a:solidFill>
                <a:effectLst/>
                <a:latin typeface="Segoe UI" panose="020B0502040204020203" pitchFamily="34" charset="0"/>
                <a:ea typeface="Calibri" panose="020F0502020204030204" pitchFamily="34" charset="0"/>
                <a:cs typeface="Segoe UI" panose="020B0502040204020203" pitchFamily="34" charset="0"/>
              </a:rPr>
              <a:t>Three out of ten infants </a:t>
            </a:r>
            <a:r>
              <a:rPr lang="en-US" sz="1800" i="1" dirty="0">
                <a:solidFill>
                  <a:schemeClr val="tx1">
                    <a:lumMod val="50000"/>
                  </a:schemeClr>
                </a:solidFill>
                <a:effectLst/>
                <a:latin typeface="Segoe UI" panose="020B0502040204020203" pitchFamily="34" charset="0"/>
                <a:ea typeface="Calibri" panose="020F0502020204030204" pitchFamily="34" charset="0"/>
                <a:cs typeface="Segoe UI" panose="020B0502040204020203" pitchFamily="34" charset="0"/>
              </a:rPr>
              <a:t>received </a:t>
            </a:r>
            <a:r>
              <a:rPr lang="en-US" sz="1800" i="1" dirty="0">
                <a:solidFill>
                  <a:schemeClr val="tx1">
                    <a:lumMod val="50000"/>
                  </a:schemeClr>
                </a:solidFill>
                <a:latin typeface="Segoe UI" panose="020B0502040204020203" pitchFamily="34" charset="0"/>
                <a:ea typeface="Calibri" panose="020F0502020204030204" pitchFamily="34" charset="0"/>
                <a:cs typeface="Segoe UI" panose="020B0502040204020203" pitchFamily="34" charset="0"/>
              </a:rPr>
              <a:t>M</a:t>
            </a:r>
            <a:r>
              <a:rPr lang="en-US" sz="1800" i="1" dirty="0">
                <a:solidFill>
                  <a:schemeClr val="tx1">
                    <a:lumMod val="50000"/>
                  </a:schemeClr>
                </a:solidFill>
                <a:effectLst/>
                <a:latin typeface="Segoe UI" panose="020B0502040204020203" pitchFamily="34" charset="0"/>
                <a:ea typeface="Calibri" panose="020F0502020204030204" pitchFamily="34" charset="0"/>
                <a:cs typeface="Segoe UI" panose="020B0502040204020203" pitchFamily="34" charset="0"/>
              </a:rPr>
              <a:t>easles vaccine by their first birthday, by card</a:t>
            </a:r>
          </a:p>
          <a:p>
            <a:pPr marR="0" lvl="1">
              <a:lnSpc>
                <a:spcPct val="107000"/>
              </a:lnSpc>
              <a:spcBef>
                <a:spcPts val="0"/>
              </a:spcBef>
              <a:spcAft>
                <a:spcPts val="800"/>
              </a:spcAft>
            </a:pPr>
            <a:endParaRPr lang="en-US" sz="1800" i="1" dirty="0">
              <a:solidFill>
                <a:schemeClr val="tx1">
                  <a:lumMod val="50000"/>
                </a:schemeClr>
              </a:solidFill>
              <a:effectLst/>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9" name="Content Placeholder 7">
            <a:extLst>
              <a:ext uri="{FF2B5EF4-FFF2-40B4-BE49-F238E27FC236}">
                <a16:creationId xmlns:a16="http://schemas.microsoft.com/office/drawing/2014/main" id="{E2C9E3EB-656C-478F-9A32-5CB0DC125245}"/>
              </a:ext>
            </a:extLst>
          </p:cNvPr>
          <p:cNvGraphicFramePr>
            <a:graphicFrameLocks/>
          </p:cNvGraphicFramePr>
          <p:nvPr/>
        </p:nvGraphicFramePr>
        <p:xfrm>
          <a:off x="859376" y="1389535"/>
          <a:ext cx="7026443" cy="426382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703821AA-11AE-4C76-A30E-A709B18DF531}"/>
              </a:ext>
            </a:extLst>
          </p:cNvPr>
          <p:cNvSpPr txBox="1"/>
          <p:nvPr/>
        </p:nvSpPr>
        <p:spPr>
          <a:xfrm>
            <a:off x="859376" y="866315"/>
            <a:ext cx="1405898" cy="461665"/>
          </a:xfrm>
          <a:prstGeom prst="rect">
            <a:avLst/>
          </a:prstGeom>
          <a:noFill/>
        </p:spPr>
        <p:txBody>
          <a:bodyPr wrap="square">
            <a:spAutoFit/>
          </a:bodyPr>
          <a:lstStyle/>
          <a:p>
            <a:r>
              <a:rPr lang="en-US" sz="2400" b="1" dirty="0">
                <a:solidFill>
                  <a:srgbClr val="265C9B"/>
                </a:solidFill>
                <a:latin typeface="Segoe UI" panose="020B0502040204020203" pitchFamily="34" charset="0"/>
                <a:cs typeface="Segoe UI" panose="020B0502040204020203" pitchFamily="34" charset="0"/>
              </a:rPr>
              <a:t>1 year</a:t>
            </a:r>
          </a:p>
        </p:txBody>
      </p:sp>
      <p:sp>
        <p:nvSpPr>
          <p:cNvPr id="10" name="TextBox 9">
            <a:extLst>
              <a:ext uri="{FF2B5EF4-FFF2-40B4-BE49-F238E27FC236}">
                <a16:creationId xmlns:a16="http://schemas.microsoft.com/office/drawing/2014/main" id="{29F514B0-763D-4093-8E5E-B6D363B18BF8}"/>
              </a:ext>
            </a:extLst>
          </p:cNvPr>
          <p:cNvSpPr txBox="1"/>
          <p:nvPr/>
        </p:nvSpPr>
        <p:spPr>
          <a:xfrm>
            <a:off x="957944" y="219984"/>
            <a:ext cx="10646228" cy="646331"/>
          </a:xfrm>
          <a:prstGeom prst="rect">
            <a:avLst/>
          </a:prstGeom>
          <a:noFill/>
        </p:spPr>
        <p:txBody>
          <a:bodyPr wrap="square">
            <a:spAutoFit/>
          </a:bodyPr>
          <a:lstStyle/>
          <a:p>
            <a:pPr algn="ctr"/>
            <a:r>
              <a:rPr lang="en-US" sz="3600" b="1" dirty="0">
                <a:solidFill>
                  <a:srgbClr val="265C9B"/>
                </a:solidFill>
                <a:latin typeface="Segoe UI" panose="020B0502040204020203" pitchFamily="34" charset="0"/>
                <a:cs typeface="Segoe UI" panose="020B0502040204020203" pitchFamily="34" charset="0"/>
              </a:rPr>
              <a:t>Infant immunization: Measles vaccination</a:t>
            </a:r>
          </a:p>
        </p:txBody>
      </p:sp>
    </p:spTree>
    <p:extLst>
      <p:ext uri="{BB962C8B-B14F-4D97-AF65-F5344CB8AC3E}">
        <p14:creationId xmlns:p14="http://schemas.microsoft.com/office/powerpoint/2010/main" val="11591251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DDB907B-ED73-4F70-AAAD-743F524562D0}"/>
              </a:ext>
            </a:extLst>
          </p:cNvPr>
          <p:cNvSpPr txBox="1"/>
          <p:nvPr/>
        </p:nvSpPr>
        <p:spPr>
          <a:xfrm>
            <a:off x="97971" y="4714268"/>
            <a:ext cx="1209402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Only one third of infants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were fully vaccinated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(8 vaccine doses)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at their first birthday, by card or self reported by the mother.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Only one quarter of infants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were fully vaccinated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(8 vaccine doses)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at their first birthday, by card</a:t>
            </a:r>
            <a:endParaRPr kumimoji="0" lang="en-GB"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 </a:t>
            </a:r>
            <a:endParaRPr kumimoji="0" lang="en-GB"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graphicFrame>
        <p:nvGraphicFramePr>
          <p:cNvPr id="9" name="Content Placeholder 7">
            <a:extLst>
              <a:ext uri="{FF2B5EF4-FFF2-40B4-BE49-F238E27FC236}">
                <a16:creationId xmlns:a16="http://schemas.microsoft.com/office/drawing/2014/main" id="{E2C9E3EB-656C-478F-9A32-5CB0DC125245}"/>
              </a:ext>
            </a:extLst>
          </p:cNvPr>
          <p:cNvGraphicFramePr>
            <a:graphicFrameLocks/>
          </p:cNvGraphicFramePr>
          <p:nvPr/>
        </p:nvGraphicFramePr>
        <p:xfrm>
          <a:off x="429234" y="914407"/>
          <a:ext cx="4897382" cy="3584441"/>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29F514B0-763D-4093-8E5E-B6D363B18BF8}"/>
              </a:ext>
            </a:extLst>
          </p:cNvPr>
          <p:cNvSpPr txBox="1"/>
          <p:nvPr/>
        </p:nvSpPr>
        <p:spPr>
          <a:xfrm>
            <a:off x="97971" y="268076"/>
            <a:ext cx="11832771"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65C9B"/>
                </a:solidFill>
                <a:effectLst/>
                <a:uLnTx/>
                <a:uFillTx/>
                <a:latin typeface="Segoe UI"/>
                <a:ea typeface="+mn-ea"/>
                <a:cs typeface="Segoe UI"/>
              </a:rPr>
              <a:t>Fully vaccinated by 1 year</a:t>
            </a:r>
          </a:p>
        </p:txBody>
      </p:sp>
      <p:graphicFrame>
        <p:nvGraphicFramePr>
          <p:cNvPr id="12" name="Content Placeholder 7">
            <a:extLst>
              <a:ext uri="{FF2B5EF4-FFF2-40B4-BE49-F238E27FC236}">
                <a16:creationId xmlns:a16="http://schemas.microsoft.com/office/drawing/2014/main" id="{358D3A51-E45D-437B-9973-76CAA7199EEF}"/>
              </a:ext>
            </a:extLst>
          </p:cNvPr>
          <p:cNvGraphicFramePr>
            <a:graphicFrameLocks/>
          </p:cNvGraphicFramePr>
          <p:nvPr/>
        </p:nvGraphicFramePr>
        <p:xfrm>
          <a:off x="5518057" y="914407"/>
          <a:ext cx="4897382" cy="353219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1D3866CD-044D-43E6-ADEB-D6D5DDECBE76}"/>
              </a:ext>
            </a:extLst>
          </p:cNvPr>
          <p:cNvSpPr txBox="1"/>
          <p:nvPr/>
        </p:nvSpPr>
        <p:spPr>
          <a:xfrm>
            <a:off x="286169" y="5463005"/>
            <a:ext cx="11644573" cy="1110047"/>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br>
              <a:rPr kumimoji="0" lang="en-US" sz="1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br>
            <a:r>
              <a:rPr kumimoji="0" lang="en-US" sz="1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Note:   </a:t>
            </a:r>
            <a:r>
              <a:rPr kumimoji="0" lang="en-US" sz="1000" b="1"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t>8 Vaccine doses are - BCG, Pentavalent-1(DPT-Hep B-Hib1), Polio-1, Polio-2, Pentavalent-2 (DPT-Hep B-Hib2), Polio-3, Pentavalent-3  (DPT-Hep B-Hib3) AND Measles-1</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000" b="1"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t>13 Vaccine doses are – 8 Vaccine doses and, PCV-1, Rota-1, PCV-2, Rota-2 AND PCV-3 </a:t>
            </a:r>
            <a:br>
              <a:rPr kumimoji="0" lang="en-US" sz="1000" b="1"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br>
            <a:r>
              <a:rPr kumimoji="0" lang="en-US" sz="1000" b="1"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t>Fully vaccinated child is one who received 8 or 13 vaccines at the age of 1 year as recommended by MoH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9652737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22C52CB8-6596-4E7D-90F8-72965B806E2B}"/>
              </a:ext>
            </a:extLst>
          </p:cNvPr>
          <p:cNvGraphicFramePr/>
          <p:nvPr/>
        </p:nvGraphicFramePr>
        <p:xfrm>
          <a:off x="1188696" y="838722"/>
          <a:ext cx="6930371" cy="482363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0BB69BC-C14D-4C21-95AF-DEFA81DCF766}"/>
              </a:ext>
            </a:extLst>
          </p:cNvPr>
          <p:cNvSpPr txBox="1"/>
          <p:nvPr/>
        </p:nvSpPr>
        <p:spPr>
          <a:xfrm>
            <a:off x="618070" y="5888473"/>
            <a:ext cx="2946398"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*n refers to the weighted n</a:t>
            </a:r>
            <a:endParaRPr kumimoji="0" lang="en-US" sz="1100" b="1"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sp>
        <p:nvSpPr>
          <p:cNvPr id="9" name="TextBox 8">
            <a:extLst>
              <a:ext uri="{FF2B5EF4-FFF2-40B4-BE49-F238E27FC236}">
                <a16:creationId xmlns:a16="http://schemas.microsoft.com/office/drawing/2014/main" id="{BC19195A-D229-4B67-B7D9-EB2249B16A3F}"/>
              </a:ext>
            </a:extLst>
          </p:cNvPr>
          <p:cNvSpPr txBox="1"/>
          <p:nvPr/>
        </p:nvSpPr>
        <p:spPr>
          <a:xfrm>
            <a:off x="784328" y="268076"/>
            <a:ext cx="845113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65C9B"/>
                </a:solidFill>
                <a:effectLst/>
                <a:uLnTx/>
                <a:uFillTx/>
                <a:latin typeface="Segoe UI" panose="020B0502040204020203" pitchFamily="34" charset="0"/>
                <a:ea typeface="+mn-ea"/>
                <a:cs typeface="Segoe UI" panose="020B0502040204020203" pitchFamily="34" charset="0"/>
              </a:rPr>
              <a:t>Fully vaccinated, by region </a:t>
            </a:r>
          </a:p>
        </p:txBody>
      </p:sp>
      <p:sp>
        <p:nvSpPr>
          <p:cNvPr id="5" name="TextBox 4">
            <a:extLst>
              <a:ext uri="{FF2B5EF4-FFF2-40B4-BE49-F238E27FC236}">
                <a16:creationId xmlns:a16="http://schemas.microsoft.com/office/drawing/2014/main" id="{C61168D4-15CD-49F6-88D3-042A357C0CA6}"/>
              </a:ext>
            </a:extLst>
          </p:cNvPr>
          <p:cNvSpPr txBox="1"/>
          <p:nvPr/>
        </p:nvSpPr>
        <p:spPr>
          <a:xfrm>
            <a:off x="8835390" y="1988224"/>
            <a:ext cx="2354582"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Infants who were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fully vaccinated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by their first birthday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was the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highest</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 in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Addis Ababa</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and</a:t>
            </a:r>
            <a:r>
              <a:rPr kumimoji="0" lang="en-US" sz="2000" b="0" i="1" u="none" strike="noStrike" kern="1200" cap="none" spc="0" normalizeH="0" baseline="0" noProof="0" dirty="0">
                <a:ln>
                  <a:noFill/>
                </a:ln>
                <a:solidFill>
                  <a:srgbClr val="FF0000"/>
                </a:solidFill>
                <a:effectLst/>
                <a:uLnTx/>
                <a:uFillTx/>
                <a:latin typeface="Segoe UI" panose="020B0502040204020203" pitchFamily="34" charset="0"/>
                <a:ea typeface="Calibri" panose="020F0502020204030204" pitchFamily="34" charset="0"/>
                <a:cs typeface="Segoe UI" panose="020B0502040204020203" pitchFamily="34" charset="0"/>
              </a:rPr>
              <a:t>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the</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 lowest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in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Afar</a:t>
            </a:r>
            <a:endParaRPr kumimoji="0" lang="en-GB"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718605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9F847828-761E-41BB-AF3A-3B77998B83DA}"/>
              </a:ext>
            </a:extLst>
          </p:cNvPr>
          <p:cNvSpPr txBox="1"/>
          <p:nvPr/>
        </p:nvSpPr>
        <p:spPr>
          <a:xfrm>
            <a:off x="602156" y="5431385"/>
            <a:ext cx="1112175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t>Close to half of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mothers who reported that their infant(s) suffered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t>from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t>fast breathing or difficulty breathing</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t> at 6-months and 1-year postpartum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Calibri" panose="020F0502020204030204" pitchFamily="34" charset="0"/>
                <a:cs typeface="Segoe UI" panose="020B0502040204020203" pitchFamily="34" charset="0"/>
              </a:rPr>
              <a:t>sought care for their breathing problem</a:t>
            </a:r>
          </a:p>
        </p:txBody>
      </p:sp>
      <p:cxnSp>
        <p:nvCxnSpPr>
          <p:cNvPr id="12" name="Straight Connector 11">
            <a:extLst>
              <a:ext uri="{FF2B5EF4-FFF2-40B4-BE49-F238E27FC236}">
                <a16:creationId xmlns:a16="http://schemas.microsoft.com/office/drawing/2014/main" id="{DDD652BB-3220-40DF-9682-17AAFDF32D7B}"/>
              </a:ext>
            </a:extLst>
          </p:cNvPr>
          <p:cNvCxnSpPr>
            <a:cxnSpLocks/>
          </p:cNvCxnSpPr>
          <p:nvPr/>
        </p:nvCxnSpPr>
        <p:spPr>
          <a:xfrm>
            <a:off x="5988139" y="1130376"/>
            <a:ext cx="0" cy="3712948"/>
          </a:xfrm>
          <a:prstGeom prst="line">
            <a:avLst/>
          </a:prstGeom>
          <a:ln>
            <a:solidFill>
              <a:srgbClr val="265C9B"/>
            </a:solidFill>
          </a:ln>
        </p:spPr>
        <p:style>
          <a:lnRef idx="2">
            <a:schemeClr val="accent1"/>
          </a:lnRef>
          <a:fillRef idx="0">
            <a:schemeClr val="accent1"/>
          </a:fillRef>
          <a:effectRef idx="1">
            <a:schemeClr val="accent1"/>
          </a:effectRef>
          <a:fontRef idx="minor">
            <a:schemeClr val="tx1"/>
          </a:fontRef>
        </p:style>
      </p:cxnSp>
      <p:graphicFrame>
        <p:nvGraphicFramePr>
          <p:cNvPr id="14" name="Content Placeholder 7">
            <a:extLst>
              <a:ext uri="{FF2B5EF4-FFF2-40B4-BE49-F238E27FC236}">
                <a16:creationId xmlns:a16="http://schemas.microsoft.com/office/drawing/2014/main" id="{32A86B9A-A663-4FDC-86E8-52C99E94D4ED}"/>
              </a:ext>
            </a:extLst>
          </p:cNvPr>
          <p:cNvGraphicFramePr>
            <a:graphicFrameLocks/>
          </p:cNvGraphicFramePr>
          <p:nvPr/>
        </p:nvGraphicFramePr>
        <p:xfrm>
          <a:off x="1014352" y="1201057"/>
          <a:ext cx="4561522" cy="39824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ontent Placeholder 7">
            <a:extLst>
              <a:ext uri="{FF2B5EF4-FFF2-40B4-BE49-F238E27FC236}">
                <a16:creationId xmlns:a16="http://schemas.microsoft.com/office/drawing/2014/main" id="{DF70DD0A-8367-4535-A00F-10B3944885EF}"/>
              </a:ext>
            </a:extLst>
          </p:cNvPr>
          <p:cNvGraphicFramePr>
            <a:graphicFrameLocks/>
          </p:cNvGraphicFramePr>
          <p:nvPr/>
        </p:nvGraphicFramePr>
        <p:xfrm>
          <a:off x="6436833" y="1161143"/>
          <a:ext cx="4561522" cy="4123763"/>
        </p:xfrm>
        <a:graphic>
          <a:graphicData uri="http://schemas.openxmlformats.org/drawingml/2006/chart">
            <c:chart xmlns:c="http://schemas.openxmlformats.org/drawingml/2006/chart" xmlns:r="http://schemas.openxmlformats.org/officeDocument/2006/relationships" r:id="rId4"/>
          </a:graphicData>
        </a:graphic>
      </p:graphicFrame>
      <p:sp>
        <p:nvSpPr>
          <p:cNvPr id="9" name="Title 1">
            <a:extLst>
              <a:ext uri="{FF2B5EF4-FFF2-40B4-BE49-F238E27FC236}">
                <a16:creationId xmlns:a16="http://schemas.microsoft.com/office/drawing/2014/main" id="{30CB6AD0-9D16-4BD0-8D8D-B280A2F77E32}"/>
              </a:ext>
            </a:extLst>
          </p:cNvPr>
          <p:cNvSpPr txBox="1">
            <a:spLocks/>
          </p:cNvSpPr>
          <p:nvPr/>
        </p:nvSpPr>
        <p:spPr>
          <a:xfrm>
            <a:off x="1175482" y="306802"/>
            <a:ext cx="9822873" cy="646331"/>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2600" b="0" i="0" kern="1200">
                <a:solidFill>
                  <a:schemeClr val="accent1"/>
                </a:solidFill>
                <a:latin typeface="Calibri" charset="0"/>
                <a:ea typeface="Calibri" charset="0"/>
                <a:cs typeface="Calibri"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265C9B"/>
                </a:solidFill>
                <a:effectLst/>
                <a:uLnTx/>
                <a:uFillTx/>
                <a:latin typeface="Segoe UI" panose="020B0502040204020203" pitchFamily="34" charset="0"/>
                <a:cs typeface="Segoe UI" panose="020B0502040204020203" pitchFamily="34" charset="0"/>
              </a:rPr>
              <a:t>Care seeking: Fast breathing</a:t>
            </a:r>
            <a:endParaRPr kumimoji="0" lang="en-US" sz="3600" b="1" i="0" u="none" strike="noStrike" kern="1200" cap="none" spc="0" normalizeH="0" baseline="0" noProof="0" dirty="0">
              <a:ln>
                <a:noFill/>
              </a:ln>
              <a:solidFill>
                <a:srgbClr val="265C9B"/>
              </a:solidFill>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831415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F56FB7D-7E0D-4210-A73C-EBA22CAD3515}"/>
              </a:ext>
            </a:extLst>
          </p:cNvPr>
          <p:cNvSpPr txBox="1"/>
          <p:nvPr/>
        </p:nvSpPr>
        <p:spPr>
          <a:xfrm>
            <a:off x="2410916" y="777159"/>
            <a:ext cx="2172232" cy="542906"/>
          </a:xfrm>
          <a:prstGeom prst="rect">
            <a:avLst/>
          </a:prstGeom>
          <a:noFill/>
        </p:spPr>
        <p:txBody>
          <a:bodyPr wrap="square">
            <a:spAutoFit/>
          </a:bodyPr>
          <a:lstStyle/>
          <a:p>
            <a:pPr marL="0" marR="0" lvl="0" indent="0" algn="l" defTabSz="914400" rtl="0" eaLnBrk="1" fontAlgn="b" latinLnBrk="0" hangingPunct="1">
              <a:lnSpc>
                <a:spcPct val="15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265C9B"/>
                </a:solidFill>
                <a:effectLst/>
                <a:uLnTx/>
                <a:uFillTx/>
                <a:latin typeface="Segoe UI" panose="020B0502040204020203" pitchFamily="34" charset="0"/>
                <a:ea typeface="+mn-ea"/>
                <a:cs typeface="Segoe UI" panose="020B0502040204020203" pitchFamily="34" charset="0"/>
              </a:rPr>
              <a:t>6 months</a:t>
            </a:r>
          </a:p>
        </p:txBody>
      </p:sp>
      <p:sp>
        <p:nvSpPr>
          <p:cNvPr id="7" name="TextBox 6">
            <a:extLst>
              <a:ext uri="{FF2B5EF4-FFF2-40B4-BE49-F238E27FC236}">
                <a16:creationId xmlns:a16="http://schemas.microsoft.com/office/drawing/2014/main" id="{BDDB907B-ED73-4F70-AAAD-743F524562D0}"/>
              </a:ext>
            </a:extLst>
          </p:cNvPr>
          <p:cNvSpPr txBox="1"/>
          <p:nvPr/>
        </p:nvSpPr>
        <p:spPr>
          <a:xfrm>
            <a:off x="548347" y="5436982"/>
            <a:ext cx="10856913" cy="76694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Few mothers </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sought care for their infants with diarrhea, </a:t>
            </a: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three in ten </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at 6-months and </a:t>
            </a: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four in ten </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at 1-year</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Only one fifth of infants </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with diarrhea </a:t>
            </a: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received ORS </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for their diarrhea at 6 months, while </a:t>
            </a: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only a quarter </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of infants got  at 1- year</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Very few (6%) infants </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with diarrhea </a:t>
            </a: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received</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 </a:t>
            </a:r>
            <a:r>
              <a:rPr kumimoji="0" lang="en-US" sz="14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both ORS and zinc </a:t>
            </a:r>
            <a:r>
              <a:rPr kumimoji="0" lang="en-US" sz="14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Calibri" panose="020F0502020204030204" pitchFamily="34" charset="0"/>
                <a:cs typeface="Segoe UI" panose="020B0502040204020203" pitchFamily="34" charset="0"/>
              </a:rPr>
              <a:t>for their diarrhea</a:t>
            </a:r>
          </a:p>
        </p:txBody>
      </p:sp>
      <p:cxnSp>
        <p:nvCxnSpPr>
          <p:cNvPr id="12" name="Straight Connector 11">
            <a:extLst>
              <a:ext uri="{FF2B5EF4-FFF2-40B4-BE49-F238E27FC236}">
                <a16:creationId xmlns:a16="http://schemas.microsoft.com/office/drawing/2014/main" id="{DDD652BB-3220-40DF-9682-17AAFDF32D7B}"/>
              </a:ext>
            </a:extLst>
          </p:cNvPr>
          <p:cNvCxnSpPr>
            <a:cxnSpLocks/>
          </p:cNvCxnSpPr>
          <p:nvPr/>
        </p:nvCxnSpPr>
        <p:spPr>
          <a:xfrm>
            <a:off x="6085840" y="1109678"/>
            <a:ext cx="50768" cy="4068812"/>
          </a:xfrm>
          <a:prstGeom prst="line">
            <a:avLst/>
          </a:prstGeom>
          <a:ln>
            <a:solidFill>
              <a:srgbClr val="265C9B"/>
            </a:solidFill>
          </a:ln>
        </p:spPr>
        <p:style>
          <a:lnRef idx="2">
            <a:schemeClr val="accent1"/>
          </a:lnRef>
          <a:fillRef idx="0">
            <a:schemeClr val="accent1"/>
          </a:fillRef>
          <a:effectRef idx="1">
            <a:schemeClr val="accent1"/>
          </a:effectRef>
          <a:fontRef idx="minor">
            <a:schemeClr val="tx1"/>
          </a:fontRef>
        </p:style>
      </p:cxnSp>
      <p:graphicFrame>
        <p:nvGraphicFramePr>
          <p:cNvPr id="9" name="Content Placeholder 7">
            <a:extLst>
              <a:ext uri="{FF2B5EF4-FFF2-40B4-BE49-F238E27FC236}">
                <a16:creationId xmlns:a16="http://schemas.microsoft.com/office/drawing/2014/main" id="{E2C9E3EB-656C-478F-9A32-5CB0DC125245}"/>
              </a:ext>
            </a:extLst>
          </p:cNvPr>
          <p:cNvGraphicFramePr>
            <a:graphicFrameLocks/>
          </p:cNvGraphicFramePr>
          <p:nvPr/>
        </p:nvGraphicFramePr>
        <p:xfrm>
          <a:off x="548347" y="1246037"/>
          <a:ext cx="5300003" cy="40688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7">
            <a:extLst>
              <a:ext uri="{FF2B5EF4-FFF2-40B4-BE49-F238E27FC236}">
                <a16:creationId xmlns:a16="http://schemas.microsoft.com/office/drawing/2014/main" id="{E5010F51-00C8-499B-B288-865C360463B2}"/>
              </a:ext>
            </a:extLst>
          </p:cNvPr>
          <p:cNvGraphicFramePr>
            <a:graphicFrameLocks/>
          </p:cNvGraphicFramePr>
          <p:nvPr/>
        </p:nvGraphicFramePr>
        <p:xfrm>
          <a:off x="6969761" y="1109678"/>
          <a:ext cx="4384731" cy="4068812"/>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C3855E15-93A6-4BF9-BCD3-140946B1BC13}"/>
              </a:ext>
            </a:extLst>
          </p:cNvPr>
          <p:cNvSpPr txBox="1"/>
          <p:nvPr/>
        </p:nvSpPr>
        <p:spPr>
          <a:xfrm>
            <a:off x="8717825" y="756795"/>
            <a:ext cx="1908071" cy="542906"/>
          </a:xfrm>
          <a:prstGeom prst="rect">
            <a:avLst/>
          </a:prstGeom>
          <a:noFill/>
        </p:spPr>
        <p:txBody>
          <a:bodyPr wrap="square">
            <a:spAutoFit/>
          </a:bodyPr>
          <a:lstStyle/>
          <a:p>
            <a:pPr marL="0" marR="0" lvl="0" indent="0" algn="l" defTabSz="914400" rtl="0" eaLnBrk="1" fontAlgn="b" latinLnBrk="0" hangingPunct="1">
              <a:lnSpc>
                <a:spcPct val="15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265C9B"/>
                </a:solidFill>
                <a:effectLst/>
                <a:uLnTx/>
                <a:uFillTx/>
                <a:latin typeface="Segoe UI" panose="020B0502040204020203" pitchFamily="34" charset="0"/>
                <a:ea typeface="+mn-ea"/>
                <a:cs typeface="Segoe UI" panose="020B0502040204020203" pitchFamily="34" charset="0"/>
              </a:rPr>
              <a:t>1 year</a:t>
            </a:r>
          </a:p>
        </p:txBody>
      </p:sp>
      <p:sp>
        <p:nvSpPr>
          <p:cNvPr id="10" name="Title 1">
            <a:extLst>
              <a:ext uri="{FF2B5EF4-FFF2-40B4-BE49-F238E27FC236}">
                <a16:creationId xmlns:a16="http://schemas.microsoft.com/office/drawing/2014/main" id="{45D409D7-76BC-4338-95A0-71A2F29540A4}"/>
              </a:ext>
            </a:extLst>
          </p:cNvPr>
          <p:cNvSpPr txBox="1">
            <a:spLocks/>
          </p:cNvSpPr>
          <p:nvPr/>
        </p:nvSpPr>
        <p:spPr>
          <a:xfrm>
            <a:off x="2402044" y="334202"/>
            <a:ext cx="7819642" cy="516984"/>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2600" b="0" i="0" kern="1200">
                <a:solidFill>
                  <a:schemeClr val="accent1"/>
                </a:solidFill>
                <a:latin typeface="Calibri" charset="0"/>
                <a:ea typeface="Calibri" charset="0"/>
                <a:cs typeface="Calibri"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265C9B"/>
                </a:solidFill>
                <a:effectLst/>
                <a:uLnTx/>
                <a:uFillTx/>
                <a:latin typeface="Segoe UI" panose="020B0502040204020203" pitchFamily="34" charset="0"/>
                <a:cs typeface="Segoe UI" panose="020B0502040204020203" pitchFamily="34" charset="0"/>
              </a:rPr>
              <a:t>Care seeking: Diarrhea</a:t>
            </a:r>
            <a:endParaRPr kumimoji="0" lang="en-US" sz="3600" b="1" i="0" u="none" strike="noStrike" kern="1200" cap="none" spc="0" normalizeH="0" baseline="0" noProof="0" dirty="0">
              <a:ln>
                <a:noFill/>
              </a:ln>
              <a:solidFill>
                <a:srgbClr val="265C9B"/>
              </a:solidFill>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39881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452188" y="3044279"/>
            <a:ext cx="5812601"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rPr>
              <a:t>Postnatal care</a:t>
            </a:r>
          </a:p>
        </p:txBody>
      </p:sp>
      <p:pic>
        <p:nvPicPr>
          <p:cNvPr id="5" name="Picture Placeholder 4"/>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4748" r="14748"/>
          <a:stretch/>
        </p:blipFill>
        <p:spPr>
          <a:xfrm>
            <a:off x="1" y="20322"/>
            <a:ext cx="6583679" cy="6225308"/>
          </a:xfrm>
          <a:solidFill>
            <a:srgbClr val="0F1B4B"/>
          </a:solidFill>
          <a:ln>
            <a:noFill/>
          </a:ln>
        </p:spPr>
      </p:pic>
    </p:spTree>
    <p:extLst>
      <p:ext uri="{BB962C8B-B14F-4D97-AF65-F5344CB8AC3E}">
        <p14:creationId xmlns:p14="http://schemas.microsoft.com/office/powerpoint/2010/main" val="4076096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70EBA52-0D30-45B4-A320-5CCF67BF80CC}"/>
              </a:ext>
            </a:extLst>
          </p:cNvPr>
          <p:cNvSpPr>
            <a:spLocks noGrp="1"/>
          </p:cNvSpPr>
          <p:nvPr>
            <p:ph type="title"/>
          </p:nvPr>
        </p:nvSpPr>
        <p:spPr>
          <a:xfrm>
            <a:off x="674634" y="404563"/>
            <a:ext cx="11212566" cy="516984"/>
          </a:xfrm>
        </p:spPr>
        <p:txBody>
          <a:bodyPr>
            <a:noAutofit/>
          </a:bodyPr>
          <a:lstStyle/>
          <a:p>
            <a:pPr algn="ctr"/>
            <a:r>
              <a:rPr lang="en-US" sz="3600" b="1" dirty="0">
                <a:solidFill>
                  <a:srgbClr val="0F1B4B"/>
                </a:solidFill>
                <a:latin typeface="Segoe UI" panose="020B0502040204020203" pitchFamily="34" charset="0"/>
                <a:cs typeface="Segoe UI" panose="020B0502040204020203" pitchFamily="34" charset="0"/>
              </a:rPr>
              <a:t>Maternity waiting home use </a:t>
            </a:r>
            <a:r>
              <a:rPr lang="en-US" sz="3600" b="1" dirty="0">
                <a:solidFill>
                  <a:srgbClr val="55015B"/>
                </a:solidFill>
                <a:latin typeface="Segoe UI" panose="020B0502040204020203" pitchFamily="34" charset="0"/>
                <a:cs typeface="Segoe UI" panose="020B0502040204020203" pitchFamily="34" charset="0"/>
              </a:rPr>
              <a:t>before labor</a:t>
            </a:r>
          </a:p>
        </p:txBody>
      </p:sp>
      <p:sp>
        <p:nvSpPr>
          <p:cNvPr id="9" name="TextBox 8">
            <a:extLst>
              <a:ext uri="{FF2B5EF4-FFF2-40B4-BE49-F238E27FC236}">
                <a16:creationId xmlns:a16="http://schemas.microsoft.com/office/drawing/2014/main" id="{DA803C8D-9A85-418E-97A7-F6CE2BE036AB}"/>
              </a:ext>
            </a:extLst>
          </p:cNvPr>
          <p:cNvSpPr txBox="1"/>
          <p:nvPr/>
        </p:nvSpPr>
        <p:spPr>
          <a:xfrm>
            <a:off x="956930" y="5531154"/>
            <a:ext cx="899514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Nearly one-sixth </a:t>
            </a:r>
            <a:r>
              <a:rPr kumimoji="0" lang="en-US" sz="18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of the women interviewed at 6 weeks postpartum went to a maternity waiting home before going into labor</a:t>
            </a:r>
            <a:endParaRPr kumimoji="0" lang="en-GB" sz="18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60BB31A9-98AC-FA44-8D84-98DC869874AC}"/>
              </a:ext>
            </a:extLst>
          </p:cNvPr>
          <p:cNvSpPr txBox="1"/>
          <p:nvPr/>
        </p:nvSpPr>
        <p:spPr>
          <a:xfrm>
            <a:off x="2120397" y="902638"/>
            <a:ext cx="832104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rPr>
              <a:t>Among women who </a:t>
            </a:r>
            <a:r>
              <a:rPr kumimoji="0" lang="en-US" sz="1800" b="1"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rPr>
              <a:t>women interviewed 6weeks postpartum </a:t>
            </a:r>
            <a:endParaRPr kumimoji="0" lang="en-GB" sz="1800" b="1"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rPr>
              <a:t> </a:t>
            </a:r>
            <a:endParaRPr kumimoji="0" lang="en-GB" sz="1800" b="0"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endParaRPr>
          </a:p>
        </p:txBody>
      </p:sp>
      <p:graphicFrame>
        <p:nvGraphicFramePr>
          <p:cNvPr id="7" name="Chart 6">
            <a:extLst>
              <a:ext uri="{FF2B5EF4-FFF2-40B4-BE49-F238E27FC236}">
                <a16:creationId xmlns:a16="http://schemas.microsoft.com/office/drawing/2014/main" id="{D997AB37-F028-4A8F-8CE0-C8545C5AAC63}"/>
              </a:ext>
            </a:extLst>
          </p:cNvPr>
          <p:cNvGraphicFramePr/>
          <p:nvPr/>
        </p:nvGraphicFramePr>
        <p:xfrm>
          <a:off x="6096000" y="1287385"/>
          <a:ext cx="5632944" cy="41509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A20C2C72-131E-4612-A4D0-B43359F401EC}"/>
              </a:ext>
            </a:extLst>
          </p:cNvPr>
          <p:cNvGraphicFramePr/>
          <p:nvPr>
            <p:extLst>
              <p:ext uri="{D42A27DB-BD31-4B8C-83A1-F6EECF244321}">
                <p14:modId xmlns:p14="http://schemas.microsoft.com/office/powerpoint/2010/main" val="2413389133"/>
              </p:ext>
            </p:extLst>
          </p:nvPr>
        </p:nvGraphicFramePr>
        <p:xfrm>
          <a:off x="956930" y="1567395"/>
          <a:ext cx="4537642" cy="36683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4662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805566" y="2634003"/>
            <a:ext cx="5872332" cy="34778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PART ONE: Cohort 1- Six month &amp; One </a:t>
            </a:r>
            <a:r>
              <a:rPr lang="en-US" sz="4400" b="1" dirty="0">
                <a:solidFill>
                  <a:srgbClr val="00667D"/>
                </a:solidFill>
                <a:latin typeface="Segoe UI" panose="020B0502040204020203" pitchFamily="34" charset="0"/>
                <a:ea typeface="Segoe UI" panose="020B0502040204020203" pitchFamily="34" charset="0"/>
                <a:cs typeface="Segoe UI" panose="020B0502040204020203" pitchFamily="34" charset="0"/>
              </a:rPr>
              <a:t>Y</a:t>
            </a: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ear </a:t>
            </a:r>
            <a:r>
              <a:rPr lang="en-US" sz="4400" b="1" dirty="0">
                <a:solidFill>
                  <a:srgbClr val="00667D"/>
                </a:solidFill>
                <a:latin typeface="Segoe UI" panose="020B0502040204020203" pitchFamily="34" charset="0"/>
                <a:ea typeface="Segoe UI" panose="020B0502040204020203" pitchFamily="34" charset="0"/>
                <a:cs typeface="Segoe UI" panose="020B0502040204020203" pitchFamily="34" charset="0"/>
              </a:rPr>
              <a:t>P</a:t>
            </a:r>
            <a:r>
              <a:rPr kumimoji="0" lang="en-US" sz="4400" b="1" i="0" u="none" strike="noStrike" kern="1200" cap="none" spc="0" normalizeH="0" baseline="0" noProof="0" dirty="0" err="1">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ostpartum</a:t>
            </a: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 </a:t>
            </a:r>
            <a:r>
              <a:rPr lang="en-US" sz="4400" b="1" dirty="0">
                <a:solidFill>
                  <a:srgbClr val="00667D"/>
                </a:solidFill>
                <a:latin typeface="Segoe UI" panose="020B0502040204020203" pitchFamily="34" charset="0"/>
                <a:ea typeface="Segoe UI" panose="020B0502040204020203" pitchFamily="34" charset="0"/>
                <a:cs typeface="Segoe UI" panose="020B0502040204020203" pitchFamily="34" charset="0"/>
              </a:rPr>
              <a:t>S</a:t>
            </a:r>
            <a:r>
              <a:rPr kumimoji="0" lang="en-US" sz="4400" b="1" i="0" u="none" strike="noStrike" kern="1200" cap="none" spc="0" normalizeH="0" baseline="0" noProof="0" dirty="0" err="1">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urvey</a:t>
            </a: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 </a:t>
            </a:r>
            <a:r>
              <a:rPr lang="en-US" sz="4400" b="1" dirty="0">
                <a:solidFill>
                  <a:srgbClr val="00667D"/>
                </a:solidFill>
                <a:latin typeface="Segoe UI" panose="020B0502040204020203" pitchFamily="34" charset="0"/>
                <a:ea typeface="Segoe UI" panose="020B0502040204020203" pitchFamily="34" charset="0"/>
                <a:cs typeface="Segoe UI" panose="020B0502040204020203" pitchFamily="34" charset="0"/>
              </a:rPr>
              <a:t>R</a:t>
            </a:r>
            <a:r>
              <a:rPr kumimoji="0" lang="en-US" sz="4400" b="1" i="0" u="none" strike="noStrike" kern="1200" cap="none" spc="0" normalizeH="0" baseline="0" noProof="0" dirty="0" err="1">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esults</a:t>
            </a:r>
            <a:endPar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44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25" b="2725"/>
          <a:stretch>
            <a:fillRect/>
          </a:stretch>
        </p:blipFill>
        <p:spPr/>
      </p:pic>
    </p:spTree>
    <p:extLst>
      <p:ext uri="{BB962C8B-B14F-4D97-AF65-F5344CB8AC3E}">
        <p14:creationId xmlns:p14="http://schemas.microsoft.com/office/powerpoint/2010/main" val="2500611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70EBA52-0D30-45B4-A320-5CCF67BF80CC}"/>
              </a:ext>
            </a:extLst>
          </p:cNvPr>
          <p:cNvSpPr>
            <a:spLocks noGrp="1"/>
          </p:cNvSpPr>
          <p:nvPr>
            <p:ph type="title"/>
          </p:nvPr>
        </p:nvSpPr>
        <p:spPr>
          <a:xfrm>
            <a:off x="674634" y="404563"/>
            <a:ext cx="11212566" cy="516984"/>
          </a:xfrm>
        </p:spPr>
        <p:txBody>
          <a:bodyPr>
            <a:noAutofit/>
          </a:bodyPr>
          <a:lstStyle/>
          <a:p>
            <a:pPr algn="ctr"/>
            <a:r>
              <a:rPr lang="en-US" sz="3600" b="1" dirty="0">
                <a:solidFill>
                  <a:srgbClr val="0F1B4B"/>
                </a:solidFill>
                <a:latin typeface="Segoe UI" panose="020B0502040204020203" pitchFamily="34" charset="0"/>
                <a:cs typeface="Segoe UI" panose="020B0502040204020203" pitchFamily="34" charset="0"/>
              </a:rPr>
              <a:t>Maternity waiting home use </a:t>
            </a:r>
            <a:r>
              <a:rPr lang="en-US" sz="3600" b="1" dirty="0">
                <a:solidFill>
                  <a:srgbClr val="55015B"/>
                </a:solidFill>
                <a:latin typeface="Segoe UI" panose="020B0502040204020203" pitchFamily="34" charset="0"/>
                <a:cs typeface="Segoe UI" panose="020B0502040204020203" pitchFamily="34" charset="0"/>
              </a:rPr>
              <a:t>after delivery</a:t>
            </a:r>
          </a:p>
        </p:txBody>
      </p:sp>
      <p:sp>
        <p:nvSpPr>
          <p:cNvPr id="9" name="TextBox 8">
            <a:extLst>
              <a:ext uri="{FF2B5EF4-FFF2-40B4-BE49-F238E27FC236}">
                <a16:creationId xmlns:a16="http://schemas.microsoft.com/office/drawing/2014/main" id="{DA803C8D-9A85-418E-97A7-F6CE2BE036AB}"/>
              </a:ext>
            </a:extLst>
          </p:cNvPr>
          <p:cNvSpPr txBox="1"/>
          <p:nvPr/>
        </p:nvSpPr>
        <p:spPr>
          <a:xfrm>
            <a:off x="956930" y="5531154"/>
            <a:ext cx="899514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More than one in three </a:t>
            </a:r>
            <a:r>
              <a:rPr kumimoji="0" lang="en-GB" sz="18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women stayed at maternity waiting home in the health facility after delivery.</a:t>
            </a:r>
          </a:p>
        </p:txBody>
      </p:sp>
      <p:graphicFrame>
        <p:nvGraphicFramePr>
          <p:cNvPr id="4" name="Chart 3">
            <a:extLst>
              <a:ext uri="{FF2B5EF4-FFF2-40B4-BE49-F238E27FC236}">
                <a16:creationId xmlns:a16="http://schemas.microsoft.com/office/drawing/2014/main" id="{A20C2C72-131E-4612-A4D0-B43359F401EC}"/>
              </a:ext>
            </a:extLst>
          </p:cNvPr>
          <p:cNvGraphicFramePr/>
          <p:nvPr/>
        </p:nvGraphicFramePr>
        <p:xfrm>
          <a:off x="442731" y="1392184"/>
          <a:ext cx="4537642" cy="366833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0BB31A9-98AC-FA44-8D84-98DC869874AC}"/>
              </a:ext>
            </a:extLst>
          </p:cNvPr>
          <p:cNvSpPr txBox="1"/>
          <p:nvPr/>
        </p:nvSpPr>
        <p:spPr>
          <a:xfrm>
            <a:off x="2120397" y="902638"/>
            <a:ext cx="832104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rPr>
              <a:t>Among women who delivered in a health facility</a:t>
            </a:r>
          </a:p>
        </p:txBody>
      </p:sp>
      <p:graphicFrame>
        <p:nvGraphicFramePr>
          <p:cNvPr id="7" name="Chart 6">
            <a:extLst>
              <a:ext uri="{FF2B5EF4-FFF2-40B4-BE49-F238E27FC236}">
                <a16:creationId xmlns:a16="http://schemas.microsoft.com/office/drawing/2014/main" id="{D997AB37-F028-4A8F-8CE0-C8545C5AAC63}"/>
              </a:ext>
            </a:extLst>
          </p:cNvPr>
          <p:cNvGraphicFramePr/>
          <p:nvPr/>
        </p:nvGraphicFramePr>
        <p:xfrm>
          <a:off x="6096000" y="1287385"/>
          <a:ext cx="5632944" cy="41509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49427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6096000" y="1558941"/>
            <a:ext cx="5812601" cy="144655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mn-ea"/>
                <a:cs typeface="Segoe UI" panose="020B0502040204020203" pitchFamily="34" charset="0"/>
              </a:rPr>
              <a:t>COVID-19 effect on care seeking </a:t>
            </a:r>
          </a:p>
        </p:txBody>
      </p:sp>
      <p:pic>
        <p:nvPicPr>
          <p:cNvPr id="5" name="Picture Placeholder 4"/>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4738" r="14738"/>
          <a:stretch/>
        </p:blipFill>
        <p:spPr>
          <a:xfrm>
            <a:off x="0" y="221064"/>
            <a:ext cx="6371381" cy="6024566"/>
          </a:xfrm>
          <a:solidFill>
            <a:srgbClr val="0F1B4B"/>
          </a:solidFill>
          <a:ln>
            <a:noFill/>
          </a:ln>
        </p:spPr>
      </p:pic>
      <p:grpSp>
        <p:nvGrpSpPr>
          <p:cNvPr id="2" name="Group 1">
            <a:extLst>
              <a:ext uri="{FF2B5EF4-FFF2-40B4-BE49-F238E27FC236}">
                <a16:creationId xmlns:a16="http://schemas.microsoft.com/office/drawing/2014/main" id="{024AB3AF-7CA0-4F9D-BC07-84F1C0B22B23}"/>
              </a:ext>
            </a:extLst>
          </p:cNvPr>
          <p:cNvGrpSpPr/>
          <p:nvPr/>
        </p:nvGrpSpPr>
        <p:grpSpPr>
          <a:xfrm>
            <a:off x="5372735" y="612370"/>
            <a:ext cx="6191348" cy="5654460"/>
            <a:chOff x="5219864" y="223826"/>
            <a:chExt cx="6788852" cy="6121722"/>
          </a:xfrm>
        </p:grpSpPr>
        <p:pic>
          <p:nvPicPr>
            <p:cNvPr id="7" name="Graphic 6">
              <a:extLst>
                <a:ext uri="{FF2B5EF4-FFF2-40B4-BE49-F238E27FC236}">
                  <a16:creationId xmlns:a16="http://schemas.microsoft.com/office/drawing/2014/main" id="{1F314364-F258-4351-AAFC-6F66E701C5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19864" y="4468114"/>
              <a:ext cx="1752272" cy="1877434"/>
            </a:xfrm>
            <a:prstGeom prst="rect">
              <a:avLst/>
            </a:prstGeom>
          </p:spPr>
        </p:pic>
        <p:pic>
          <p:nvPicPr>
            <p:cNvPr id="8" name="Graphic 7">
              <a:extLst>
                <a:ext uri="{FF2B5EF4-FFF2-40B4-BE49-F238E27FC236}">
                  <a16:creationId xmlns:a16="http://schemas.microsoft.com/office/drawing/2014/main" id="{FFAC2333-A64A-4AEC-AD19-7FAA760F972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25090" y="627047"/>
              <a:ext cx="890752" cy="946424"/>
            </a:xfrm>
            <a:prstGeom prst="rect">
              <a:avLst/>
            </a:prstGeom>
          </p:spPr>
        </p:pic>
        <p:pic>
          <p:nvPicPr>
            <p:cNvPr id="9" name="Graphic 8">
              <a:extLst>
                <a:ext uri="{FF2B5EF4-FFF2-40B4-BE49-F238E27FC236}">
                  <a16:creationId xmlns:a16="http://schemas.microsoft.com/office/drawing/2014/main" id="{AB9D23B4-26F5-431F-BC96-704138FFDB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32215" y="4662170"/>
              <a:ext cx="1476501" cy="1568783"/>
            </a:xfrm>
            <a:prstGeom prst="rect">
              <a:avLst/>
            </a:prstGeom>
          </p:spPr>
        </p:pic>
        <p:pic>
          <p:nvPicPr>
            <p:cNvPr id="10" name="Graphic 9">
              <a:extLst>
                <a:ext uri="{FF2B5EF4-FFF2-40B4-BE49-F238E27FC236}">
                  <a16:creationId xmlns:a16="http://schemas.microsoft.com/office/drawing/2014/main" id="{35C2B3DB-49CA-464B-9D03-3DFBE7BE01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82458" y="4046550"/>
              <a:ext cx="793532" cy="843128"/>
            </a:xfrm>
            <a:prstGeom prst="rect">
              <a:avLst/>
            </a:prstGeom>
          </p:spPr>
        </p:pic>
        <p:pic>
          <p:nvPicPr>
            <p:cNvPr id="11" name="Graphic 10">
              <a:extLst>
                <a:ext uri="{FF2B5EF4-FFF2-40B4-BE49-F238E27FC236}">
                  <a16:creationId xmlns:a16="http://schemas.microsoft.com/office/drawing/2014/main" id="{B63E779E-20DF-4945-97C9-12AD3BCAE32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6027" y="223826"/>
              <a:ext cx="793532" cy="843128"/>
            </a:xfrm>
            <a:prstGeom prst="rect">
              <a:avLst/>
            </a:prstGeom>
          </p:spPr>
        </p:pic>
      </p:grpSp>
    </p:spTree>
    <p:extLst>
      <p:ext uri="{BB962C8B-B14F-4D97-AF65-F5344CB8AC3E}">
        <p14:creationId xmlns:p14="http://schemas.microsoft.com/office/powerpoint/2010/main" val="1259629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70EBA52-0D30-45B4-A320-5CCF67BF80CC}"/>
              </a:ext>
            </a:extLst>
          </p:cNvPr>
          <p:cNvSpPr>
            <a:spLocks noGrp="1"/>
          </p:cNvSpPr>
          <p:nvPr>
            <p:ph type="title"/>
          </p:nvPr>
        </p:nvSpPr>
        <p:spPr>
          <a:xfrm>
            <a:off x="2322570" y="697192"/>
            <a:ext cx="8375909" cy="516984"/>
          </a:xfrm>
        </p:spPr>
        <p:txBody>
          <a:bodyPr>
            <a:noAutofit/>
          </a:bodyPr>
          <a:lstStyle/>
          <a:p>
            <a:pPr algn="ctr"/>
            <a:r>
              <a:rPr lang="en-US" sz="3600" b="1" dirty="0">
                <a:latin typeface="Segoe UI" panose="020B0502040204020203" pitchFamily="34" charset="0"/>
                <a:cs typeface="Segoe UI" panose="020B0502040204020203" pitchFamily="34" charset="0"/>
              </a:rPr>
              <a:t>Note on COVID-19 data</a:t>
            </a:r>
            <a:endParaRPr lang="en-US" sz="3600" b="1" dirty="0">
              <a:solidFill>
                <a:srgbClr val="00637C"/>
              </a:solidFill>
              <a:latin typeface="Segoe UI" panose="020B0502040204020203" pitchFamily="34" charset="0"/>
              <a:cs typeface="Segoe UI" panose="020B0502040204020203" pitchFamily="34" charset="0"/>
            </a:endParaRPr>
          </a:p>
        </p:txBody>
      </p:sp>
      <p:sp>
        <p:nvSpPr>
          <p:cNvPr id="14" name="Content Placeholder 2">
            <a:extLst>
              <a:ext uri="{FF2B5EF4-FFF2-40B4-BE49-F238E27FC236}">
                <a16:creationId xmlns:a16="http://schemas.microsoft.com/office/drawing/2014/main" id="{994DE415-7693-4D65-AF5A-D612B770DD0C}"/>
              </a:ext>
            </a:extLst>
          </p:cNvPr>
          <p:cNvSpPr txBox="1">
            <a:spLocks/>
          </p:cNvSpPr>
          <p:nvPr/>
        </p:nvSpPr>
        <p:spPr>
          <a:xfrm>
            <a:off x="838200" y="1214176"/>
            <a:ext cx="11049000" cy="4736410"/>
          </a:xfrm>
          <a:prstGeom prst="rect">
            <a:avLst/>
          </a:prstGeom>
        </p:spPr>
        <p:txBody>
          <a:bodyPr lIns="91440" tIns="45720" rIns="91440" bIns="45720" anchor="t">
            <a:normAutofit lnSpcReduction="10000"/>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Calibri" charset="0"/>
                <a:ea typeface="Calibri" charset="0"/>
                <a:cs typeface="Calibri" charset="0"/>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Calibri" charset="0"/>
                <a:ea typeface="Calibri" charset="0"/>
                <a:cs typeface="Calibri"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2000"/>
              </a:spcBef>
              <a:spcAft>
                <a:spcPts val="0"/>
              </a:spcAft>
              <a:buClr>
                <a:srgbClr val="00667D"/>
              </a:buClr>
              <a:buSzPct val="75000"/>
              <a:buFont typeface="Wingdings" pitchFamily="2" charset="2"/>
              <a:buChar char="n"/>
              <a:tabLst/>
              <a:defRPr/>
            </a:pP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cs typeface="Segoe UI" panose="020B0502040204020203" pitchFamily="34" charset="0"/>
              </a:rPr>
              <a:t>COVID-19 related data were collected at 6-months and 1-year postpartum from the same panel women.</a:t>
            </a:r>
          </a:p>
          <a:p>
            <a:pPr marL="228600" marR="0" lvl="0" indent="-228600" algn="l" defTabSz="914400" rtl="0" eaLnBrk="1" fontAlgn="auto" latinLnBrk="0" hangingPunct="1">
              <a:lnSpc>
                <a:spcPct val="100000"/>
              </a:lnSpc>
              <a:spcBef>
                <a:spcPts val="2000"/>
              </a:spcBef>
              <a:spcAft>
                <a:spcPts val="0"/>
              </a:spcAft>
              <a:buClr>
                <a:srgbClr val="00667D"/>
              </a:buClr>
              <a:buSzPct val="75000"/>
              <a:buFont typeface="Wingdings" pitchFamily="2" charset="2"/>
              <a:buChar char="n"/>
              <a:tabLst/>
              <a:defRPr/>
            </a:pP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cs typeface="Segoe UI" panose="020B0502040204020203" pitchFamily="34" charset="0"/>
              </a:rPr>
              <a:t>The timing of data collection was respondent-specific and depended on the delivery date of respondents.</a:t>
            </a:r>
          </a:p>
          <a:p>
            <a:pPr marL="228600" marR="0" lvl="0" indent="-228600" algn="l" defTabSz="914400" rtl="0" eaLnBrk="1" fontAlgn="auto" latinLnBrk="0" hangingPunct="1">
              <a:lnSpc>
                <a:spcPct val="100000"/>
              </a:lnSpc>
              <a:spcBef>
                <a:spcPts val="2000"/>
              </a:spcBef>
              <a:spcAft>
                <a:spcPts val="0"/>
              </a:spcAft>
              <a:buClr>
                <a:srgbClr val="00667D"/>
              </a:buClr>
              <a:buSzPct val="75000"/>
              <a:buFont typeface="Wingdings" pitchFamily="2" charset="2"/>
              <a:buChar char="n"/>
              <a:tabLst/>
              <a:defRPr/>
            </a:pP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cs typeface="Segoe UI" panose="020B0502040204020203" pitchFamily="34" charset="0"/>
              </a:rPr>
              <a:t> Interview Period </a:t>
            </a:r>
          </a:p>
          <a:p>
            <a:pPr marL="457200" marR="0" lvl="1" indent="-228600" algn="l" defTabSz="914400" rtl="0" eaLnBrk="1" fontAlgn="auto" latinLnBrk="0" hangingPunct="1">
              <a:lnSpc>
                <a:spcPct val="100000"/>
              </a:lnSpc>
              <a:spcBef>
                <a:spcPts val="600"/>
              </a:spcBef>
              <a:spcAft>
                <a:spcPts val="0"/>
              </a:spcAft>
              <a:buClr>
                <a:srgbClr val="00667D">
                  <a:lumMod val="60000"/>
                  <a:lumOff val="40000"/>
                </a:srgbClr>
              </a:buClr>
              <a:buSzPct val="75000"/>
              <a:buFont typeface="Wingdings" pitchFamily="2" charset="2"/>
              <a:buChar char="n"/>
              <a:tabLst/>
              <a:defRPr/>
            </a:pP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cs typeface="Segoe UI" panose="020B0502040204020203" pitchFamily="34" charset="0"/>
              </a:rPr>
              <a:t>6-month interview: March 2020 to January 2021</a:t>
            </a:r>
          </a:p>
          <a:p>
            <a:pPr marL="457200" marR="0" lvl="1" indent="-228600" algn="l" defTabSz="914400" rtl="0" eaLnBrk="1" fontAlgn="auto" latinLnBrk="0" hangingPunct="1">
              <a:lnSpc>
                <a:spcPct val="100000"/>
              </a:lnSpc>
              <a:spcBef>
                <a:spcPts val="600"/>
              </a:spcBef>
              <a:spcAft>
                <a:spcPts val="0"/>
              </a:spcAft>
              <a:buClr>
                <a:srgbClr val="00667D">
                  <a:lumMod val="60000"/>
                  <a:lumOff val="40000"/>
                </a:srgbClr>
              </a:buClr>
              <a:buSzPct val="75000"/>
              <a:buFont typeface="Wingdings" pitchFamily="2" charset="2"/>
              <a:buChar char="n"/>
              <a:tabLst/>
              <a:defRPr/>
            </a:pP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cs typeface="Segoe UI" panose="020B0502040204020203" pitchFamily="34" charset="0"/>
              </a:rPr>
              <a:t>1-year interview: July 2020 to August 2021</a:t>
            </a:r>
          </a:p>
          <a:p>
            <a:pPr marL="228600" marR="0" lvl="0" indent="-228600" algn="l" defTabSz="914400" rtl="0" eaLnBrk="1" fontAlgn="auto" latinLnBrk="0" hangingPunct="1">
              <a:lnSpc>
                <a:spcPct val="100000"/>
              </a:lnSpc>
              <a:spcBef>
                <a:spcPts val="2000"/>
              </a:spcBef>
              <a:spcAft>
                <a:spcPts val="0"/>
              </a:spcAft>
              <a:buClr>
                <a:srgbClr val="00667D"/>
              </a:buClr>
              <a:buSzPct val="75000"/>
              <a:buFont typeface="Wingdings" pitchFamily="2" charset="2"/>
              <a:buChar char="n"/>
              <a:tabLst/>
              <a:defRPr/>
            </a:pPr>
            <a:r>
              <a:rPr kumimoji="0" lang="en-US" sz="2400" b="0" i="0" u="none" strike="noStrike" kern="1200" cap="none" spc="0" normalizeH="0" baseline="0" noProof="0" dirty="0">
                <a:ln>
                  <a:noFill/>
                </a:ln>
                <a:solidFill>
                  <a:srgbClr val="59595B"/>
                </a:solidFill>
                <a:effectLst/>
                <a:uLnTx/>
                <a:uFillTx/>
                <a:latin typeface="Segoe UI"/>
                <a:cs typeface="Segoe UI"/>
              </a:rPr>
              <a:t>Date when COVID-19 restrictions began: March 16, 2020</a:t>
            </a:r>
          </a:p>
          <a:p>
            <a:pPr marL="228600" marR="0" lvl="0" indent="-228600" algn="l" defTabSz="914400" rtl="0" eaLnBrk="1" fontAlgn="auto" latinLnBrk="0" hangingPunct="1">
              <a:lnSpc>
                <a:spcPct val="100000"/>
              </a:lnSpc>
              <a:spcBef>
                <a:spcPts val="2000"/>
              </a:spcBef>
              <a:spcAft>
                <a:spcPts val="0"/>
              </a:spcAft>
              <a:buClr>
                <a:srgbClr val="00667D"/>
              </a:buClr>
              <a:buSzPct val="75000"/>
              <a:buFont typeface="Wingdings" pitchFamily="2" charset="2"/>
              <a:buChar char="n"/>
              <a:tabLst/>
              <a:defRPr/>
            </a:pPr>
            <a:r>
              <a:rPr kumimoji="0" lang="en-US" sz="2400" b="0" i="0" u="none" strike="noStrike" kern="1200" cap="none" spc="0" normalizeH="0" baseline="0" noProof="0" dirty="0">
                <a:ln>
                  <a:noFill/>
                </a:ln>
                <a:solidFill>
                  <a:srgbClr val="59595B"/>
                </a:solidFill>
                <a:effectLst/>
                <a:uLnTx/>
                <a:uFillTx/>
                <a:latin typeface="Segoe UI"/>
                <a:cs typeface="Segoe UI"/>
              </a:rPr>
              <a:t>The COVID-19 analysis only includes women who were interviewed after July, 2020.</a:t>
            </a:r>
          </a:p>
        </p:txBody>
      </p:sp>
    </p:spTree>
    <p:extLst>
      <p:ext uri="{BB962C8B-B14F-4D97-AF65-F5344CB8AC3E}">
        <p14:creationId xmlns:p14="http://schemas.microsoft.com/office/powerpoint/2010/main" val="3525581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712374326"/>
              </p:ext>
            </p:extLst>
          </p:nvPr>
        </p:nvGraphicFramePr>
        <p:xfrm>
          <a:off x="78658" y="843752"/>
          <a:ext cx="12113341" cy="4587616"/>
        </p:xfrm>
        <a:graphic>
          <a:graphicData uri="http://schemas.openxmlformats.org/drawingml/2006/chart">
            <c:chart xmlns:c="http://schemas.openxmlformats.org/drawingml/2006/chart" xmlns:r="http://schemas.openxmlformats.org/officeDocument/2006/relationships" r:id="rId3"/>
          </a:graphicData>
        </a:graphic>
      </p:graphicFrame>
      <p:pic>
        <p:nvPicPr>
          <p:cNvPr id="10" name="Graphic 9">
            <a:extLst>
              <a:ext uri="{FF2B5EF4-FFF2-40B4-BE49-F238E27FC236}">
                <a16:creationId xmlns:a16="http://schemas.microsoft.com/office/drawing/2014/main" id="{16E5D280-60B2-4135-8BDD-1A35E928C4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03686"/>
            <a:ext cx="1024009" cy="984169"/>
          </a:xfrm>
          <a:prstGeom prst="rect">
            <a:avLst/>
          </a:prstGeom>
        </p:spPr>
      </p:pic>
      <p:sp>
        <p:nvSpPr>
          <p:cNvPr id="12" name="Title 2">
            <a:extLst>
              <a:ext uri="{FF2B5EF4-FFF2-40B4-BE49-F238E27FC236}">
                <a16:creationId xmlns:a16="http://schemas.microsoft.com/office/drawing/2014/main" id="{05D6EA3E-BF0F-4A0A-A57B-F4AEF6576EED}"/>
              </a:ext>
            </a:extLst>
          </p:cNvPr>
          <p:cNvSpPr txBox="1">
            <a:spLocks/>
          </p:cNvSpPr>
          <p:nvPr/>
        </p:nvSpPr>
        <p:spPr>
          <a:xfrm>
            <a:off x="310271" y="203686"/>
            <a:ext cx="11664204" cy="584774"/>
          </a:xfrm>
          <a:prstGeom prst="rect">
            <a:avLst/>
          </a:prstGeom>
        </p:spPr>
        <p:txBody>
          <a:bodyPr>
            <a:noAutofit/>
          </a:bodyPr>
          <a:lst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637C"/>
                </a:solidFill>
                <a:effectLst/>
                <a:uLnTx/>
                <a:uFillTx/>
                <a:latin typeface="Segoe UI" panose="020B0502040204020203" pitchFamily="34" charset="0"/>
                <a:cs typeface="Segoe UI" panose="020B0502040204020203" pitchFamily="34" charset="0"/>
              </a:rPr>
              <a:t>Difficulty accessing immunization services</a:t>
            </a:r>
          </a:p>
        </p:txBody>
      </p:sp>
      <p:sp>
        <p:nvSpPr>
          <p:cNvPr id="13" name="TextBox 12">
            <a:extLst>
              <a:ext uri="{FF2B5EF4-FFF2-40B4-BE49-F238E27FC236}">
                <a16:creationId xmlns:a16="http://schemas.microsoft.com/office/drawing/2014/main" id="{6F4F4A31-0B64-418D-9F5D-DFA889E50ADA}"/>
              </a:ext>
            </a:extLst>
          </p:cNvPr>
          <p:cNvSpPr txBox="1"/>
          <p:nvPr/>
        </p:nvSpPr>
        <p:spPr>
          <a:xfrm>
            <a:off x="330583" y="5417773"/>
            <a:ext cx="1153083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The percentage of women who reported that they experienced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difficulties in accessing vaccination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services for the index child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decreased</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 from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12% in July 2020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to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0% in June 2021</a:t>
            </a:r>
            <a:endParaRPr kumimoji="0" lang="en-GB"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484451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217525" y="807941"/>
          <a:ext cx="11876152" cy="4650729"/>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a:extLst>
              <a:ext uri="{FF2B5EF4-FFF2-40B4-BE49-F238E27FC236}">
                <a16:creationId xmlns:a16="http://schemas.microsoft.com/office/drawing/2014/main" id="{00E526CF-2950-4608-81C8-5793EDF537EB}"/>
              </a:ext>
            </a:extLst>
          </p:cNvPr>
          <p:cNvGrpSpPr/>
          <p:nvPr/>
        </p:nvGrpSpPr>
        <p:grpSpPr>
          <a:xfrm>
            <a:off x="0" y="223166"/>
            <a:ext cx="12231797" cy="892336"/>
            <a:chOff x="10509" y="5463554"/>
            <a:chExt cx="12580902" cy="1220374"/>
          </a:xfrm>
        </p:grpSpPr>
        <p:pic>
          <p:nvPicPr>
            <p:cNvPr id="9" name="Graphic 8">
              <a:extLst>
                <a:ext uri="{FF2B5EF4-FFF2-40B4-BE49-F238E27FC236}">
                  <a16:creationId xmlns:a16="http://schemas.microsoft.com/office/drawing/2014/main" id="{058B4F62-5D79-410A-8497-25B0CF3644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59794" y="5587835"/>
              <a:ext cx="1031617" cy="1096093"/>
            </a:xfrm>
            <a:prstGeom prst="rect">
              <a:avLst/>
            </a:prstGeom>
          </p:spPr>
        </p:pic>
        <p:pic>
          <p:nvPicPr>
            <p:cNvPr id="10" name="Graphic 9">
              <a:extLst>
                <a:ext uri="{FF2B5EF4-FFF2-40B4-BE49-F238E27FC236}">
                  <a16:creationId xmlns:a16="http://schemas.microsoft.com/office/drawing/2014/main" id="{16E5D280-60B2-4135-8BDD-1A35E928C4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09" y="5463554"/>
              <a:ext cx="1031617" cy="1096093"/>
            </a:xfrm>
            <a:prstGeom prst="rect">
              <a:avLst/>
            </a:prstGeom>
          </p:spPr>
        </p:pic>
      </p:grpSp>
      <p:sp>
        <p:nvSpPr>
          <p:cNvPr id="12" name="Title 2">
            <a:extLst>
              <a:ext uri="{FF2B5EF4-FFF2-40B4-BE49-F238E27FC236}">
                <a16:creationId xmlns:a16="http://schemas.microsoft.com/office/drawing/2014/main" id="{05D6EA3E-BF0F-4A0A-A57B-F4AEF6576EED}"/>
              </a:ext>
            </a:extLst>
          </p:cNvPr>
          <p:cNvSpPr txBox="1">
            <a:spLocks/>
          </p:cNvSpPr>
          <p:nvPr/>
        </p:nvSpPr>
        <p:spPr>
          <a:xfrm>
            <a:off x="310271" y="223167"/>
            <a:ext cx="11664204" cy="584774"/>
          </a:xfrm>
          <a:prstGeom prst="rect">
            <a:avLst/>
          </a:prstGeom>
        </p:spPr>
        <p:txBody>
          <a:bodyPr>
            <a:noAutofit/>
          </a:bodyPr>
          <a:lst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00637C"/>
                </a:solidFill>
                <a:effectLst/>
                <a:uLnTx/>
                <a:uFillTx/>
                <a:latin typeface="Segoe UI" panose="020B0502040204020203" pitchFamily="34" charset="0"/>
                <a:cs typeface="Segoe UI" panose="020B0502040204020203" pitchFamily="34" charset="0"/>
              </a:rPr>
              <a:t>COVID-19 effect on routine infant vaccinations</a:t>
            </a:r>
            <a:endParaRPr kumimoji="0" lang="en-US" sz="3600" b="1" i="0" u="none" strike="noStrike" kern="1200" cap="none" spc="0" normalizeH="0" baseline="0" noProof="0" dirty="0">
              <a:ln>
                <a:noFill/>
              </a:ln>
              <a:solidFill>
                <a:srgbClr val="00637C"/>
              </a:solidFill>
              <a:effectLst/>
              <a:uLnTx/>
              <a:uFillTx/>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A2B9AF77-3935-4F7D-9797-2CB34DF41B0E}"/>
              </a:ext>
            </a:extLst>
          </p:cNvPr>
          <p:cNvSpPr txBox="1"/>
          <p:nvPr/>
        </p:nvSpPr>
        <p:spPr>
          <a:xfrm>
            <a:off x="310271" y="5335558"/>
            <a:ext cx="1134822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Nineteen percent of mothers interviewed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in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July 2020 reported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that their child/ren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missed a vaccination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since COVID-19 restriction began which later dropped to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2%</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 in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June 2021</a:t>
            </a:r>
            <a:endParaRPr kumimoji="0" lang="en-GB"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9743068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581579" y="1422679"/>
            <a:ext cx="6168666" cy="37856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rPr>
              <a:t>Contraceptive use, partner dynamics and unmet need – at 6-months and 1-year postpartum</a:t>
            </a:r>
          </a:p>
        </p:txBody>
      </p:sp>
      <p:pic>
        <p:nvPicPr>
          <p:cNvPr id="5" name="Picture Placeholder 4"/>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4693" r="14693"/>
          <a:stretch/>
        </p:blipFill>
        <p:spPr>
          <a:xfrm>
            <a:off x="0" y="242596"/>
            <a:ext cx="6662057" cy="5999584"/>
          </a:xfrm>
        </p:spPr>
      </p:pic>
    </p:spTree>
    <p:extLst>
      <p:ext uri="{BB962C8B-B14F-4D97-AF65-F5344CB8AC3E}">
        <p14:creationId xmlns:p14="http://schemas.microsoft.com/office/powerpoint/2010/main" val="19681424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106B21A-1BEB-4C93-97C3-D07D2A3B262C}"/>
              </a:ext>
            </a:extLst>
          </p:cNvPr>
          <p:cNvSpPr/>
          <p:nvPr/>
        </p:nvSpPr>
        <p:spPr>
          <a:xfrm>
            <a:off x="2964437" y="212610"/>
            <a:ext cx="6263125" cy="646331"/>
          </a:xfrm>
          <a:prstGeom prst="rect">
            <a:avLst/>
          </a:prstGeom>
        </p:spPr>
        <p:txBody>
          <a:bodyPr wrap="non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Postpartum family planning</a:t>
            </a:r>
          </a:p>
        </p:txBody>
      </p:sp>
      <p:graphicFrame>
        <p:nvGraphicFramePr>
          <p:cNvPr id="7" name="Chart 6">
            <a:extLst>
              <a:ext uri="{FF2B5EF4-FFF2-40B4-BE49-F238E27FC236}">
                <a16:creationId xmlns:a16="http://schemas.microsoft.com/office/drawing/2014/main" id="{BA3C67DB-7DB8-4AFE-9B47-E78E0800A67B}"/>
              </a:ext>
            </a:extLst>
          </p:cNvPr>
          <p:cNvGraphicFramePr/>
          <p:nvPr>
            <p:extLst>
              <p:ext uri="{D42A27DB-BD31-4B8C-83A1-F6EECF244321}">
                <p14:modId xmlns:p14="http://schemas.microsoft.com/office/powerpoint/2010/main" val="1845444449"/>
              </p:ext>
            </p:extLst>
          </p:nvPr>
        </p:nvGraphicFramePr>
        <p:xfrm>
          <a:off x="1255486" y="1336124"/>
          <a:ext cx="5980975" cy="418575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828C5A05-A7E3-492B-9112-BA4EFBDE19DE}"/>
              </a:ext>
            </a:extLst>
          </p:cNvPr>
          <p:cNvSpPr txBox="1"/>
          <p:nvPr/>
        </p:nvSpPr>
        <p:spPr>
          <a:xfrm>
            <a:off x="8765525" y="2204986"/>
            <a:ext cx="2868583"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Percentage of women who are using a method to delay pregnancy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increases </a:t>
            </a:r>
            <a:r>
              <a:rPr kumimoji="0" lang="en-US" sz="2000" b="1" i="1" u="none" strike="noStrike" kern="1200" cap="none" spc="0" normalizeH="0" baseline="0" noProof="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from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1</a:t>
            </a:r>
            <a:r>
              <a:rPr kumimoji="0" lang="en-US" sz="2000" b="1" i="1" u="none" strike="noStrike" kern="1200" cap="none" spc="0" normalizeH="0" baseline="0" noProof="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with in 48hrs of delivery to 15% at 6-weeks and 38% at 6-months and 43% at 1-year postpartum</a:t>
            </a:r>
            <a:endPar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sp>
        <p:nvSpPr>
          <p:cNvPr id="13" name="TextBox 12">
            <a:extLst>
              <a:ext uri="{FF2B5EF4-FFF2-40B4-BE49-F238E27FC236}">
                <a16:creationId xmlns:a16="http://schemas.microsoft.com/office/drawing/2014/main" id="{7E80AC9F-524F-4435-94AD-4860ED0B1D1C}"/>
              </a:ext>
            </a:extLst>
          </p:cNvPr>
          <p:cNvSpPr txBox="1"/>
          <p:nvPr/>
        </p:nvSpPr>
        <p:spPr>
          <a:xfrm>
            <a:off x="951139" y="939496"/>
            <a:ext cx="1080271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Percentage of women who are using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any method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to delay pregnancy at 6-months and 1-year postpartum </a:t>
            </a:r>
          </a:p>
        </p:txBody>
      </p:sp>
      <p:sp>
        <p:nvSpPr>
          <p:cNvPr id="14" name="TextBox 13">
            <a:extLst>
              <a:ext uri="{FF2B5EF4-FFF2-40B4-BE49-F238E27FC236}">
                <a16:creationId xmlns:a16="http://schemas.microsoft.com/office/drawing/2014/main" id="{45639F3F-1336-4CFA-BD86-BF573E63D2E4}"/>
              </a:ext>
            </a:extLst>
          </p:cNvPr>
          <p:cNvSpPr txBox="1"/>
          <p:nvPr/>
        </p:nvSpPr>
        <p:spPr>
          <a:xfrm>
            <a:off x="108857" y="5826953"/>
            <a:ext cx="1143952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59595B"/>
                </a:solidFill>
                <a:effectLst/>
                <a:uLnTx/>
                <a:uFillTx/>
                <a:latin typeface="Arial"/>
                <a:ea typeface="+mn-ea"/>
                <a:cs typeface="+mn-cs"/>
              </a:rPr>
              <a:t>*Data collection for the six-week postpartum interview occurred between October 2019 and September 2020, with a pause due to the COVID-19 pandemic from April 2020 to July 2020. Details on this survey can be found at: </a:t>
            </a:r>
            <a:r>
              <a:rPr kumimoji="0" lang="en-US" sz="1200" b="1" i="1" u="none" strike="noStrike" kern="1200" cap="none" spc="0" normalizeH="0" baseline="0" noProof="0" dirty="0">
                <a:ln>
                  <a:noFill/>
                </a:ln>
                <a:solidFill>
                  <a:srgbClr val="59595B"/>
                </a:solidFill>
                <a:effectLst/>
                <a:uLnTx/>
                <a:uFillTx/>
                <a:latin typeface="Arial"/>
                <a:ea typeface="+mn-ea"/>
                <a:cs typeface="+mn-cs"/>
                <a:hlinkClick r:id="rId4"/>
              </a:rPr>
              <a:t>6-week MNH technical report, 2019-2021</a:t>
            </a:r>
            <a:endParaRPr kumimoji="0" lang="en-US" sz="1200" b="0" i="1" u="none" strike="noStrike" kern="1200" cap="none" spc="0" normalizeH="0" baseline="0" noProof="0" dirty="0">
              <a:ln>
                <a:noFill/>
              </a:ln>
              <a:solidFill>
                <a:srgbClr val="59595B"/>
              </a:solidFill>
              <a:effectLst/>
              <a:uLnTx/>
              <a:uFillTx/>
              <a:latin typeface="Arial"/>
              <a:ea typeface="+mn-ea"/>
              <a:cs typeface="+mn-cs"/>
            </a:endParaRPr>
          </a:p>
        </p:txBody>
      </p:sp>
    </p:spTree>
    <p:extLst>
      <p:ext uri="{BB962C8B-B14F-4D97-AF65-F5344CB8AC3E}">
        <p14:creationId xmlns:p14="http://schemas.microsoft.com/office/powerpoint/2010/main" val="25763914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70EBA52-0D30-45B4-A320-5CCF67BF80CC}"/>
              </a:ext>
            </a:extLst>
          </p:cNvPr>
          <p:cNvSpPr>
            <a:spLocks noGrp="1"/>
          </p:cNvSpPr>
          <p:nvPr>
            <p:ph type="title"/>
          </p:nvPr>
        </p:nvSpPr>
        <p:spPr>
          <a:xfrm>
            <a:off x="404037" y="255181"/>
            <a:ext cx="11483163" cy="647457"/>
          </a:xfrm>
        </p:spPr>
        <p:txBody>
          <a:bodyPr>
            <a:noAutofit/>
          </a:bodyPr>
          <a:lstStyle/>
          <a:p>
            <a:pPr algn="ctr"/>
            <a:r>
              <a:rPr lang="en-US" sz="2400" b="1" dirty="0">
                <a:solidFill>
                  <a:srgbClr val="0F1B4B"/>
                </a:solidFill>
                <a:latin typeface="Segoe UI" panose="020B0502040204020203" pitchFamily="34" charset="0"/>
                <a:cs typeface="Segoe UI" panose="020B0502040204020203" pitchFamily="34" charset="0"/>
              </a:rPr>
              <a:t>Maternity waiting home use before labor and Postpartum Family Planning use</a:t>
            </a:r>
          </a:p>
        </p:txBody>
      </p:sp>
      <p:sp>
        <p:nvSpPr>
          <p:cNvPr id="9" name="TextBox 8">
            <a:extLst>
              <a:ext uri="{FF2B5EF4-FFF2-40B4-BE49-F238E27FC236}">
                <a16:creationId xmlns:a16="http://schemas.microsoft.com/office/drawing/2014/main" id="{DA803C8D-9A85-418E-97A7-F6CE2BE036AB}"/>
              </a:ext>
            </a:extLst>
          </p:cNvPr>
          <p:cNvSpPr txBox="1"/>
          <p:nvPr/>
        </p:nvSpPr>
        <p:spPr>
          <a:xfrm>
            <a:off x="404038" y="5536218"/>
            <a:ext cx="1148316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A higher percentage of women (23%) who went to a maternity waiting home before going into labor used family planning compared to non-</a:t>
            </a:r>
            <a:r>
              <a:rPr lang="en-US" sz="2000" i="1" dirty="0">
                <a:solidFill>
                  <a:srgbClr val="59595B">
                    <a:lumMod val="50000"/>
                  </a:srgbClr>
                </a:solidFill>
                <a:latin typeface="Segoe UI" panose="020B0502040204020203" pitchFamily="34" charset="0"/>
                <a:cs typeface="Segoe UI" panose="020B0502040204020203" pitchFamily="34" charset="0"/>
              </a:rPr>
              <a:t>users (15%) at s</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ix week postpartum period</a:t>
            </a:r>
            <a:endParaRPr kumimoji="0" lang="en-GB"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60BB31A9-98AC-FA44-8D84-98DC869874AC}"/>
              </a:ext>
            </a:extLst>
          </p:cNvPr>
          <p:cNvSpPr txBox="1"/>
          <p:nvPr/>
        </p:nvSpPr>
        <p:spPr>
          <a:xfrm>
            <a:off x="2120397" y="902638"/>
            <a:ext cx="832104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rPr>
              <a:t>Among women who </a:t>
            </a:r>
            <a:r>
              <a:rPr kumimoji="0" lang="en-US" sz="1800" b="1"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rPr>
              <a:t>women interviewed 6weeks postpartum </a:t>
            </a:r>
            <a:endParaRPr kumimoji="0" lang="en-GB" sz="1800" b="1" i="1" u="none" strike="noStrike" kern="1200" cap="none" spc="0" normalizeH="0" baseline="0" noProof="0" dirty="0">
              <a:ln>
                <a:noFill/>
              </a:ln>
              <a:solidFill>
                <a:srgbClr val="0F1B4B"/>
              </a:solidFill>
              <a:effectLst/>
              <a:uLnTx/>
              <a:uFillTx/>
              <a:latin typeface="Segoe UI" panose="020B0502040204020203" pitchFamily="34" charset="0"/>
              <a:ea typeface="+mn-ea"/>
              <a:cs typeface="Segoe UI" panose="020B0502040204020203" pitchFamily="34" charset="0"/>
            </a:endParaRPr>
          </a:p>
        </p:txBody>
      </p:sp>
      <p:graphicFrame>
        <p:nvGraphicFramePr>
          <p:cNvPr id="7" name="Chart 6">
            <a:extLst>
              <a:ext uri="{FF2B5EF4-FFF2-40B4-BE49-F238E27FC236}">
                <a16:creationId xmlns:a16="http://schemas.microsoft.com/office/drawing/2014/main" id="{D997AB37-F028-4A8F-8CE0-C8545C5AAC63}"/>
              </a:ext>
            </a:extLst>
          </p:cNvPr>
          <p:cNvGraphicFramePr/>
          <p:nvPr/>
        </p:nvGraphicFramePr>
        <p:xfrm>
          <a:off x="1139952" y="1416127"/>
          <a:ext cx="7912608" cy="39605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8040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06BC4B4-BD1C-4C77-8944-CD9EBA0325FD}"/>
              </a:ext>
            </a:extLst>
          </p:cNvPr>
          <p:cNvSpPr txBox="1"/>
          <p:nvPr/>
        </p:nvSpPr>
        <p:spPr>
          <a:xfrm>
            <a:off x="8273143" y="1382286"/>
            <a:ext cx="3108290" cy="286232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Modern contraceptive use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increased from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15% at 6-weeks to 42% at 1-year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Long-acting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method use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increased</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 from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4% at 6-weeks to 12% at 1-year</a:t>
            </a:r>
          </a:p>
        </p:txBody>
      </p:sp>
      <p:graphicFrame>
        <p:nvGraphicFramePr>
          <p:cNvPr id="8" name="Chart 7">
            <a:extLst>
              <a:ext uri="{FF2B5EF4-FFF2-40B4-BE49-F238E27FC236}">
                <a16:creationId xmlns:a16="http://schemas.microsoft.com/office/drawing/2014/main" id="{50611156-2CBE-4E4B-BE38-9C5DD3B0DBDC}"/>
              </a:ext>
            </a:extLst>
          </p:cNvPr>
          <p:cNvGraphicFramePr/>
          <p:nvPr/>
        </p:nvGraphicFramePr>
        <p:xfrm>
          <a:off x="505767" y="936653"/>
          <a:ext cx="8121956" cy="502352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93C303AF-DEA5-453E-B638-D88B356B8FB9}"/>
              </a:ext>
            </a:extLst>
          </p:cNvPr>
          <p:cNvSpPr/>
          <p:nvPr/>
        </p:nvSpPr>
        <p:spPr>
          <a:xfrm>
            <a:off x="352425" y="290322"/>
            <a:ext cx="10420350" cy="646331"/>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Postpartum contraceptive use, by method type</a:t>
            </a:r>
            <a:endParaRPr kumimoji="0" lang="en-US" sz="3600" b="1" i="0" u="none" strike="noStrike" kern="1200" cap="none" spc="0" normalizeH="0" baseline="0" noProof="0" dirty="0">
              <a:ln>
                <a:noFill/>
              </a:ln>
              <a:solidFill>
                <a:srgbClr val="0E1947"/>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4859589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p:nvPr>
            <p:extLst>
              <p:ext uri="{D42A27DB-BD31-4B8C-83A1-F6EECF244321}">
                <p14:modId xmlns:p14="http://schemas.microsoft.com/office/powerpoint/2010/main" val="3615902392"/>
              </p:ext>
            </p:extLst>
          </p:nvPr>
        </p:nvGraphicFramePr>
        <p:xfrm>
          <a:off x="679410" y="957948"/>
          <a:ext cx="6054765" cy="5266142"/>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20"/>
          <p:cNvSpPr txBox="1">
            <a:spLocks/>
          </p:cNvSpPr>
          <p:nvPr/>
        </p:nvSpPr>
        <p:spPr>
          <a:xfrm>
            <a:off x="1290666" y="310744"/>
            <a:ext cx="9069148" cy="64633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0" normalizeH="0" baseline="0" noProof="0" dirty="0">
                <a:ln>
                  <a:noFill/>
                </a:ln>
                <a:solidFill>
                  <a:srgbClr val="59595B"/>
                </a:solidFill>
                <a:effectLst/>
                <a:uLnTx/>
                <a:uFillTx/>
                <a:latin typeface="Segoe UI" panose="020B0502040204020203" pitchFamily="34" charset="0"/>
                <a:ea typeface="Open Sans" panose="020B0606030504020204" pitchFamily="34" charset="0"/>
                <a:cs typeface="Segoe UI" panose="020B0502040204020203" pitchFamily="34" charset="0"/>
              </a:rPr>
              <a:t>Family planning counseling during PNC </a:t>
            </a:r>
          </a:p>
        </p:txBody>
      </p:sp>
      <p:sp>
        <p:nvSpPr>
          <p:cNvPr id="6" name="TextBox 5">
            <a:extLst>
              <a:ext uri="{FF2B5EF4-FFF2-40B4-BE49-F238E27FC236}">
                <a16:creationId xmlns:a16="http://schemas.microsoft.com/office/drawing/2014/main" id="{47B57CA6-A063-4B41-80D6-7A28E0217C14}"/>
              </a:ext>
            </a:extLst>
          </p:cNvPr>
          <p:cNvSpPr txBox="1"/>
          <p:nvPr/>
        </p:nvSpPr>
        <p:spPr>
          <a:xfrm>
            <a:off x="6095999" y="2252191"/>
            <a:ext cx="5834839"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 Significant missed opportunities for family planning service integration were observed during PNC</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Among women who received immunization services for their babies, only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a quarter (25%) and less (20%)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women were informed about family planning information, referral or services during 6-months and 1-year, respectively</a:t>
            </a:r>
          </a:p>
        </p:txBody>
      </p:sp>
    </p:spTree>
    <p:extLst>
      <p:ext uri="{BB962C8B-B14F-4D97-AF65-F5344CB8AC3E}">
        <p14:creationId xmlns:p14="http://schemas.microsoft.com/office/powerpoint/2010/main" val="2428945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11CE841-2453-44C5-9081-73BB034BE33B}"/>
              </a:ext>
            </a:extLst>
          </p:cNvPr>
          <p:cNvPicPr>
            <a:picLocks noGrp="1" noChangeAspect="1"/>
          </p:cNvPicPr>
          <p:nvPr>
            <p:ph type="pic" sz="quarter" idx="10"/>
          </p:nvPr>
        </p:nvPicPr>
        <p:blipFill rotWithShape="1">
          <a:blip r:embed="rId3" cstate="hqprint">
            <a:alphaModFix amt="35000"/>
            <a:extLst>
              <a:ext uri="{28A0092B-C50C-407E-A947-70E740481C1C}">
                <a14:useLocalDpi xmlns:a14="http://schemas.microsoft.com/office/drawing/2010/main" val="0"/>
              </a:ext>
            </a:extLst>
          </a:blip>
          <a:srcRect t="16309" b="16309"/>
          <a:stretch/>
        </p:blipFill>
        <p:spPr>
          <a:xfrm>
            <a:off x="193041" y="243840"/>
            <a:ext cx="10996508" cy="6065520"/>
          </a:xfrm>
          <a:prstGeom prst="rect">
            <a:avLst/>
          </a:prstGeom>
        </p:spPr>
      </p:pic>
      <p:sp>
        <p:nvSpPr>
          <p:cNvPr id="4" name="TextBox 3"/>
          <p:cNvSpPr txBox="1">
            <a:spLocks/>
          </p:cNvSpPr>
          <p:nvPr/>
        </p:nvSpPr>
        <p:spPr>
          <a:xfrm>
            <a:off x="726440" y="243840"/>
            <a:ext cx="10220959" cy="8457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What is PMA Ethiopia?</a:t>
            </a:r>
          </a:p>
        </p:txBody>
      </p:sp>
      <p:sp>
        <p:nvSpPr>
          <p:cNvPr id="8" name="TextBox 7"/>
          <p:cNvSpPr txBox="1"/>
          <p:nvPr/>
        </p:nvSpPr>
        <p:spPr>
          <a:xfrm>
            <a:off x="1156970" y="992707"/>
            <a:ext cx="8333273" cy="5532428"/>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PMA Ethiopia is a five-year project implemented in collaboration with Addis Ababa University, Johns Hopkins University, and the Federal Ministry of Health.</a:t>
            </a:r>
          </a:p>
          <a:p>
            <a:pPr marL="228600" marR="0" lvl="0" indent="0" algn="l" defTabSz="914400"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 </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Nationally representative survey measuring key Reproductive, maternal and newborn health </a:t>
            </a:r>
            <a:r>
              <a:rPr kumimoji="0" lang="en-US" sz="2000" b="0" i="0" u="none" strike="noStrike" kern="1200" cap="none" spc="0" normalizeH="0" baseline="0" noProof="0" dirty="0">
                <a:ln>
                  <a:noFill/>
                </a:ln>
                <a:solidFill>
                  <a:srgbClr val="59595B">
                    <a:lumMod val="50000"/>
                  </a:srgbClr>
                </a:solidFill>
                <a:effectLst/>
                <a:uLnTx/>
                <a:uFillTx/>
                <a:latin typeface="Montserrat" pitchFamily="2" charset="77"/>
                <a:ea typeface="Segoe UI Symbol" panose="020B0502040204020203" pitchFamily="34" charset="0"/>
                <a:cs typeface="Segoe UI" panose="020B0502040204020203" pitchFamily="34" charset="0"/>
              </a:rPr>
              <a:t>(</a:t>
            </a: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RMNH</a:t>
            </a:r>
            <a:r>
              <a:rPr kumimoji="0" lang="en-US" sz="2000" b="0" i="0" u="none" strike="noStrike" kern="1200" cap="none" spc="0" normalizeH="0" baseline="0" noProof="0" dirty="0">
                <a:ln>
                  <a:noFill/>
                </a:ln>
                <a:solidFill>
                  <a:srgbClr val="59595B">
                    <a:lumMod val="50000"/>
                  </a:srgbClr>
                </a:solidFill>
                <a:effectLst/>
                <a:uLnTx/>
                <a:uFillTx/>
                <a:latin typeface="Montserrat" pitchFamily="2" charset="77"/>
                <a:ea typeface="Segoe UI Symbol" panose="020B0502040204020203" pitchFamily="34" charset="0"/>
                <a:cs typeface="Segoe UI" panose="020B0502040204020203" pitchFamily="34" charset="0"/>
              </a:rPr>
              <a:t>)</a:t>
            </a: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 indicators including:</a:t>
            </a:r>
          </a:p>
          <a:p>
            <a:pPr marL="1485900" marR="0" lvl="2" indent="-342900" algn="l" defTabSz="914400" rtl="0" eaLnBrk="1" fontAlgn="auto" latinLnBrk="0" hangingPunct="1">
              <a:lnSpc>
                <a:spcPct val="90000"/>
              </a:lnSpc>
              <a:spcBef>
                <a:spcPts val="0"/>
              </a:spcBef>
              <a:spcAft>
                <a:spcPts val="60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59595B">
                    <a:lumMod val="60000"/>
                    <a:lumOff val="4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Antenatal, delivery, </a:t>
            </a: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and postnatal care</a:t>
            </a:r>
          </a:p>
          <a:p>
            <a:pPr marL="1485900" marR="0" lvl="2" indent="-342900" algn="l" defTabSz="914400" rtl="0" eaLnBrk="1" fontAlgn="auto" latinLnBrk="0" hangingPunct="1">
              <a:lnSpc>
                <a:spcPct val="90000"/>
              </a:lnSpc>
              <a:spcBef>
                <a:spcPts val="0"/>
              </a:spcBef>
              <a:spcAft>
                <a:spcPts val="60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Vaccination coverage</a:t>
            </a:r>
          </a:p>
          <a:p>
            <a:pPr marL="1485900" marR="0" lvl="2" indent="-342900" algn="l" defTabSz="914400" rtl="0" eaLnBrk="1" fontAlgn="auto" latinLnBrk="0" hangingPunct="1">
              <a:lnSpc>
                <a:spcPct val="90000"/>
              </a:lnSpc>
              <a:spcBef>
                <a:spcPts val="0"/>
              </a:spcBef>
              <a:spcAft>
                <a:spcPts val="60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Modern contraceptive prevalence</a:t>
            </a:r>
          </a:p>
          <a:p>
            <a:pPr marL="1485900" marR="0" lvl="2" indent="-342900" algn="l" defTabSz="914400" rtl="0" eaLnBrk="1" fontAlgn="auto" latinLnBrk="0" hangingPunct="1">
              <a:lnSpc>
                <a:spcPct val="90000"/>
              </a:lnSpc>
              <a:spcBef>
                <a:spcPts val="0"/>
              </a:spcBef>
              <a:spcAft>
                <a:spcPts val="60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Reproductive empowerment and fertility intention</a:t>
            </a:r>
          </a:p>
          <a:p>
            <a:pPr marL="1485900" marR="0" lvl="2" indent="-342900" algn="l" defTabSz="914400" rtl="0" eaLnBrk="1" fontAlgn="auto" latinLnBrk="0" hangingPunct="1">
              <a:lnSpc>
                <a:spcPct val="90000"/>
              </a:lnSpc>
              <a:spcBef>
                <a:spcPts val="0"/>
              </a:spcBef>
              <a:spcAft>
                <a:spcPts val="60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59595B">
                    <a:lumMod val="60000"/>
                    <a:lumOff val="4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Health facility readiness and quality of care</a:t>
            </a:r>
          </a:p>
          <a:p>
            <a:pPr marL="1485900" marR="0" lvl="2" indent="-342900" algn="l" defTabSz="914400" rtl="0" eaLnBrk="1" fontAlgn="auto" latinLnBrk="0" hangingPunct="1">
              <a:lnSpc>
                <a:spcPct val="90000"/>
              </a:lnSpc>
              <a:spcBef>
                <a:spcPts val="0"/>
              </a:spcBef>
              <a:spcAft>
                <a:spcPts val="60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Effect of COVID-19 on RMNCH services</a:t>
            </a:r>
          </a:p>
          <a:p>
            <a:pPr marR="0" lvl="0" algn="l" defTabSz="914400" rtl="0" eaLnBrk="1" fontAlgn="auto" latinLnBrk="0" hangingPunct="1">
              <a:lnSpc>
                <a:spcPct val="90000"/>
              </a:lnSpc>
              <a:spcBef>
                <a:spcPts val="0"/>
              </a:spcBef>
              <a:spcAft>
                <a:spcPts val="600"/>
              </a:spcAft>
              <a:buClrTx/>
              <a:buSzTx/>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a:p>
            <a:pPr marR="0" lvl="0" algn="l" defTabSz="914400" rtl="0" eaLnBrk="1" fontAlgn="auto" latinLnBrk="0" hangingPunct="1">
              <a:lnSpc>
                <a:spcPct val="90000"/>
              </a:lnSpc>
              <a:spcBef>
                <a:spcPts val="0"/>
              </a:spcBef>
              <a:spcAft>
                <a:spcPts val="600"/>
              </a:spcAft>
              <a:buClrTx/>
              <a:buSzTx/>
              <a:tabLst/>
              <a:defRPr/>
            </a:pPr>
            <a:endParaRPr lang="en-US" sz="2000" spc="100" dirty="0">
              <a:solidFill>
                <a:srgbClr val="59595B">
                  <a:lumMod val="50000"/>
                </a:srgbClr>
              </a:solidFill>
              <a:latin typeface="Calibri" panose="020F0502020204030204" pitchFamily="34" charset="0"/>
              <a:ea typeface="Segoe UI Symbol" panose="020B0502040204020203" pitchFamily="34" charset="0"/>
              <a:cs typeface="Calibri" panose="020F0502020204030204" pitchFamily="34" charset="0"/>
            </a:endParaRPr>
          </a:p>
          <a:p>
            <a:pPr marR="0" lvl="0" algn="l" defTabSz="914400" rtl="0" eaLnBrk="1" fontAlgn="auto" latinLnBrk="0" hangingPunct="1">
              <a:lnSpc>
                <a:spcPct val="90000"/>
              </a:lnSpc>
              <a:spcBef>
                <a:spcPts val="0"/>
              </a:spcBef>
              <a:spcAft>
                <a:spcPts val="600"/>
              </a:spcAft>
              <a:buClrTx/>
              <a:buSzTx/>
              <a:tabLst/>
              <a:defRPr/>
            </a:pPr>
            <a:endParaRPr kumimoji="0" lang="en-US" sz="2000" b="0" i="0" u="none" strike="noStrike" kern="1200" cap="none" spc="100" normalizeH="0" baseline="0" noProof="0" dirty="0">
              <a:ln>
                <a:noFill/>
              </a:ln>
              <a:solidFill>
                <a:srgbClr val="59595B">
                  <a:lumMod val="50000"/>
                </a:srgbClr>
              </a:solidFill>
              <a:effectLst/>
              <a:uLnTx/>
              <a:uFillTx/>
              <a:latin typeface="Calibri" panose="020F0502020204030204" pitchFamily="34" charset="0"/>
              <a:ea typeface="Segoe UI Symbol" panose="020B0502040204020203" pitchFamily="34" charset="0"/>
              <a:cs typeface="Calibri" panose="020F0502020204030204" pitchFamily="34" charset="0"/>
            </a:endParaRPr>
          </a:p>
        </p:txBody>
      </p:sp>
      <p:sp>
        <p:nvSpPr>
          <p:cNvPr id="2" name="TextBox 1">
            <a:extLst>
              <a:ext uri="{FF2B5EF4-FFF2-40B4-BE49-F238E27FC236}">
                <a16:creationId xmlns:a16="http://schemas.microsoft.com/office/drawing/2014/main" id="{D6CF6741-FC7B-913B-4DAF-1989A0BE6715}"/>
              </a:ext>
            </a:extLst>
          </p:cNvPr>
          <p:cNvSpPr txBox="1"/>
          <p:nvPr/>
        </p:nvSpPr>
        <p:spPr>
          <a:xfrm>
            <a:off x="687818" y="5810361"/>
            <a:ext cx="9271575" cy="369332"/>
          </a:xfrm>
          <a:prstGeom prst="rect">
            <a:avLst/>
          </a:prstGeom>
          <a:noFill/>
        </p:spPr>
        <p:txBody>
          <a:bodyPr wrap="square" rtlCol="0">
            <a:spAutoFit/>
          </a:bodyPr>
          <a:lstStyle/>
          <a:p>
            <a:r>
              <a:rPr lang="en-US" b="1" i="1" dirty="0">
                <a:solidFill>
                  <a:schemeClr val="bg1">
                    <a:lumMod val="65000"/>
                  </a:schemeClr>
                </a:solidFill>
              </a:rPr>
              <a:t>Light fonts show sections already presented in previous disseminations</a:t>
            </a:r>
          </a:p>
        </p:txBody>
      </p:sp>
    </p:spTree>
    <p:extLst>
      <p:ext uri="{BB962C8B-B14F-4D97-AF65-F5344CB8AC3E}">
        <p14:creationId xmlns:p14="http://schemas.microsoft.com/office/powerpoint/2010/main" val="3125648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12">
            <a:extLst>
              <a:ext uri="{FF2B5EF4-FFF2-40B4-BE49-F238E27FC236}">
                <a16:creationId xmlns:a16="http://schemas.microsoft.com/office/drawing/2014/main" id="{A9F720C3-6CA2-4254-A558-28E14AC38EF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44390" y="298661"/>
            <a:ext cx="12109918" cy="5082025"/>
          </a:xfrm>
        </p:spPr>
      </p:pic>
      <p:sp>
        <p:nvSpPr>
          <p:cNvPr id="10" name="TextBox 9">
            <a:extLst>
              <a:ext uri="{FF2B5EF4-FFF2-40B4-BE49-F238E27FC236}">
                <a16:creationId xmlns:a16="http://schemas.microsoft.com/office/drawing/2014/main" id="{65E4BF05-2900-40B4-8E07-1A2136F77A02}"/>
              </a:ext>
            </a:extLst>
          </p:cNvPr>
          <p:cNvSpPr txBox="1"/>
          <p:nvPr/>
        </p:nvSpPr>
        <p:spPr>
          <a:xfrm>
            <a:off x="156556" y="5460586"/>
            <a:ext cx="1143279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Unmet need for family planning is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29% at 6-months and 26%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at 1-year postpartum</a:t>
            </a:r>
            <a:b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b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Unmet need for limiting </a:t>
            </a:r>
            <a:r>
              <a:rPr kumimoji="0" lang="en-US" sz="2000" b="1"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is 7% at 6-months and 5% at </a:t>
            </a:r>
            <a:r>
              <a:rPr kumimoji="0" lang="en-US" sz="20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1-year postpartum</a:t>
            </a:r>
          </a:p>
        </p:txBody>
      </p:sp>
    </p:spTree>
    <p:extLst>
      <p:ext uri="{BB962C8B-B14F-4D97-AF65-F5344CB8AC3E}">
        <p14:creationId xmlns:p14="http://schemas.microsoft.com/office/powerpoint/2010/main" val="1069564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583677" y="2634003"/>
            <a:ext cx="6094221" cy="34778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PART TWO: Cohort 2- Baseline and 2021 Cross-sectional Survey </a:t>
            </a:r>
            <a:r>
              <a:rPr lang="en-US" sz="4400" b="1" dirty="0">
                <a:solidFill>
                  <a:srgbClr val="00667D"/>
                </a:solidFill>
                <a:latin typeface="Segoe UI" panose="020B0502040204020203" pitchFamily="34" charset="0"/>
                <a:ea typeface="Segoe UI" panose="020B0502040204020203" pitchFamily="34" charset="0"/>
                <a:cs typeface="Segoe UI" panose="020B0502040204020203" pitchFamily="34" charset="0"/>
              </a:rPr>
              <a:t>R</a:t>
            </a:r>
            <a:r>
              <a:rPr kumimoji="0" lang="en-US" sz="4400" b="1" i="0" u="none" strike="noStrike" kern="1200" cap="none" spc="0" normalizeH="0" baseline="0" noProof="0" dirty="0" err="1">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esults</a:t>
            </a:r>
            <a:endPar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44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25" b="2725"/>
          <a:stretch>
            <a:fillRect/>
          </a:stretch>
        </p:blipFill>
        <p:spPr>
          <a:xfrm>
            <a:off x="0" y="1"/>
            <a:ext cx="7252793" cy="6228271"/>
          </a:xfrm>
        </p:spPr>
      </p:pic>
    </p:spTree>
    <p:extLst>
      <p:ext uri="{BB962C8B-B14F-4D97-AF65-F5344CB8AC3E}">
        <p14:creationId xmlns:p14="http://schemas.microsoft.com/office/powerpoint/2010/main" val="2059795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945" y="484094"/>
            <a:ext cx="10830113" cy="653590"/>
          </a:xfrm>
        </p:spPr>
        <p:txBody>
          <a:bodyPr/>
          <a:lstStyle/>
          <a:p>
            <a:pPr algn="ctr"/>
            <a:r>
              <a:rPr lang="en-US" sz="3200" dirty="0">
                <a:solidFill>
                  <a:schemeClr val="tx1"/>
                </a:solidFill>
              </a:rPr>
              <a:t>Objectives</a:t>
            </a:r>
          </a:p>
        </p:txBody>
      </p:sp>
      <p:sp>
        <p:nvSpPr>
          <p:cNvPr id="3" name="Content Placeholder 2"/>
          <p:cNvSpPr>
            <a:spLocks noGrp="1"/>
          </p:cNvSpPr>
          <p:nvPr>
            <p:ph idx="1"/>
          </p:nvPr>
        </p:nvSpPr>
        <p:spPr>
          <a:xfrm>
            <a:off x="680945" y="1600201"/>
            <a:ext cx="11119758" cy="4525963"/>
          </a:xfrm>
        </p:spPr>
        <p:txBody>
          <a:bodyPr>
            <a:normAutofit/>
          </a:bodyPr>
          <a:lstStyle/>
          <a:p>
            <a:pPr>
              <a:lnSpc>
                <a:spcPct val="150000"/>
              </a:lnSpc>
              <a:buClr>
                <a:schemeClr val="tx1"/>
              </a:buClr>
              <a:buSzPct val="100000"/>
              <a:buFont typeface="Arial" panose="020B0604020202020204" pitchFamily="34" charset="0"/>
              <a:buChar char="•"/>
            </a:pPr>
            <a:r>
              <a:rPr lang="en-US" sz="2400" dirty="0">
                <a:solidFill>
                  <a:schemeClr val="tx1"/>
                </a:solidFill>
              </a:rPr>
              <a:t>Present </a:t>
            </a:r>
            <a:r>
              <a:rPr lang="en-US" sz="2400" b="1" dirty="0">
                <a:solidFill>
                  <a:schemeClr val="tx1"/>
                </a:solidFill>
              </a:rPr>
              <a:t>summary results from PMA Ethiopia’s </a:t>
            </a:r>
            <a:r>
              <a:rPr lang="en-US" sz="2400" dirty="0">
                <a:solidFill>
                  <a:schemeClr val="tx1"/>
                </a:solidFill>
              </a:rPr>
              <a:t>second</a:t>
            </a:r>
            <a:r>
              <a:rPr lang="en-US" sz="2400" b="1" dirty="0">
                <a:solidFill>
                  <a:srgbClr val="FF0000"/>
                </a:solidFill>
              </a:rPr>
              <a:t> </a:t>
            </a:r>
            <a:r>
              <a:rPr lang="en-US" sz="2400" dirty="0">
                <a:solidFill>
                  <a:schemeClr val="tx1"/>
                </a:solidFill>
              </a:rPr>
              <a:t>baseline panel and third annual cross-sectional surveys on key </a:t>
            </a:r>
            <a:r>
              <a:rPr lang="en-US" sz="2400" b="1" dirty="0">
                <a:solidFill>
                  <a:schemeClr val="tx1"/>
                </a:solidFill>
              </a:rPr>
              <a:t>Reproductive and Maternal Newborn Health</a:t>
            </a:r>
            <a:r>
              <a:rPr lang="en-US" sz="2400" dirty="0">
                <a:solidFill>
                  <a:schemeClr val="tx1"/>
                </a:solidFill>
              </a:rPr>
              <a:t> (RMNH) indicators</a:t>
            </a:r>
          </a:p>
          <a:p>
            <a:pPr>
              <a:lnSpc>
                <a:spcPct val="150000"/>
              </a:lnSpc>
              <a:buClr>
                <a:schemeClr val="tx1"/>
              </a:buClr>
              <a:buSzPct val="100000"/>
              <a:buFont typeface="Arial" panose="020B0604020202020204" pitchFamily="34" charset="0"/>
              <a:buChar char="•"/>
            </a:pPr>
            <a:r>
              <a:rPr lang="en-US" sz="2400" dirty="0">
                <a:solidFill>
                  <a:schemeClr val="tx1"/>
                </a:solidFill>
              </a:rPr>
              <a:t>Present </a:t>
            </a:r>
            <a:r>
              <a:rPr lang="en-US" sz="2400" b="1" dirty="0">
                <a:solidFill>
                  <a:schemeClr val="tx1"/>
                </a:solidFill>
              </a:rPr>
              <a:t>trends in key family planning indicators </a:t>
            </a:r>
            <a:r>
              <a:rPr lang="en-US" sz="2400" dirty="0">
                <a:solidFill>
                  <a:schemeClr val="tx1"/>
                </a:solidFill>
              </a:rPr>
              <a:t>from 2014 to 2021</a:t>
            </a:r>
          </a:p>
          <a:p>
            <a:pPr>
              <a:lnSpc>
                <a:spcPct val="150000"/>
              </a:lnSpc>
              <a:buClr>
                <a:schemeClr val="tx1"/>
              </a:buClr>
              <a:buSzPct val="100000"/>
              <a:buFont typeface="Arial" panose="020B0604020202020204" pitchFamily="34" charset="0"/>
              <a:buChar char="•"/>
            </a:pPr>
            <a:r>
              <a:rPr lang="en-US" sz="2400" dirty="0">
                <a:solidFill>
                  <a:schemeClr val="tx1"/>
                </a:solidFill>
              </a:rPr>
              <a:t>Identify </a:t>
            </a:r>
            <a:r>
              <a:rPr lang="en-US" sz="2400" b="1" dirty="0">
                <a:solidFill>
                  <a:schemeClr val="tx1"/>
                </a:solidFill>
              </a:rPr>
              <a:t>regional variations </a:t>
            </a:r>
            <a:r>
              <a:rPr lang="en-US" sz="2400" dirty="0">
                <a:solidFill>
                  <a:schemeClr val="tx1"/>
                </a:solidFill>
              </a:rPr>
              <a:t>in coverage and quality of selected RMNH indicators</a:t>
            </a:r>
          </a:p>
        </p:txBody>
      </p:sp>
    </p:spTree>
    <p:extLst>
      <p:ext uri="{BB962C8B-B14F-4D97-AF65-F5344CB8AC3E}">
        <p14:creationId xmlns:p14="http://schemas.microsoft.com/office/powerpoint/2010/main" val="812796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alphaModFix amt="35000"/>
            <a:extLst>
              <a:ext uri="{28A0092B-C50C-407E-A947-70E740481C1C}">
                <a14:useLocalDpi xmlns:a14="http://schemas.microsoft.com/office/drawing/2010/main" val="0"/>
              </a:ext>
            </a:extLst>
          </a:blip>
          <a:srcRect t="2909" r="9091" b="33266"/>
          <a:stretch/>
        </p:blipFill>
        <p:spPr>
          <a:xfrm>
            <a:off x="0" y="245670"/>
            <a:ext cx="12191980" cy="6612330"/>
          </a:xfrm>
          <a:prstGeom prst="rect">
            <a:avLst/>
          </a:prstGeom>
        </p:spPr>
      </p:pic>
      <p:sp>
        <p:nvSpPr>
          <p:cNvPr id="4" name="TextBox 3"/>
          <p:cNvSpPr txBox="1">
            <a:spLocks/>
          </p:cNvSpPr>
          <p:nvPr/>
        </p:nvSpPr>
        <p:spPr>
          <a:xfrm>
            <a:off x="358775" y="122835"/>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200" b="1" dirty="0">
                <a:latin typeface="Segoe UI" panose="020B0502040204020203" pitchFamily="34" charset="0"/>
                <a:ea typeface="Segoe UI Symbol" panose="020B0502040204020203" pitchFamily="34" charset="0"/>
                <a:cs typeface="Segoe UI" panose="020B0502040204020203" pitchFamily="34" charset="0"/>
              </a:rPr>
              <a:t>Presentation</a:t>
            </a:r>
            <a:r>
              <a:rPr lang="en-US" sz="3200" b="1" dirty="0">
                <a:solidFill>
                  <a:srgbClr val="FF0000"/>
                </a:solidFill>
                <a:latin typeface="Segoe UI" panose="020B0502040204020203" pitchFamily="34" charset="0"/>
                <a:ea typeface="Segoe UI Symbol" panose="020B0502040204020203" pitchFamily="34" charset="0"/>
                <a:cs typeface="Segoe UI" panose="020B0502040204020203" pitchFamily="34" charset="0"/>
              </a:rPr>
              <a:t> </a:t>
            </a:r>
            <a:r>
              <a:rPr lang="en-US" sz="3200" b="1" dirty="0">
                <a:latin typeface="Segoe UI" panose="020B0502040204020203" pitchFamily="34" charset="0"/>
                <a:ea typeface="Segoe UI Symbol" panose="020B0502040204020203" pitchFamily="34" charset="0"/>
                <a:cs typeface="Segoe UI" panose="020B0502040204020203" pitchFamily="34" charset="0"/>
              </a:rPr>
              <a:t>outline</a:t>
            </a:r>
          </a:p>
        </p:txBody>
      </p:sp>
      <p:sp>
        <p:nvSpPr>
          <p:cNvPr id="8" name="TextBox 7"/>
          <p:cNvSpPr txBox="1"/>
          <p:nvPr/>
        </p:nvSpPr>
        <p:spPr>
          <a:xfrm>
            <a:off x="717550" y="1133392"/>
            <a:ext cx="10515600" cy="4942384"/>
          </a:xfrm>
          <a:prstGeom prst="rect">
            <a:avLst/>
          </a:prstGeom>
        </p:spPr>
        <p:txBody>
          <a:bodyPr vert="horz" lIns="91440" tIns="45720" rIns="91440" bIns="45720" rtlCol="0" anchor="t">
            <a:normAutofit fontScale="92500" lnSpcReduction="20000"/>
          </a:bodyPr>
          <a:lstStyle/>
          <a:p>
            <a:pPr marL="1485900" lvl="2" indent="-342900">
              <a:lnSpc>
                <a:spcPct val="90000"/>
              </a:lnSpc>
              <a:spcAft>
                <a:spcPts val="600"/>
              </a:spcAft>
              <a:buFont typeface="Courier New" panose="02070309020205020404" pitchFamily="49" charset="0"/>
              <a:buChar char="o"/>
            </a:pPr>
            <a:endParaRPr lang="en-US" sz="2800" dirty="0">
              <a:latin typeface="Segoe UI" panose="020B0502040204020203" pitchFamily="34" charset="0"/>
              <a:ea typeface="Segoe UI Symbol" panose="020B0502040204020203" pitchFamily="34" charset="0"/>
              <a:cs typeface="Segoe UI" panose="020B0502040204020203" pitchFamily="34" charset="0"/>
            </a:endParaRPr>
          </a:p>
          <a:p>
            <a:pPr marL="1143000" lvl="1" indent="-457200">
              <a:lnSpc>
                <a:spcPct val="90000"/>
              </a:lnSpc>
              <a:spcAft>
                <a:spcPts val="600"/>
              </a:spcAft>
              <a:buFont typeface="Wingdings" panose="05000000000000000000" pitchFamily="2" charset="2"/>
              <a:buChar char="§"/>
            </a:pPr>
            <a:r>
              <a:rPr lang="en-US" sz="2800" dirty="0">
                <a:latin typeface="Segoe UI" panose="020B0502040204020203" pitchFamily="34" charset="0"/>
                <a:ea typeface="Segoe UI Symbol" panose="020B0502040204020203" pitchFamily="34" charset="0"/>
                <a:cs typeface="Segoe UI" panose="020B0502040204020203" pitchFamily="34" charset="0"/>
              </a:rPr>
              <a:t>Antenatal and postnatal care</a:t>
            </a:r>
          </a:p>
          <a:p>
            <a:pPr marL="1143000" lvl="1" indent="-457200">
              <a:lnSpc>
                <a:spcPct val="90000"/>
              </a:lnSpc>
              <a:spcAft>
                <a:spcPts val="600"/>
              </a:spcAft>
              <a:buFont typeface="Wingdings" panose="05000000000000000000" pitchFamily="2" charset="2"/>
              <a:buChar char="§"/>
            </a:pPr>
            <a:endParaRPr lang="en-US" sz="2800" dirty="0">
              <a:solidFill>
                <a:schemeClr val="bg1">
                  <a:lumMod val="75000"/>
                </a:schemeClr>
              </a:solidFill>
              <a:latin typeface="Segoe UI" panose="020B0502040204020203" pitchFamily="34" charset="0"/>
              <a:ea typeface="Segoe UI Symbol" panose="020B0502040204020203" pitchFamily="34" charset="0"/>
              <a:cs typeface="Segoe UI" panose="020B0502040204020203" pitchFamily="34" charset="0"/>
            </a:endParaRPr>
          </a:p>
          <a:p>
            <a:pPr marL="1143000" lvl="1" indent="-457200">
              <a:lnSpc>
                <a:spcPct val="90000"/>
              </a:lnSpc>
              <a:spcAft>
                <a:spcPts val="600"/>
              </a:spcAft>
              <a:buFont typeface="Wingdings" panose="05000000000000000000" pitchFamily="2" charset="2"/>
              <a:buChar char="§"/>
            </a:pPr>
            <a:r>
              <a:rPr lang="en-US" sz="2800" dirty="0">
                <a:solidFill>
                  <a:schemeClr val="bg1">
                    <a:lumMod val="75000"/>
                  </a:schemeClr>
                </a:solidFill>
                <a:latin typeface="Segoe UI" panose="020B0502040204020203" pitchFamily="34" charset="0"/>
                <a:ea typeface="Segoe UI Symbol" panose="020B0502040204020203" pitchFamily="34" charset="0"/>
                <a:cs typeface="Segoe UI" panose="020B0502040204020203" pitchFamily="34" charset="0"/>
              </a:rPr>
              <a:t>Vaccination coverage</a:t>
            </a:r>
          </a:p>
          <a:p>
            <a:pPr marL="1143000" lvl="1" indent="-457200">
              <a:lnSpc>
                <a:spcPct val="90000"/>
              </a:lnSpc>
              <a:spcAft>
                <a:spcPts val="600"/>
              </a:spcAft>
              <a:buFont typeface="Wingdings" panose="05000000000000000000" pitchFamily="2" charset="2"/>
              <a:buChar char="§"/>
            </a:pPr>
            <a:endParaRPr lang="en-US" sz="2800" dirty="0">
              <a:latin typeface="Segoe UI" panose="020B0502040204020203" pitchFamily="34" charset="0"/>
              <a:ea typeface="Segoe UI Symbol" panose="020B0502040204020203" pitchFamily="34" charset="0"/>
              <a:cs typeface="Segoe UI" panose="020B0502040204020203" pitchFamily="34" charset="0"/>
            </a:endParaRPr>
          </a:p>
          <a:p>
            <a:pPr marL="1143000" lvl="1" indent="-457200">
              <a:lnSpc>
                <a:spcPct val="90000"/>
              </a:lnSpc>
              <a:spcAft>
                <a:spcPts val="600"/>
              </a:spcAft>
              <a:buFont typeface="Wingdings" panose="05000000000000000000" pitchFamily="2" charset="2"/>
              <a:buChar char="§"/>
            </a:pPr>
            <a:r>
              <a:rPr lang="en-US" sz="2800" dirty="0">
                <a:latin typeface="Segoe UI" panose="020B0502040204020203" pitchFamily="34" charset="0"/>
                <a:ea typeface="Segoe UI Symbol" panose="020B0502040204020203" pitchFamily="34" charset="0"/>
                <a:cs typeface="Segoe UI" panose="020B0502040204020203" pitchFamily="34" charset="0"/>
              </a:rPr>
              <a:t>Modern contraceptive prevalence</a:t>
            </a:r>
          </a:p>
          <a:p>
            <a:pPr marL="1143000" lvl="1" indent="-457200">
              <a:lnSpc>
                <a:spcPct val="90000"/>
              </a:lnSpc>
              <a:spcAft>
                <a:spcPts val="600"/>
              </a:spcAft>
              <a:buFont typeface="Wingdings" panose="05000000000000000000" pitchFamily="2" charset="2"/>
              <a:buChar char="§"/>
            </a:pPr>
            <a:endParaRPr lang="en-US" sz="2800" dirty="0">
              <a:latin typeface="Segoe UI" panose="020B0502040204020203" pitchFamily="34" charset="0"/>
              <a:ea typeface="Segoe UI Symbol" panose="020B0502040204020203" pitchFamily="34" charset="0"/>
              <a:cs typeface="Segoe UI" panose="020B0502040204020203" pitchFamily="34" charset="0"/>
            </a:endParaRPr>
          </a:p>
          <a:p>
            <a:pPr marL="1143000" lvl="1" indent="-457200">
              <a:lnSpc>
                <a:spcPct val="90000"/>
              </a:lnSpc>
              <a:spcAft>
                <a:spcPts val="600"/>
              </a:spcAft>
              <a:buFont typeface="Wingdings" panose="05000000000000000000" pitchFamily="2" charset="2"/>
              <a:buChar char="§"/>
            </a:pPr>
            <a:r>
              <a:rPr lang="en-US" sz="2800" dirty="0">
                <a:latin typeface="Segoe UI" panose="020B0502040204020203" pitchFamily="34" charset="0"/>
                <a:ea typeface="Segoe UI Symbol" panose="020B0502040204020203" pitchFamily="34" charset="0"/>
                <a:cs typeface="Segoe UI" panose="020B0502040204020203" pitchFamily="34" charset="0"/>
              </a:rPr>
              <a:t>Reproductive empowerment, fertility intention, and community norms </a:t>
            </a:r>
          </a:p>
          <a:p>
            <a:pPr marL="1143000" lvl="1" indent="-457200">
              <a:lnSpc>
                <a:spcPct val="90000"/>
              </a:lnSpc>
              <a:spcAft>
                <a:spcPts val="600"/>
              </a:spcAft>
              <a:buFont typeface="Wingdings" panose="05000000000000000000" pitchFamily="2" charset="2"/>
              <a:buChar char="§"/>
            </a:pPr>
            <a:endParaRPr lang="en-US" sz="2800" dirty="0">
              <a:latin typeface="Segoe UI" panose="020B0502040204020203" pitchFamily="34" charset="0"/>
              <a:ea typeface="Segoe UI Symbol" panose="020B0502040204020203" pitchFamily="34" charset="0"/>
              <a:cs typeface="Segoe UI" panose="020B0502040204020203" pitchFamily="34" charset="0"/>
            </a:endParaRPr>
          </a:p>
          <a:p>
            <a:pPr marL="1143000" lvl="1" indent="-457200">
              <a:lnSpc>
                <a:spcPct val="90000"/>
              </a:lnSpc>
              <a:spcAft>
                <a:spcPts val="600"/>
              </a:spcAft>
              <a:buFont typeface="Wingdings" panose="05000000000000000000" pitchFamily="2" charset="2"/>
              <a:buChar char="§"/>
            </a:pPr>
            <a:r>
              <a:rPr lang="en-US" sz="2800" dirty="0">
                <a:latin typeface="Segoe UI" panose="020B0502040204020203" pitchFamily="34" charset="0"/>
                <a:ea typeface="Segoe UI Symbol" panose="020B0502040204020203" pitchFamily="34" charset="0"/>
                <a:cs typeface="Segoe UI" panose="020B0502040204020203" pitchFamily="34" charset="0"/>
              </a:rPr>
              <a:t>Health facility readiness and quality of care</a:t>
            </a:r>
          </a:p>
          <a:p>
            <a:pPr marL="1485900" lvl="2" indent="-342900">
              <a:lnSpc>
                <a:spcPct val="90000"/>
              </a:lnSpc>
              <a:spcAft>
                <a:spcPts val="600"/>
              </a:spcAft>
              <a:buFont typeface="Courier New" panose="02070309020205020404" pitchFamily="49" charset="0"/>
              <a:buChar char="o"/>
            </a:pPr>
            <a:endParaRPr lang="en-US" sz="2800" b="1" i="1" dirty="0">
              <a:solidFill>
                <a:schemeClr val="bg1">
                  <a:lumMod val="65000"/>
                </a:schemeClr>
              </a:solidFill>
              <a:latin typeface="Segoe UI" panose="020B0502040204020203" pitchFamily="34" charset="0"/>
              <a:ea typeface="Segoe UI Symbol" panose="020B0502040204020203" pitchFamily="34" charset="0"/>
              <a:cs typeface="Segoe UI" panose="020B0502040204020203" pitchFamily="34" charset="0"/>
            </a:endParaRPr>
          </a:p>
          <a:p>
            <a:pPr marL="1143000" lvl="2">
              <a:lnSpc>
                <a:spcPct val="90000"/>
              </a:lnSpc>
              <a:spcAft>
                <a:spcPts val="600"/>
              </a:spcAft>
            </a:pPr>
            <a:endParaRPr lang="en-US" sz="1900" b="1" i="1" dirty="0">
              <a:solidFill>
                <a:schemeClr val="bg1">
                  <a:lumMod val="65000"/>
                </a:schemeClr>
              </a:solidFill>
            </a:endParaRPr>
          </a:p>
          <a:p>
            <a:pPr marL="1143000" lvl="2">
              <a:lnSpc>
                <a:spcPct val="90000"/>
              </a:lnSpc>
              <a:spcAft>
                <a:spcPts val="600"/>
              </a:spcAft>
            </a:pPr>
            <a:r>
              <a:rPr lang="en-US" sz="1900" b="1" i="1" dirty="0">
                <a:solidFill>
                  <a:schemeClr val="bg1">
                    <a:lumMod val="65000"/>
                  </a:schemeClr>
                </a:solidFill>
              </a:rPr>
              <a:t>Light fonts show sections that will be presented in the coming follow-up result disseminations</a:t>
            </a:r>
            <a:endParaRPr lang="en-US" sz="2800" spc="100" dirty="0">
              <a:latin typeface="Calibri" panose="020F0502020204030204" pitchFamily="34" charset="0"/>
              <a:ea typeface="Segoe UI Symbol" panose="020B0502040204020203" pitchFamily="34" charset="0"/>
              <a:cs typeface="Calibri" panose="020F0502020204030204" pitchFamily="34" charset="0"/>
            </a:endParaRPr>
          </a:p>
        </p:txBody>
      </p:sp>
    </p:spTree>
    <p:extLst>
      <p:ext uri="{BB962C8B-B14F-4D97-AF65-F5344CB8AC3E}">
        <p14:creationId xmlns:p14="http://schemas.microsoft.com/office/powerpoint/2010/main" val="5777045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805566" y="2634003"/>
            <a:ext cx="5872332" cy="34778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PMA Ethiopia:</a:t>
            </a:r>
          </a:p>
          <a:p>
            <a:pPr marL="0" marR="0" lvl="0" indent="0" algn="ctr" defTabSz="914400" rtl="0" eaLnBrk="1" fontAlgn="auto" latinLnBrk="0" hangingPunct="1">
              <a:lnSpc>
                <a:spcPct val="100000"/>
              </a:lnSpc>
              <a:spcBef>
                <a:spcPts val="0"/>
              </a:spcBef>
              <a:spcAft>
                <a:spcPts val="0"/>
              </a:spcAft>
              <a:buClrTx/>
              <a:buSzTx/>
              <a:buFontTx/>
              <a:buNone/>
              <a:tabLst/>
              <a:defRPr/>
            </a:pPr>
            <a:r>
              <a:rPr lang="en-CA" sz="4400" b="1" i="1" dirty="0">
                <a:solidFill>
                  <a:srgbClr val="00667D"/>
                </a:solidFill>
                <a:latin typeface="Segoe UI" panose="020B0502040204020203" pitchFamily="34" charset="0"/>
                <a:ea typeface="Segoe UI" panose="020B0502040204020203" pitchFamily="34" charset="0"/>
                <a:cs typeface="Segoe UI" panose="020B0502040204020203" pitchFamily="34" charset="0"/>
              </a:rPr>
              <a:t>Overview of </a:t>
            </a:r>
            <a:r>
              <a:rPr lang="en-CA" sz="4400" b="1" i="1" dirty="0">
                <a:solidFill>
                  <a:srgbClr val="00667D"/>
                </a:solidFill>
                <a:latin typeface="Segoe UI" panose="020B0502040204020203" pitchFamily="34" charset="0"/>
                <a:cs typeface="Segoe UI" panose="020B0502040204020203" pitchFamily="34" charset="0"/>
              </a:rPr>
              <a:t>Cohort 2 /2021 Cross section Survey Design</a:t>
            </a:r>
            <a:endParaRPr lang="fr-CA" sz="4400" b="1" i="1" dirty="0">
              <a:solidFill>
                <a:srgbClr val="00667D"/>
              </a:solidFill>
              <a:latin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44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25" b="2725"/>
          <a:stretch>
            <a:fillRect/>
          </a:stretch>
        </p:blipFill>
        <p:spPr>
          <a:xfrm>
            <a:off x="0" y="1"/>
            <a:ext cx="7252793" cy="6211018"/>
          </a:xfrm>
        </p:spPr>
      </p:pic>
    </p:spTree>
    <p:extLst>
      <p:ext uri="{BB962C8B-B14F-4D97-AF65-F5344CB8AC3E}">
        <p14:creationId xmlns:p14="http://schemas.microsoft.com/office/powerpoint/2010/main" val="1405492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4">
            <a:extLst>
              <a:ext uri="{FF2B5EF4-FFF2-40B4-BE49-F238E27FC236}">
                <a16:creationId xmlns:a16="http://schemas.microsoft.com/office/drawing/2014/main" id="{5482530D-6B0E-F2E0-6753-C6323D75BEE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9579" y="1237752"/>
            <a:ext cx="7111187" cy="4801723"/>
          </a:xfrm>
          <a:prstGeom prst="rect">
            <a:avLst/>
          </a:prstGeom>
        </p:spPr>
      </p:pic>
      <p:sp>
        <p:nvSpPr>
          <p:cNvPr id="18" name="TextBox 17">
            <a:extLst>
              <a:ext uri="{FF2B5EF4-FFF2-40B4-BE49-F238E27FC236}">
                <a16:creationId xmlns:a16="http://schemas.microsoft.com/office/drawing/2014/main" id="{FB51EC25-892A-FF95-66BD-DC0C7FE50337}"/>
              </a:ext>
            </a:extLst>
          </p:cNvPr>
          <p:cNvSpPr txBox="1">
            <a:spLocks/>
          </p:cNvSpPr>
          <p:nvPr/>
        </p:nvSpPr>
        <p:spPr>
          <a:xfrm>
            <a:off x="961899" y="254685"/>
            <a:ext cx="10588434" cy="637342"/>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dirty="0">
                <a:latin typeface="Segoe UI" panose="020B0502040204020203" pitchFamily="34" charset="0"/>
                <a:ea typeface="Segoe UI Symbol" panose="020B0502040204020203" pitchFamily="34" charset="0"/>
                <a:cs typeface="Segoe UI" panose="020B0502040204020203" pitchFamily="34" charset="0"/>
              </a:rPr>
              <a:t>PMA Ethiopia: Survey Design</a:t>
            </a:r>
            <a:endParaRPr lang="en-US" sz="3200" dirty="0">
              <a:latin typeface="Segoe UI" panose="020B0502040204020203" pitchFamily="34" charset="0"/>
              <a:ea typeface="Segoe UI Symbol" panose="020B0502040204020203" pitchFamily="34" charset="0"/>
              <a:cs typeface="Segoe UI" panose="020B0502040204020203" pitchFamily="34" charset="0"/>
            </a:endParaRPr>
          </a:p>
        </p:txBody>
      </p:sp>
      <p:sp>
        <p:nvSpPr>
          <p:cNvPr id="19" name="TextBox 18">
            <a:extLst>
              <a:ext uri="{FF2B5EF4-FFF2-40B4-BE49-F238E27FC236}">
                <a16:creationId xmlns:a16="http://schemas.microsoft.com/office/drawing/2014/main" id="{6C3DC42C-E0E9-BA5C-C8D3-4E2D8D81647B}"/>
              </a:ext>
            </a:extLst>
          </p:cNvPr>
          <p:cNvSpPr txBox="1"/>
          <p:nvPr/>
        </p:nvSpPr>
        <p:spPr>
          <a:xfrm>
            <a:off x="7360766" y="1057532"/>
            <a:ext cx="4524504" cy="5162162"/>
          </a:xfrm>
          <a:prstGeom prst="rect">
            <a:avLst/>
          </a:prstGeom>
          <a:solidFill>
            <a:schemeClr val="bg1"/>
          </a:solidFill>
        </p:spPr>
        <p:txBody>
          <a:bodyPr vert="horz" lIns="91440" tIns="45720" rIns="91440" bIns="45720" rtlCol="0">
            <a:noAutofit/>
          </a:bodyPr>
          <a:lstStyle/>
          <a:p>
            <a:pPr marL="685800" indent="-457200">
              <a:lnSpc>
                <a:spcPct val="90000"/>
              </a:lnSpc>
              <a:spcAft>
                <a:spcPts val="600"/>
              </a:spcAft>
              <a:buFont typeface="Arial" panose="020B0604020202020204" pitchFamily="34" charset="0"/>
              <a:buChar char="•"/>
            </a:pPr>
            <a:r>
              <a:rPr lang="en-US" sz="2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Cross-sectional survey </a:t>
            </a: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of women ages 15-49 </a:t>
            </a:r>
          </a:p>
          <a:p>
            <a:pPr marL="685800" indent="-457200">
              <a:lnSpc>
                <a:spcPct val="90000"/>
              </a:lnSpc>
              <a:spcAft>
                <a:spcPts val="600"/>
              </a:spcAft>
              <a:buFont typeface="Arial" panose="020B0604020202020204" pitchFamily="34" charset="0"/>
              <a:buChar char="•"/>
            </a:pPr>
            <a:r>
              <a:rPr lang="en-US" sz="2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Panel survey </a:t>
            </a: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that follows pregnant women from pregnancy through first year postpartum, covering 85% of population. It also includes women &lt;6 weeks postpartum women</a:t>
            </a:r>
          </a:p>
          <a:p>
            <a:pPr marL="685800" indent="-457200">
              <a:lnSpc>
                <a:spcPct val="90000"/>
              </a:lnSpc>
              <a:spcAft>
                <a:spcPts val="600"/>
              </a:spcAft>
              <a:buFont typeface="Arial" panose="020B0604020202020204" pitchFamily="34" charset="0"/>
              <a:buChar char="•"/>
            </a:pP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Annual </a:t>
            </a:r>
            <a:r>
              <a:rPr lang="en-US" sz="2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health facility survey</a:t>
            </a: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 (SDP)</a:t>
            </a:r>
          </a:p>
          <a:p>
            <a:pPr marL="685800" indent="-457200">
              <a:lnSpc>
                <a:spcPct val="90000"/>
              </a:lnSpc>
              <a:spcAft>
                <a:spcPts val="600"/>
              </a:spcAft>
              <a:buFont typeface="Arial" panose="020B0604020202020204" pitchFamily="34" charset="0"/>
              <a:buChar char="•"/>
            </a:pP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PMA Ethiopia included 243 enumeration areas (EAs) (243 CS,162 panel EAs)</a:t>
            </a:r>
          </a:p>
          <a:p>
            <a:pPr marL="685800" indent="-457200">
              <a:lnSpc>
                <a:spcPct val="90000"/>
              </a:lnSpc>
              <a:spcAft>
                <a:spcPts val="600"/>
              </a:spcAft>
              <a:buFont typeface="Arial" panose="020B0604020202020204" pitchFamily="34" charset="0"/>
              <a:buChar char="•"/>
            </a:pPr>
            <a:r>
              <a:rPr lang="en-US" sz="2000" dirty="0">
                <a:solidFill>
                  <a:schemeClr val="tx1"/>
                </a:solidFill>
              </a:rPr>
              <a:t>Cohort 2 Baseline, 2021 Cross-section and SDP data collection period: </a:t>
            </a:r>
            <a:r>
              <a:rPr lang="en-US" sz="2000" b="1" dirty="0">
                <a:solidFill>
                  <a:schemeClr val="tx1"/>
                </a:solidFill>
              </a:rPr>
              <a:t>October 2021– January 2022</a:t>
            </a:r>
          </a:p>
          <a:p>
            <a:pPr marL="685800" indent="-457200">
              <a:lnSpc>
                <a:spcPct val="90000"/>
              </a:lnSpc>
              <a:spcAft>
                <a:spcPts val="600"/>
              </a:spcAft>
              <a:buFont typeface="Arial" panose="020B0604020202020204" pitchFamily="34" charset="0"/>
              <a:buChar char="•"/>
            </a:pPr>
            <a:endParaRPr lang="en-US" sz="2400"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91275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2AF3EB9-88F9-C5CC-D9A4-92A23CF24331}"/>
              </a:ext>
            </a:extLst>
          </p:cNvPr>
          <p:cNvSpPr txBox="1">
            <a:spLocks/>
          </p:cNvSpPr>
          <p:nvPr/>
        </p:nvSpPr>
        <p:spPr>
          <a:xfrm>
            <a:off x="1206230" y="315857"/>
            <a:ext cx="9727660" cy="584775"/>
          </a:xfrm>
          <a:prstGeom prst="rect">
            <a:avLst/>
          </a:prstGeom>
          <a:noFill/>
          <a:effectLst/>
        </p:spPr>
        <p:txBody>
          <a:bodyPr wrap="square" rtlCol="0">
            <a:spAutoFit/>
          </a:bodyPr>
          <a:lstStyle/>
          <a:p>
            <a:pPr algn="ctr"/>
            <a:r>
              <a:rPr lang="en-CA" sz="3200" b="1" dirty="0">
                <a:latin typeface="Segoe UI" panose="020B0502040204020203" pitchFamily="34" charset="0"/>
                <a:ea typeface="Segoe UI Symbol" panose="020B0502040204020203" pitchFamily="34" charset="0"/>
                <a:cs typeface="Segoe UI" panose="020B0502040204020203" pitchFamily="34" charset="0"/>
              </a:rPr>
              <a:t>PMA Ethiopia: Panel Survey Design</a:t>
            </a:r>
            <a:endParaRPr lang="fr-CA" sz="3200" dirty="0">
              <a:latin typeface="Segoe UI" panose="020B0502040204020203" pitchFamily="34" charset="0"/>
              <a:ea typeface="Segoe UI Symbol"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19900544-BADE-24A1-8D9E-DA00FC14A52B}"/>
              </a:ext>
            </a:extLst>
          </p:cNvPr>
          <p:cNvSpPr txBox="1"/>
          <p:nvPr/>
        </p:nvSpPr>
        <p:spPr>
          <a:xfrm>
            <a:off x="815547" y="1082276"/>
            <a:ext cx="9464102" cy="1631216"/>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In panel regions:</a:t>
            </a:r>
            <a:endParaRPr lang="en-US" altLang="en-US" sz="2400" dirty="0">
              <a:latin typeface="Segoe UI" panose="020B0502040204020203" pitchFamily="34" charset="0"/>
              <a:ea typeface="Times New Roman" panose="02020603050405020304" pitchFamily="18" charset="0"/>
              <a:cs typeface="Segoe UI" panose="020B0502040204020203" pitchFamily="34" charset="0"/>
            </a:endParaRPr>
          </a:p>
          <a:p>
            <a:pPr marL="457200" lvl="0" indent="-457200" eaLnBrk="0" fontAlgn="base" hangingPunct="0">
              <a:spcBef>
                <a:spcPct val="0"/>
              </a:spcBef>
              <a:spcAft>
                <a:spcPct val="0"/>
              </a:spcAft>
              <a:buFont typeface="Arial" panose="020B0604020202020204" pitchFamily="34" charset="0"/>
              <a:buChar char="•"/>
            </a:pPr>
            <a:r>
              <a:rPr lang="en-US" altLang="en-US" sz="2400" dirty="0">
                <a:latin typeface="Segoe UI" panose="020B0502040204020203" pitchFamily="34" charset="0"/>
                <a:ea typeface="Times New Roman" panose="02020603050405020304" pitchFamily="18" charset="0"/>
                <a:cs typeface="Segoe UI" panose="020B0502040204020203" pitchFamily="34" charset="0"/>
              </a:rPr>
              <a:t>Field staff completed a </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census of </a:t>
            </a:r>
            <a:r>
              <a:rPr lang="en-US" altLang="en-US" sz="2400" b="1" i="1" dirty="0">
                <a:latin typeface="Segoe UI" panose="020B0502040204020203" pitchFamily="34" charset="0"/>
                <a:ea typeface="Times New Roman" panose="02020603050405020304" pitchFamily="18" charset="0"/>
                <a:cs typeface="Segoe UI" panose="020B0502040204020203" pitchFamily="34" charset="0"/>
              </a:rPr>
              <a:t>all </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households </a:t>
            </a:r>
            <a:r>
              <a:rPr lang="en-US" altLang="en-US" sz="2400" dirty="0">
                <a:latin typeface="Segoe UI" panose="020B0502040204020203" pitchFamily="34" charset="0"/>
                <a:ea typeface="Times New Roman" panose="02020603050405020304" pitchFamily="18" charset="0"/>
                <a:cs typeface="Segoe UI" panose="020B0502040204020203" pitchFamily="34" charset="0"/>
              </a:rPr>
              <a:t>in the EA. The census </a:t>
            </a:r>
            <a:r>
              <a:rPr lang="en-US" altLang="en-US" sz="2400" dirty="0">
                <a:solidFill>
                  <a:srgbClr val="59595B"/>
                </a:solidFill>
                <a:latin typeface="Segoe UI" panose="020B0502040204020203" pitchFamily="34" charset="0"/>
                <a:ea typeface="Times New Roman" panose="02020603050405020304" pitchFamily="18" charset="0"/>
                <a:cs typeface="Segoe UI" panose="020B0502040204020203" pitchFamily="34" charset="0"/>
              </a:rPr>
              <a:t>was used to </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identify and enroll currently pregnant or recently postpartum women </a:t>
            </a:r>
          </a:p>
        </p:txBody>
      </p:sp>
      <p:pic>
        <p:nvPicPr>
          <p:cNvPr id="12" name="Picture 11">
            <a:extLst>
              <a:ext uri="{FF2B5EF4-FFF2-40B4-BE49-F238E27FC236}">
                <a16:creationId xmlns:a16="http://schemas.microsoft.com/office/drawing/2014/main" id="{8CD1894C-BD70-76E6-518D-599025A7527A}"/>
              </a:ext>
            </a:extLst>
          </p:cNvPr>
          <p:cNvPicPr>
            <a:picLocks noChangeAspect="1"/>
          </p:cNvPicPr>
          <p:nvPr/>
        </p:nvPicPr>
        <p:blipFill>
          <a:blip r:embed="rId3" cstate="print">
            <a:duotone>
              <a:prstClr val="black"/>
              <a:srgbClr val="384252">
                <a:tint val="45000"/>
                <a:satMod val="400000"/>
              </a:srgbClr>
            </a:duotone>
            <a:extLst>
              <a:ext uri="{28A0092B-C50C-407E-A947-70E740481C1C}">
                <a14:useLocalDpi xmlns:a14="http://schemas.microsoft.com/office/drawing/2010/main" val="0"/>
              </a:ext>
            </a:extLst>
          </a:blip>
          <a:stretch>
            <a:fillRect/>
          </a:stretch>
        </p:blipFill>
        <p:spPr>
          <a:xfrm>
            <a:off x="10616416" y="1245765"/>
            <a:ext cx="1222731" cy="1986648"/>
          </a:xfrm>
          <a:prstGeom prst="rect">
            <a:avLst/>
          </a:prstGeom>
        </p:spPr>
      </p:pic>
      <p:sp>
        <p:nvSpPr>
          <p:cNvPr id="14" name="Rectangle 6">
            <a:extLst>
              <a:ext uri="{FF2B5EF4-FFF2-40B4-BE49-F238E27FC236}">
                <a16:creationId xmlns:a16="http://schemas.microsoft.com/office/drawing/2014/main" id="{7E1906E2-11B8-1C12-4B88-36314FFC1057}"/>
              </a:ext>
            </a:extLst>
          </p:cNvPr>
          <p:cNvSpPr>
            <a:spLocks noChangeArrowheads="1"/>
          </p:cNvSpPr>
          <p:nvPr/>
        </p:nvSpPr>
        <p:spPr bwMode="auto">
          <a:xfrm>
            <a:off x="152400" y="500534"/>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62A5EE93-26AB-5FD5-1AD5-596BEA5BC17E}"/>
              </a:ext>
            </a:extLst>
          </p:cNvPr>
          <p:cNvSpPr txBox="1"/>
          <p:nvPr/>
        </p:nvSpPr>
        <p:spPr>
          <a:xfrm>
            <a:off x="582217" y="2613392"/>
            <a:ext cx="10058400" cy="1631216"/>
          </a:xfrm>
          <a:prstGeom prst="rect">
            <a:avLst/>
          </a:prstGeom>
          <a:noFill/>
        </p:spPr>
        <p:txBody>
          <a:bodyPr wrap="square" rtlCol="0" anchor="t">
            <a:spAutoFit/>
          </a:bodyPr>
          <a:lstStyle/>
          <a:p>
            <a:endParaRPr lang="en-US" altLang="en-US" sz="2400" b="1" dirty="0">
              <a:latin typeface="Segoe UI" panose="020B0502040204020203" pitchFamily="34" charset="0"/>
              <a:ea typeface="Calibri" panose="020F0502020204030204" pitchFamily="34" charset="0"/>
              <a:cs typeface="Segoe UI" panose="020B0502040204020203" pitchFamily="34" charset="0"/>
            </a:endParaRPr>
          </a:p>
          <a:p>
            <a:r>
              <a:rPr lang="en-US" altLang="en-US" sz="2400" dirty="0">
                <a:latin typeface="Segoe UI" panose="020B0502040204020203" pitchFamily="34" charset="0"/>
                <a:ea typeface="Calibri" panose="020F0502020204030204" pitchFamily="34" charset="0"/>
                <a:cs typeface="Segoe UI" panose="020B0502040204020203" pitchFamily="34" charset="0"/>
              </a:rPr>
              <a:t>After enrollment </a:t>
            </a:r>
            <a:r>
              <a:rPr lang="en-US" altLang="en-US" sz="2400" dirty="0">
                <a:latin typeface="Segoe UI" panose="020B0502040204020203" pitchFamily="34" charset="0"/>
                <a:cs typeface="Segoe UI" panose="020B0502040204020203" pitchFamily="34" charset="0"/>
              </a:rPr>
              <a:t>and baseline interviews:</a:t>
            </a:r>
          </a:p>
          <a:p>
            <a:pPr lvl="0" eaLnBrk="0" fontAlgn="base" hangingPunct="0">
              <a:spcBef>
                <a:spcPct val="0"/>
              </a:spcBef>
              <a:spcAft>
                <a:spcPct val="0"/>
              </a:spcAft>
            </a:pPr>
            <a:r>
              <a:rPr lang="en-US" altLang="en-US" sz="2400" dirty="0">
                <a:latin typeface="Segoe UI" panose="020B0502040204020203" pitchFamily="34" charset="0"/>
                <a:ea typeface="Times New Roman" panose="02020603050405020304" pitchFamily="18" charset="0"/>
                <a:cs typeface="Segoe UI" panose="020B0502040204020203" pitchFamily="34" charset="0"/>
              </a:rPr>
              <a:t>Field staff will return to interview women who consented to participate in the study </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at </a:t>
            </a:r>
            <a:r>
              <a:rPr lang="en-US" altLang="en-US" sz="2400" b="1" i="1" dirty="0">
                <a:latin typeface="Segoe UI" panose="020B0502040204020203" pitchFamily="34" charset="0"/>
                <a:ea typeface="Times New Roman" panose="02020603050405020304" pitchFamily="18" charset="0"/>
                <a:cs typeface="Segoe UI" panose="020B0502040204020203" pitchFamily="34" charset="0"/>
              </a:rPr>
              <a:t>three different times</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a:t>
            </a:r>
            <a:r>
              <a:rPr lang="en-US" altLang="en-US" sz="2400" dirty="0">
                <a:latin typeface="Segoe UI" panose="020B0502040204020203" pitchFamily="34" charset="0"/>
                <a:ea typeface="Times New Roman" panose="02020603050405020304" pitchFamily="18" charset="0"/>
                <a:cs typeface="Segoe UI" panose="020B0502040204020203" pitchFamily="34" charset="0"/>
              </a:rPr>
              <a:t> </a:t>
            </a:r>
          </a:p>
        </p:txBody>
      </p:sp>
      <p:graphicFrame>
        <p:nvGraphicFramePr>
          <p:cNvPr id="16" name="Diagram 15">
            <a:extLst>
              <a:ext uri="{FF2B5EF4-FFF2-40B4-BE49-F238E27FC236}">
                <a16:creationId xmlns:a16="http://schemas.microsoft.com/office/drawing/2014/main" id="{BD90C9D6-C9E8-2185-6F65-43BB102F138E}"/>
              </a:ext>
            </a:extLst>
          </p:cNvPr>
          <p:cNvGraphicFramePr/>
          <p:nvPr/>
        </p:nvGraphicFramePr>
        <p:xfrm>
          <a:off x="755369" y="4144509"/>
          <a:ext cx="8223059" cy="23976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449025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p:cNvSpPr>
          <p:nvPr/>
        </p:nvSpPr>
        <p:spPr>
          <a:xfrm>
            <a:off x="1232170" y="438978"/>
            <a:ext cx="9727660" cy="584775"/>
          </a:xfrm>
          <a:prstGeom prst="rect">
            <a:avLst/>
          </a:prstGeom>
          <a:noFill/>
          <a:effectLst/>
        </p:spPr>
        <p:txBody>
          <a:bodyPr wrap="square" rtlCol="0">
            <a:spAutoFit/>
          </a:bodyPr>
          <a:lstStyle/>
          <a:p>
            <a:pPr algn="ctr"/>
            <a:r>
              <a:rPr lang="en-CA" sz="3200" b="1" dirty="0">
                <a:latin typeface="Segoe UI" panose="020B0502040204020203" pitchFamily="34" charset="0"/>
                <a:ea typeface="Segoe UI Symbol" panose="020B0502040204020203" pitchFamily="34" charset="0"/>
                <a:cs typeface="Segoe UI" panose="020B0502040204020203" pitchFamily="34" charset="0"/>
              </a:rPr>
              <a:t>PMA Ethiopia: Cross-section Design</a:t>
            </a:r>
            <a:endParaRPr lang="fr-CA" sz="3200" dirty="0">
              <a:latin typeface="Segoe UI" panose="020B0502040204020203" pitchFamily="34" charset="0"/>
              <a:ea typeface="Segoe UI Symbol" panose="020B0502040204020203" pitchFamily="34" charset="0"/>
              <a:cs typeface="Segoe UI" panose="020B0502040204020203" pitchFamily="34" charset="0"/>
            </a:endParaRPr>
          </a:p>
        </p:txBody>
      </p:sp>
      <p:sp>
        <p:nvSpPr>
          <p:cNvPr id="8" name="TextBox 7"/>
          <p:cNvSpPr txBox="1"/>
          <p:nvPr/>
        </p:nvSpPr>
        <p:spPr>
          <a:xfrm>
            <a:off x="596206" y="1584032"/>
            <a:ext cx="9915190" cy="4455515"/>
          </a:xfrm>
          <a:prstGeom prst="rect">
            <a:avLst/>
          </a:prstGeom>
          <a:noFill/>
        </p:spPr>
        <p:txBody>
          <a:bodyPr wrap="square" rtlCol="0" anchor="t">
            <a:spAutoFit/>
          </a:bodyPr>
          <a:lstStyle/>
          <a:p>
            <a:r>
              <a:rPr lang="en-US" sz="2400" dirty="0">
                <a:latin typeface="Segoe UI" panose="020B0502040204020203" pitchFamily="34" charset="0"/>
                <a:cs typeface="Segoe UI" panose="020B0502040204020203" pitchFamily="34" charset="0"/>
              </a:rPr>
              <a:t>The design for the cross-sectional survey is similar to what was used for PMA2020/Ethiopia:</a:t>
            </a:r>
          </a:p>
          <a:p>
            <a:pPr lvl="0" eaLnBrk="0" fontAlgn="base" hangingPunct="0">
              <a:spcBef>
                <a:spcPct val="0"/>
              </a:spcBef>
              <a:spcAft>
                <a:spcPct val="0"/>
              </a:spcAft>
            </a:pPr>
            <a:endParaRPr lang="en-US" altLang="en-US" sz="2400" dirty="0">
              <a:latin typeface="Segoe UI" panose="020B0502040204020203" pitchFamily="34" charset="0"/>
              <a:ea typeface="Times New Roman" panose="02020603050405020304" pitchFamily="18" charset="0"/>
              <a:cs typeface="Segoe UI" panose="020B0502040204020203" pitchFamily="34" charset="0"/>
            </a:endParaRPr>
          </a:p>
          <a:p>
            <a:pPr marL="457200" lvl="0" indent="-457200" eaLnBrk="0" fontAlgn="base" hangingPunct="0">
              <a:lnSpc>
                <a:spcPct val="150000"/>
              </a:lnSpc>
              <a:spcBef>
                <a:spcPct val="0"/>
              </a:spcBef>
              <a:spcAft>
                <a:spcPct val="0"/>
              </a:spcAft>
              <a:buFont typeface="Arial" panose="020B0604020202020204" pitchFamily="34" charset="0"/>
              <a:buChar char="•"/>
            </a:pPr>
            <a:r>
              <a:rPr lang="en-US" altLang="en-US" sz="2400" dirty="0">
                <a:latin typeface="Segoe UI" panose="020B0502040204020203" pitchFamily="34" charset="0"/>
                <a:ea typeface="Times New Roman" panose="02020603050405020304" pitchFamily="18" charset="0"/>
                <a:cs typeface="Segoe UI" panose="020B0502040204020203" pitchFamily="34" charset="0"/>
              </a:rPr>
              <a:t>A listing frame was created from the census or listing activity</a:t>
            </a:r>
          </a:p>
          <a:p>
            <a:pPr marL="457200" lvl="0" indent="-457200" eaLnBrk="0" fontAlgn="base" hangingPunct="0">
              <a:lnSpc>
                <a:spcPct val="150000"/>
              </a:lnSpc>
              <a:spcBef>
                <a:spcPct val="0"/>
              </a:spcBef>
              <a:spcAft>
                <a:spcPct val="0"/>
              </a:spcAft>
              <a:buFont typeface="Arial" panose="020B0604020202020204" pitchFamily="34" charset="0"/>
              <a:buChar char="•"/>
            </a:pPr>
            <a:r>
              <a:rPr lang="en-US" altLang="en-US" sz="2400" dirty="0">
                <a:latin typeface="Segoe UI" panose="020B0502040204020203" pitchFamily="34" charset="0"/>
                <a:ea typeface="Times New Roman" panose="02020603050405020304" pitchFamily="18" charset="0"/>
                <a:cs typeface="Segoe UI" panose="020B0502040204020203" pitchFamily="34" charset="0"/>
              </a:rPr>
              <a:t>Supervisors then randomly selected </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35 households per EA</a:t>
            </a:r>
          </a:p>
          <a:p>
            <a:pPr marL="457200" lvl="0" indent="-457200" eaLnBrk="0" fontAlgn="base" hangingPunct="0">
              <a:lnSpc>
                <a:spcPct val="150000"/>
              </a:lnSpc>
              <a:spcBef>
                <a:spcPct val="0"/>
              </a:spcBef>
              <a:spcAft>
                <a:spcPct val="0"/>
              </a:spcAft>
              <a:buFont typeface="Arial" panose="020B0604020202020204" pitchFamily="34" charset="0"/>
              <a:buChar char="•"/>
            </a:pPr>
            <a:r>
              <a:rPr lang="en-US" altLang="en-US" sz="2400" dirty="0">
                <a:latin typeface="Segoe UI" panose="020B0502040204020203" pitchFamily="34" charset="0"/>
                <a:ea typeface="Times New Roman" panose="02020603050405020304" pitchFamily="18" charset="0"/>
                <a:cs typeface="Segoe UI" panose="020B0502040204020203" pitchFamily="34" charset="0"/>
              </a:rPr>
              <a:t>At each of the 35 households, REs conducted</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a:t>
            </a:r>
          </a:p>
          <a:p>
            <a:pPr marL="914400" lvl="1" indent="-457200" eaLnBrk="0" fontAlgn="base" hangingPunct="0">
              <a:lnSpc>
                <a:spcPct val="150000"/>
              </a:lnSpc>
              <a:spcBef>
                <a:spcPct val="0"/>
              </a:spcBef>
              <a:spcAft>
                <a:spcPct val="0"/>
              </a:spcAft>
              <a:buFont typeface="Arial" panose="020B0604020202020204" pitchFamily="34" charset="0"/>
              <a:buChar char="•"/>
            </a:pPr>
            <a:r>
              <a:rPr lang="en-US" altLang="en-US" sz="2400" dirty="0">
                <a:latin typeface="Segoe UI" panose="020B0502040204020203" pitchFamily="34" charset="0"/>
                <a:ea typeface="Times New Roman" panose="02020603050405020304" pitchFamily="18" charset="0"/>
                <a:cs typeface="Segoe UI" panose="020B0502040204020203" pitchFamily="34" charset="0"/>
              </a:rPr>
              <a:t>The </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Household Questionnaire</a:t>
            </a:r>
          </a:p>
          <a:p>
            <a:pPr marL="914400" lvl="1" indent="-457200" eaLnBrk="0" fontAlgn="base" hangingPunct="0">
              <a:lnSpc>
                <a:spcPct val="150000"/>
              </a:lnSpc>
              <a:spcBef>
                <a:spcPct val="0"/>
              </a:spcBef>
              <a:spcAft>
                <a:spcPct val="0"/>
              </a:spcAft>
              <a:buFont typeface="Arial" panose="020B0604020202020204" pitchFamily="34" charset="0"/>
              <a:buChar char="•"/>
            </a:pPr>
            <a:r>
              <a:rPr lang="en-US" altLang="en-US" sz="2400" dirty="0">
                <a:latin typeface="Segoe UI" panose="020B0502040204020203" pitchFamily="34" charset="0"/>
                <a:ea typeface="Times New Roman" panose="02020603050405020304" pitchFamily="18" charset="0"/>
                <a:cs typeface="Segoe UI" panose="020B0502040204020203" pitchFamily="34" charset="0"/>
              </a:rPr>
              <a:t>And</a:t>
            </a:r>
            <a:r>
              <a:rPr lang="en-US" altLang="en-US" sz="2400" b="1" dirty="0">
                <a:latin typeface="Segoe UI" panose="020B0502040204020203" pitchFamily="34" charset="0"/>
                <a:ea typeface="Times New Roman" panose="02020603050405020304" pitchFamily="18" charset="0"/>
                <a:cs typeface="Segoe UI" panose="020B0502040204020203" pitchFamily="34" charset="0"/>
              </a:rPr>
              <a:t> Female Questionnaire </a:t>
            </a:r>
            <a:r>
              <a:rPr lang="en-US" altLang="en-US" sz="2400" dirty="0">
                <a:latin typeface="Segoe UI" panose="020B0502040204020203" pitchFamily="34" charset="0"/>
                <a:ea typeface="Times New Roman" panose="02020603050405020304" pitchFamily="18" charset="0"/>
                <a:cs typeface="Segoe UI" panose="020B0502040204020203" pitchFamily="34" charset="0"/>
              </a:rPr>
              <a:t>for all women </a:t>
            </a:r>
            <a:r>
              <a:rPr lang="en-US" altLang="en-US" sz="2400" dirty="0">
                <a:latin typeface="Segoe UI" panose="020B0502040204020203" pitchFamily="34" charset="0"/>
                <a:cs typeface="Segoe UI" panose="020B0502040204020203" pitchFamily="34" charset="0"/>
              </a:rPr>
              <a:t>ages</a:t>
            </a:r>
            <a:r>
              <a:rPr lang="en-US" altLang="en-US" sz="2400" dirty="0">
                <a:latin typeface="Segoe UI" panose="020B0502040204020203" pitchFamily="34" charset="0"/>
                <a:ea typeface="Times New Roman" panose="02020603050405020304" pitchFamily="18" charset="0"/>
                <a:cs typeface="Segoe UI" panose="020B0502040204020203" pitchFamily="34" charset="0"/>
              </a:rPr>
              <a:t> 15-49 in the household at time of interview</a:t>
            </a:r>
          </a:p>
        </p:txBody>
      </p:sp>
      <p:pic>
        <p:nvPicPr>
          <p:cNvPr id="7" name="Picture 6">
            <a:extLst>
              <a:ext uri="{FF2B5EF4-FFF2-40B4-BE49-F238E27FC236}">
                <a16:creationId xmlns:a16="http://schemas.microsoft.com/office/drawing/2014/main" id="{125D459F-E788-8948-AAC1-E644E21E573C}"/>
              </a:ext>
            </a:extLst>
          </p:cNvPr>
          <p:cNvPicPr>
            <a:picLocks noChangeAspect="1"/>
          </p:cNvPicPr>
          <p:nvPr/>
        </p:nvPicPr>
        <p:blipFill rotWithShape="1">
          <a:blip r:embed="rId3" cstate="print">
            <a:duotone>
              <a:prstClr val="black"/>
              <a:srgbClr val="384252">
                <a:tint val="45000"/>
                <a:satMod val="400000"/>
              </a:srgbClr>
            </a:duotone>
            <a:extLst>
              <a:ext uri="{28A0092B-C50C-407E-A947-70E740481C1C}">
                <a14:useLocalDpi xmlns:a14="http://schemas.microsoft.com/office/drawing/2010/main" val="0"/>
              </a:ext>
            </a:extLst>
          </a:blip>
          <a:srcRect l="69500" t="3390" r="2385" b="62712"/>
          <a:stretch/>
        </p:blipFill>
        <p:spPr>
          <a:xfrm>
            <a:off x="10370916" y="4086119"/>
            <a:ext cx="1442338" cy="1212912"/>
          </a:xfrm>
          <a:prstGeom prst="rect">
            <a:avLst/>
          </a:prstGeom>
        </p:spPr>
      </p:pic>
      <p:pic>
        <p:nvPicPr>
          <p:cNvPr id="10" name="Picture 9">
            <a:extLst>
              <a:ext uri="{FF2B5EF4-FFF2-40B4-BE49-F238E27FC236}">
                <a16:creationId xmlns:a16="http://schemas.microsoft.com/office/drawing/2014/main" id="{D99577C9-43BE-5744-ADD9-8146152D5E52}"/>
              </a:ext>
            </a:extLst>
          </p:cNvPr>
          <p:cNvPicPr>
            <a:picLocks noChangeAspect="1"/>
          </p:cNvPicPr>
          <p:nvPr/>
        </p:nvPicPr>
        <p:blipFill>
          <a:blip r:embed="rId4" cstate="print">
            <a:duotone>
              <a:prstClr val="black"/>
              <a:srgbClr val="384252">
                <a:tint val="45000"/>
                <a:satMod val="400000"/>
              </a:srgbClr>
            </a:duotone>
            <a:extLst>
              <a:ext uri="{28A0092B-C50C-407E-A947-70E740481C1C}">
                <a14:useLocalDpi xmlns:a14="http://schemas.microsoft.com/office/drawing/2010/main" val="0"/>
              </a:ext>
            </a:extLst>
          </a:blip>
          <a:stretch>
            <a:fillRect/>
          </a:stretch>
        </p:blipFill>
        <p:spPr>
          <a:xfrm>
            <a:off x="10370916" y="1732497"/>
            <a:ext cx="1442338" cy="1944282"/>
          </a:xfrm>
          <a:prstGeom prst="rect">
            <a:avLst/>
          </a:prstGeom>
        </p:spPr>
      </p:pic>
      <p:sp>
        <p:nvSpPr>
          <p:cNvPr id="13" name="Rectangle 6">
            <a:extLst>
              <a:ext uri="{FF2B5EF4-FFF2-40B4-BE49-F238E27FC236}">
                <a16:creationId xmlns:a16="http://schemas.microsoft.com/office/drawing/2014/main" id="{D9BEAE1B-1EEB-8D49-9849-F4BA541AB0A8}"/>
              </a:ext>
            </a:extLst>
          </p:cNvPr>
          <p:cNvSpPr>
            <a:spLocks noChangeArrowheads="1"/>
          </p:cNvSpPr>
          <p:nvPr/>
        </p:nvSpPr>
        <p:spPr bwMode="auto">
          <a:xfrm>
            <a:off x="152400" y="500534"/>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66255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p:cNvSpPr>
          <p:nvPr/>
        </p:nvSpPr>
        <p:spPr>
          <a:xfrm>
            <a:off x="1012578" y="403055"/>
            <a:ext cx="10166844" cy="584775"/>
          </a:xfrm>
          <a:prstGeom prst="rect">
            <a:avLst/>
          </a:prstGeom>
          <a:noFill/>
          <a:effectLst/>
        </p:spPr>
        <p:txBody>
          <a:bodyPr wrap="square" rtlCol="0">
            <a:spAutoFit/>
          </a:bodyPr>
          <a:lstStyle/>
          <a:p>
            <a:pPr algn="ctr"/>
            <a:r>
              <a:rPr lang="en-CA" sz="3200" b="1" dirty="0">
                <a:latin typeface="Segoe UI" panose="020B0502040204020203" pitchFamily="34" charset="0"/>
                <a:ea typeface="Segoe UI Symbol" panose="020B0502040204020203" pitchFamily="34" charset="0"/>
                <a:cs typeface="Segoe UI" panose="020B0502040204020203" pitchFamily="34" charset="0"/>
              </a:rPr>
              <a:t>PMA Ethiopia: Service Delivery Point</a:t>
            </a:r>
          </a:p>
        </p:txBody>
      </p:sp>
      <p:sp>
        <p:nvSpPr>
          <p:cNvPr id="8" name="TextBox 7"/>
          <p:cNvSpPr txBox="1"/>
          <p:nvPr/>
        </p:nvSpPr>
        <p:spPr>
          <a:xfrm>
            <a:off x="766351" y="1727860"/>
            <a:ext cx="9413520" cy="4154984"/>
          </a:xfrm>
          <a:prstGeom prst="rect">
            <a:avLst/>
          </a:prstGeom>
          <a:noFill/>
        </p:spPr>
        <p:txBody>
          <a:bodyPr wrap="square" rtlCol="0">
            <a:spAutoFit/>
          </a:bodyPr>
          <a:lstStyle/>
          <a:p>
            <a:r>
              <a:rPr lang="en-US" sz="2400" b="1" dirty="0">
                <a:latin typeface="Segoe UI" panose="020B0502040204020203" pitchFamily="34" charset="0"/>
                <a:ea typeface="Segoe UI Symbol" panose="020B0502040204020203" pitchFamily="34" charset="0"/>
                <a:cs typeface="Segoe UI" panose="020B0502040204020203" pitchFamily="34" charset="0"/>
              </a:rPr>
              <a:t>Provides health system trends annually</a:t>
            </a:r>
            <a:endParaRPr lang="en-US" altLang="en-US" sz="2400" dirty="0">
              <a:latin typeface="Segoe UI" panose="020B0502040204020203" pitchFamily="34" charset="0"/>
              <a:ea typeface="Segoe UI Symbol" panose="020B0502040204020203" pitchFamily="34" charset="0"/>
              <a:cs typeface="Segoe UI" panose="020B0502040204020203" pitchFamily="34" charset="0"/>
            </a:endParaRPr>
          </a:p>
          <a:p>
            <a:pPr marL="457200" lvl="0" indent="-457200" eaLnBrk="0" fontAlgn="base" hangingPunct="0">
              <a:lnSpc>
                <a:spcPct val="150000"/>
              </a:lnSpc>
              <a:spcBef>
                <a:spcPct val="0"/>
              </a:spcBef>
              <a:spcAft>
                <a:spcPct val="0"/>
              </a:spcAft>
              <a:buFont typeface="Arial" panose="020B0604020202020204" pitchFamily="34" charset="0"/>
              <a:buChar char="•"/>
            </a:pPr>
            <a:r>
              <a:rPr lang="en-US" altLang="en-US" sz="2400" dirty="0">
                <a:latin typeface="Segoe UI" panose="020B0502040204020203" pitchFamily="34" charset="0"/>
                <a:ea typeface="Segoe UI Symbol" panose="020B0502040204020203" pitchFamily="34" charset="0"/>
                <a:cs typeface="Segoe UI" panose="020B0502040204020203" pitchFamily="34" charset="0"/>
              </a:rPr>
              <a:t>Survey includes all levels of public facilities (Health Posts, Health Centers, Hospitals) that serve the EA as assigned by the local government</a:t>
            </a:r>
          </a:p>
          <a:p>
            <a:pPr marL="457200" lvl="0" indent="-457200" eaLnBrk="0" fontAlgn="base" hangingPunct="0">
              <a:lnSpc>
                <a:spcPct val="150000"/>
              </a:lnSpc>
              <a:spcBef>
                <a:spcPct val="0"/>
              </a:spcBef>
              <a:spcAft>
                <a:spcPct val="0"/>
              </a:spcAft>
              <a:buFont typeface="Arial" panose="020B0604020202020204" pitchFamily="34" charset="0"/>
              <a:buChar char="•"/>
            </a:pPr>
            <a:r>
              <a:rPr lang="en-US" altLang="en-US" sz="2400" dirty="0">
                <a:latin typeface="Segoe UI" panose="020B0502040204020203" pitchFamily="34" charset="0"/>
                <a:ea typeface="Segoe UI Symbol" panose="020B0502040204020203" pitchFamily="34" charset="0"/>
                <a:cs typeface="Segoe UI" panose="020B0502040204020203" pitchFamily="34" charset="0"/>
              </a:rPr>
              <a:t>Up to three private facilities included in a Kebele</a:t>
            </a:r>
          </a:p>
          <a:p>
            <a:pPr lvl="1" eaLnBrk="0" fontAlgn="base" hangingPunct="0">
              <a:spcBef>
                <a:spcPct val="0"/>
              </a:spcBef>
              <a:spcAft>
                <a:spcPct val="0"/>
              </a:spcAft>
            </a:pPr>
            <a:endParaRPr lang="en-US" sz="2400" dirty="0">
              <a:latin typeface="Segoe UI" panose="020B0502040204020203" pitchFamily="34" charset="0"/>
              <a:ea typeface="Segoe UI Symbol" panose="020B0502040204020203" pitchFamily="34" charset="0"/>
              <a:cs typeface="Segoe UI" panose="020B0502040204020203" pitchFamily="34" charset="0"/>
            </a:endParaRPr>
          </a:p>
          <a:p>
            <a:pPr eaLnBrk="0" fontAlgn="base" hangingPunct="0">
              <a:spcBef>
                <a:spcPct val="0"/>
              </a:spcBef>
              <a:spcAft>
                <a:spcPct val="0"/>
              </a:spcAft>
            </a:pPr>
            <a:r>
              <a:rPr lang="en-US" sz="2400" dirty="0">
                <a:latin typeface="Segoe UI" panose="020B0502040204020203" pitchFamily="34" charset="0"/>
                <a:ea typeface="Segoe UI Symbol" panose="020B0502040204020203" pitchFamily="34" charset="0"/>
                <a:cs typeface="Segoe UI" panose="020B0502040204020203" pitchFamily="34" charset="0"/>
              </a:rPr>
              <a:t>The list of health facilities was obtained from the local district health office of the selected EA.</a:t>
            </a:r>
            <a:endParaRPr lang="en-US" sz="2400" strike="sngStrike" dirty="0">
              <a:latin typeface="Segoe UI" panose="020B0502040204020203" pitchFamily="34" charset="0"/>
              <a:ea typeface="Segoe UI Symbol" panose="020B0502040204020203" pitchFamily="34" charset="0"/>
              <a:cs typeface="Segoe UI" panose="020B0502040204020203" pitchFamily="34" charset="0"/>
            </a:endParaRPr>
          </a:p>
          <a:p>
            <a:pPr lvl="0"/>
            <a:endParaRPr lang="en-US" sz="2400" dirty="0">
              <a:latin typeface="Calibri" panose="020F0502020204030204" pitchFamily="34" charset="0"/>
              <a:ea typeface="Segoe UI Symbol" panose="020B0502040204020203" pitchFamily="34" charset="0"/>
              <a:cs typeface="Calibri" panose="020F0502020204030204" pitchFamily="34" charset="0"/>
            </a:endParaRPr>
          </a:p>
        </p:txBody>
      </p:sp>
      <p:pic>
        <p:nvPicPr>
          <p:cNvPr id="7" name="Picture 6">
            <a:extLst>
              <a:ext uri="{FF2B5EF4-FFF2-40B4-BE49-F238E27FC236}">
                <a16:creationId xmlns:a16="http://schemas.microsoft.com/office/drawing/2014/main" id="{125D459F-E788-8948-AAC1-E644E21E573C}"/>
              </a:ext>
            </a:extLst>
          </p:cNvPr>
          <p:cNvPicPr>
            <a:picLocks noChangeAspect="1"/>
          </p:cNvPicPr>
          <p:nvPr/>
        </p:nvPicPr>
        <p:blipFill rotWithShape="1">
          <a:blip r:embed="rId3" cstate="print">
            <a:duotone>
              <a:prstClr val="black"/>
              <a:srgbClr val="384252">
                <a:tint val="45000"/>
                <a:satMod val="400000"/>
              </a:srgbClr>
            </a:duotone>
            <a:extLst>
              <a:ext uri="{28A0092B-C50C-407E-A947-70E740481C1C}">
                <a14:useLocalDpi xmlns:a14="http://schemas.microsoft.com/office/drawing/2010/main" val="0"/>
              </a:ext>
            </a:extLst>
          </a:blip>
          <a:srcRect l="69500" t="3390" r="2385" b="62712"/>
          <a:stretch/>
        </p:blipFill>
        <p:spPr>
          <a:xfrm>
            <a:off x="10368202" y="4492807"/>
            <a:ext cx="1301858" cy="1212912"/>
          </a:xfrm>
          <a:prstGeom prst="rect">
            <a:avLst/>
          </a:prstGeom>
        </p:spPr>
      </p:pic>
      <p:sp>
        <p:nvSpPr>
          <p:cNvPr id="13" name="Rectangle 6">
            <a:extLst>
              <a:ext uri="{FF2B5EF4-FFF2-40B4-BE49-F238E27FC236}">
                <a16:creationId xmlns:a16="http://schemas.microsoft.com/office/drawing/2014/main" id="{D9BEAE1B-1EEB-8D49-9849-F4BA541AB0A8}"/>
              </a:ext>
            </a:extLst>
          </p:cNvPr>
          <p:cNvSpPr>
            <a:spLocks noChangeArrowheads="1"/>
          </p:cNvSpPr>
          <p:nvPr/>
        </p:nvSpPr>
        <p:spPr bwMode="auto">
          <a:xfrm>
            <a:off x="152400" y="500534"/>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a:extLst>
              <a:ext uri="{FF2B5EF4-FFF2-40B4-BE49-F238E27FC236}">
                <a16:creationId xmlns:a16="http://schemas.microsoft.com/office/drawing/2014/main" id="{0D63A724-17E4-BA4F-B5B4-5EE51DC3B8F1}"/>
              </a:ext>
            </a:extLst>
          </p:cNvPr>
          <p:cNvPicPr>
            <a:picLocks noChangeAspect="1"/>
          </p:cNvPicPr>
          <p:nvPr/>
        </p:nvPicPr>
        <p:blipFill rotWithShape="1">
          <a:blip r:embed="rId4" cstate="print">
            <a:duotone>
              <a:prstClr val="black"/>
              <a:srgbClr val="384252">
                <a:tint val="45000"/>
                <a:satMod val="400000"/>
              </a:srgbClr>
            </a:duotone>
            <a:extLst>
              <a:ext uri="{28A0092B-C50C-407E-A947-70E740481C1C}">
                <a14:useLocalDpi xmlns:a14="http://schemas.microsoft.com/office/drawing/2010/main" val="0"/>
              </a:ext>
            </a:extLst>
          </a:blip>
          <a:srcRect l="38242" t="2938" r="34691" b="62938"/>
          <a:stretch/>
        </p:blipFill>
        <p:spPr>
          <a:xfrm>
            <a:off x="10368202" y="1463516"/>
            <a:ext cx="1131377" cy="1102180"/>
          </a:xfrm>
          <a:prstGeom prst="rect">
            <a:avLst/>
          </a:prstGeom>
        </p:spPr>
      </p:pic>
      <p:pic>
        <p:nvPicPr>
          <p:cNvPr id="11" name="Picture 10">
            <a:extLst>
              <a:ext uri="{FF2B5EF4-FFF2-40B4-BE49-F238E27FC236}">
                <a16:creationId xmlns:a16="http://schemas.microsoft.com/office/drawing/2014/main" id="{7BEE3B54-A460-E34D-8AD3-239BF5A44876}"/>
              </a:ext>
            </a:extLst>
          </p:cNvPr>
          <p:cNvPicPr>
            <a:picLocks noChangeAspect="1"/>
          </p:cNvPicPr>
          <p:nvPr/>
        </p:nvPicPr>
        <p:blipFill rotWithShape="1">
          <a:blip r:embed="rId5">
            <a:duotone>
              <a:prstClr val="black"/>
              <a:srgbClr val="384252">
                <a:tint val="45000"/>
                <a:satMod val="400000"/>
              </a:srgbClr>
            </a:duotone>
            <a:extLst>
              <a:ext uri="{28A0092B-C50C-407E-A947-70E740481C1C}">
                <a14:useLocalDpi xmlns:a14="http://schemas.microsoft.com/office/drawing/2010/main" val="0"/>
              </a:ext>
            </a:extLst>
          </a:blip>
          <a:srcRect l="44684" r="46071" b="75354"/>
          <a:stretch/>
        </p:blipFill>
        <p:spPr>
          <a:xfrm>
            <a:off x="10468940" y="2731790"/>
            <a:ext cx="929899" cy="1394419"/>
          </a:xfrm>
          <a:prstGeom prst="rect">
            <a:avLst/>
          </a:prstGeom>
        </p:spPr>
      </p:pic>
    </p:spTree>
    <p:extLst>
      <p:ext uri="{BB962C8B-B14F-4D97-AF65-F5344CB8AC3E}">
        <p14:creationId xmlns:p14="http://schemas.microsoft.com/office/powerpoint/2010/main" val="5423683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p:cNvSpPr/>
          <p:nvPr/>
        </p:nvSpPr>
        <p:spPr>
          <a:xfrm>
            <a:off x="2063026" y="5466257"/>
            <a:ext cx="9087006" cy="482366"/>
          </a:xfrm>
          <a:prstGeom prst="rect">
            <a:avLst/>
          </a:prstGeom>
          <a:solidFill>
            <a:srgbClr val="C3B9D9"/>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A164A"/>
                </a:solidFill>
                <a:effectLst/>
                <a:uLnTx/>
                <a:uFillTx/>
                <a:latin typeface="Segoe UI" panose="020B0502040204020203" pitchFamily="34" charset="0"/>
                <a:ea typeface="+mn-ea"/>
                <a:cs typeface="Segoe UI" panose="020B0502040204020203" pitchFamily="34" charset="0"/>
              </a:rPr>
              <a:t>      </a:t>
            </a:r>
            <a:r>
              <a:rPr kumimoji="0" lang="en-US" sz="1800" b="1" i="1" u="none" strike="noStrike" kern="1200" cap="none" spc="0" normalizeH="0" baseline="0" noProof="0" dirty="0">
                <a:ln>
                  <a:noFill/>
                </a:ln>
                <a:solidFill>
                  <a:srgbClr val="4A164A"/>
                </a:solidFill>
                <a:effectLst/>
                <a:uLnTx/>
                <a:uFillTx/>
                <a:latin typeface="Segoe UI" panose="020B0502040204020203" pitchFamily="34" charset="0"/>
                <a:ea typeface="+mn-ea"/>
                <a:cs typeface="Segoe UI" panose="020B0502040204020203" pitchFamily="34" charset="0"/>
              </a:rPr>
              <a:t>Public</a:t>
            </a:r>
          </a:p>
        </p:txBody>
      </p:sp>
      <p:sp>
        <p:nvSpPr>
          <p:cNvPr id="4" name="Title 1"/>
          <p:cNvSpPr>
            <a:spLocks noGrp="1"/>
          </p:cNvSpPr>
          <p:nvPr>
            <p:ph type="title"/>
          </p:nvPr>
        </p:nvSpPr>
        <p:spPr>
          <a:xfrm>
            <a:off x="365445" y="239260"/>
            <a:ext cx="11436030" cy="742327"/>
          </a:xfrm>
        </p:spPr>
        <p:txBody>
          <a:bodyPr/>
          <a:lstStyle/>
          <a:p>
            <a:pPr algn="ctr"/>
            <a:r>
              <a:rPr lang="en-US" sz="3200" dirty="0">
                <a:solidFill>
                  <a:schemeClr val="tx1"/>
                </a:solidFill>
                <a:ea typeface="Segoe UI Symbol" panose="020B0502040204020203" pitchFamily="34" charset="0"/>
              </a:rPr>
              <a:t>Overview: PMA Ethiopia Panel and Cross-Section</a:t>
            </a:r>
          </a:p>
        </p:txBody>
      </p:sp>
      <p:sp>
        <p:nvSpPr>
          <p:cNvPr id="5" name="Trapezoid 4"/>
          <p:cNvSpPr/>
          <p:nvPr/>
        </p:nvSpPr>
        <p:spPr>
          <a:xfrm rot="5400000">
            <a:off x="5865582" y="-1710017"/>
            <a:ext cx="1216533" cy="8992998"/>
          </a:xfrm>
          <a:prstGeom prst="trapezoid">
            <a:avLst/>
          </a:prstGeom>
          <a:solidFill>
            <a:srgbClr val="5501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TextBox 16"/>
          <p:cNvSpPr txBox="1"/>
          <p:nvPr/>
        </p:nvSpPr>
        <p:spPr>
          <a:xfrm>
            <a:off x="268555" y="2997927"/>
            <a:ext cx="1268894" cy="58477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Segoe UI" panose="020B0502040204020203" pitchFamily="34" charset="0"/>
                <a:cs typeface="Segoe UI" panose="020B0502040204020203" pitchFamily="34" charset="0"/>
              </a:rPr>
              <a:t>Individual</a:t>
            </a:r>
            <a:endParaRPr kumimoji="0" lang="en-US" sz="16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Panel</a:t>
            </a:r>
          </a:p>
        </p:txBody>
      </p:sp>
      <p:sp>
        <p:nvSpPr>
          <p:cNvPr id="18" name="TextBox 17"/>
          <p:cNvSpPr txBox="1"/>
          <p:nvPr/>
        </p:nvSpPr>
        <p:spPr>
          <a:xfrm>
            <a:off x="253935" y="5622534"/>
            <a:ext cx="1268894" cy="33855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SDP</a:t>
            </a:r>
          </a:p>
        </p:txBody>
      </p:sp>
      <p:sp>
        <p:nvSpPr>
          <p:cNvPr id="21" name="Rectangle 20"/>
          <p:cNvSpPr/>
          <p:nvPr/>
        </p:nvSpPr>
        <p:spPr>
          <a:xfrm>
            <a:off x="2034345" y="4941458"/>
            <a:ext cx="9087006" cy="482366"/>
          </a:xfrm>
          <a:prstGeom prst="rect">
            <a:avLst/>
          </a:prstGeom>
          <a:solidFill>
            <a:srgbClr val="C3B9D9"/>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A164A"/>
                </a:solidFill>
                <a:effectLst/>
                <a:uLnTx/>
                <a:uFillTx/>
                <a:latin typeface="Segoe UI" panose="020B0502040204020203" pitchFamily="34" charset="0"/>
                <a:ea typeface="+mn-ea"/>
                <a:cs typeface="Segoe UI" panose="020B0502040204020203" pitchFamily="34" charset="0"/>
              </a:rPr>
              <a:t>      </a:t>
            </a:r>
            <a:r>
              <a:rPr kumimoji="0" lang="en-US" sz="1800" b="1" i="1" u="none" strike="noStrike" kern="1200" cap="none" spc="0" normalizeH="0" baseline="0" noProof="0" dirty="0">
                <a:ln>
                  <a:noFill/>
                </a:ln>
                <a:solidFill>
                  <a:srgbClr val="4A164A"/>
                </a:solidFill>
                <a:effectLst/>
                <a:uLnTx/>
                <a:uFillTx/>
                <a:latin typeface="Segoe UI" panose="020B0502040204020203" pitchFamily="34" charset="0"/>
                <a:ea typeface="+mn-ea"/>
                <a:cs typeface="Segoe UI" panose="020B0502040204020203" pitchFamily="34" charset="0"/>
              </a:rPr>
              <a:t>Private</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8834" r="13952" b="50853"/>
          <a:stretch/>
        </p:blipFill>
        <p:spPr>
          <a:xfrm>
            <a:off x="469639" y="2200156"/>
            <a:ext cx="883463" cy="835993"/>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20038" t="50698" r="15757"/>
          <a:stretch/>
        </p:blipFill>
        <p:spPr>
          <a:xfrm>
            <a:off x="377564" y="4622727"/>
            <a:ext cx="1023507" cy="1017110"/>
          </a:xfrm>
          <a:prstGeom prst="rect">
            <a:avLst/>
          </a:prstGeom>
        </p:spPr>
      </p:pic>
      <p:sp>
        <p:nvSpPr>
          <p:cNvPr id="6" name="Flowchart: Off-page Connector 5"/>
          <p:cNvSpPr/>
          <p:nvPr/>
        </p:nvSpPr>
        <p:spPr>
          <a:xfrm>
            <a:off x="837160" y="1404338"/>
            <a:ext cx="2295495" cy="795818"/>
          </a:xfrm>
          <a:prstGeom prst="flowChartOffpageConnector">
            <a:avLst/>
          </a:prstGeom>
          <a:solidFill>
            <a:srgbClr val="0066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9" name="TextBox 68"/>
          <p:cNvSpPr txBox="1"/>
          <p:nvPr/>
        </p:nvSpPr>
        <p:spPr>
          <a:xfrm>
            <a:off x="1133091" y="1373323"/>
            <a:ext cx="1825234" cy="83099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Panel Enrollment (Cohort 2)  &amp; Cross-Section</a:t>
            </a:r>
          </a:p>
        </p:txBody>
      </p:sp>
      <p:sp>
        <p:nvSpPr>
          <p:cNvPr id="72" name="Flowchart: Off-page Connector 71"/>
          <p:cNvSpPr/>
          <p:nvPr/>
        </p:nvSpPr>
        <p:spPr>
          <a:xfrm>
            <a:off x="9652843" y="1473044"/>
            <a:ext cx="2314913" cy="845224"/>
          </a:xfrm>
          <a:prstGeom prst="flowChartOffpageConnector">
            <a:avLst/>
          </a:prstGeom>
          <a:solidFill>
            <a:srgbClr val="0066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3" name="TextBox 72"/>
          <p:cNvSpPr txBox="1"/>
          <p:nvPr/>
        </p:nvSpPr>
        <p:spPr>
          <a:xfrm>
            <a:off x="9741239" y="1590480"/>
            <a:ext cx="2158366" cy="58477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End of second cohort</a:t>
            </a:r>
          </a:p>
        </p:txBody>
      </p:sp>
      <p:sp>
        <p:nvSpPr>
          <p:cNvPr id="8" name="Down Arrow 7"/>
          <p:cNvSpPr/>
          <p:nvPr/>
        </p:nvSpPr>
        <p:spPr>
          <a:xfrm>
            <a:off x="1679636" y="3027014"/>
            <a:ext cx="595423" cy="1725782"/>
          </a:xfrm>
          <a:prstGeom prst="downArrow">
            <a:avLst/>
          </a:prstGeom>
          <a:gradFill>
            <a:gsLst>
              <a:gs pos="0">
                <a:srgbClr val="4A164A">
                  <a:alpha val="83137"/>
                </a:srgbClr>
              </a:gs>
              <a:gs pos="100000">
                <a:srgbClr val="C3B9D9"/>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7" name="Oval 56"/>
          <p:cNvSpPr/>
          <p:nvPr/>
        </p:nvSpPr>
        <p:spPr>
          <a:xfrm>
            <a:off x="1502324" y="5128970"/>
            <a:ext cx="1042237" cy="854664"/>
          </a:xfrm>
          <a:prstGeom prst="ellipse">
            <a:avLst/>
          </a:prstGeom>
          <a:solidFill>
            <a:srgbClr val="CD2959"/>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2021</a:t>
            </a:r>
          </a:p>
        </p:txBody>
      </p:sp>
      <p:sp>
        <p:nvSpPr>
          <p:cNvPr id="78" name="TextBox 77"/>
          <p:cNvSpPr txBox="1"/>
          <p:nvPr/>
        </p:nvSpPr>
        <p:spPr>
          <a:xfrm>
            <a:off x="2299778" y="3440420"/>
            <a:ext cx="9939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4A164A"/>
                </a:solidFill>
                <a:effectLst/>
                <a:uLnTx/>
                <a:uFillTx/>
                <a:latin typeface="Segoe UI" panose="020B0502040204020203" pitchFamily="34" charset="0"/>
                <a:ea typeface="+mn-ea"/>
                <a:cs typeface="Segoe UI" panose="020B0502040204020203" pitchFamily="34" charset="0"/>
              </a:rPr>
              <a:t>X-section results</a:t>
            </a:r>
          </a:p>
        </p:txBody>
      </p:sp>
      <p:sp>
        <p:nvSpPr>
          <p:cNvPr id="10" name="Oval 9"/>
          <p:cNvSpPr/>
          <p:nvPr/>
        </p:nvSpPr>
        <p:spPr>
          <a:xfrm>
            <a:off x="1630716" y="2295635"/>
            <a:ext cx="953463" cy="935572"/>
          </a:xfrm>
          <a:prstGeom prst="ellipse">
            <a:avLst/>
          </a:prstGeom>
          <a:solidFill>
            <a:srgbClr val="CD2959"/>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2021</a:t>
            </a:r>
          </a:p>
        </p:txBody>
      </p:sp>
      <p:sp>
        <p:nvSpPr>
          <p:cNvPr id="80" name="TextBox 79"/>
          <p:cNvSpPr txBox="1"/>
          <p:nvPr/>
        </p:nvSpPr>
        <p:spPr>
          <a:xfrm>
            <a:off x="6758006" y="3276878"/>
            <a:ext cx="1505803" cy="738664"/>
          </a:xfrm>
          <a:prstGeom prst="rect">
            <a:avLst/>
          </a:prstGeom>
          <a:noFill/>
        </p:spPr>
        <p:txBody>
          <a:bodyPr wrap="square" rtlCol="0" anchor="t">
            <a:spAutoFit/>
          </a:bodyPr>
          <a:lstStyle/>
          <a:p>
            <a:pPr>
              <a:defRPr/>
            </a:pPr>
            <a:r>
              <a:rPr lang="en-US" sz="1400" b="1" i="1" dirty="0">
                <a:solidFill>
                  <a:srgbClr val="4A164A"/>
                </a:solidFill>
                <a:latin typeface="Segoe UI"/>
                <a:cs typeface="Segoe UI"/>
              </a:rPr>
              <a:t>6-week and preliminary 6-month results</a:t>
            </a:r>
            <a:endParaRPr kumimoji="0" lang="en-US" sz="1400" b="1" i="1" u="none" strike="sngStrike" kern="1200" cap="none" spc="0" normalizeH="0" baseline="0" noProof="0" dirty="0">
              <a:ln>
                <a:noFill/>
              </a:ln>
              <a:solidFill>
                <a:srgbClr val="FF0000"/>
              </a:solidFill>
              <a:effectLst/>
              <a:highlight>
                <a:srgbClr val="FFFF00"/>
              </a:highlight>
              <a:uLnTx/>
              <a:uFillTx/>
              <a:latin typeface="Segoe UI"/>
              <a:cs typeface="Segoe UI"/>
            </a:endParaRPr>
          </a:p>
        </p:txBody>
      </p:sp>
      <p:sp>
        <p:nvSpPr>
          <p:cNvPr id="81" name="Down Arrow 80"/>
          <p:cNvSpPr/>
          <p:nvPr/>
        </p:nvSpPr>
        <p:spPr>
          <a:xfrm>
            <a:off x="6118511" y="3027014"/>
            <a:ext cx="595423" cy="1725782"/>
          </a:xfrm>
          <a:prstGeom prst="downArrow">
            <a:avLst/>
          </a:prstGeom>
          <a:gradFill>
            <a:gsLst>
              <a:gs pos="0">
                <a:srgbClr val="4A164A">
                  <a:alpha val="83137"/>
                </a:srgbClr>
              </a:gs>
              <a:gs pos="100000">
                <a:srgbClr val="C3B9D9"/>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8" name="Oval 57"/>
          <p:cNvSpPr/>
          <p:nvPr/>
        </p:nvSpPr>
        <p:spPr>
          <a:xfrm>
            <a:off x="5818947" y="2295635"/>
            <a:ext cx="1008391" cy="935572"/>
          </a:xfrm>
          <a:prstGeom prst="ellipse">
            <a:avLst/>
          </a:prstGeom>
          <a:solidFill>
            <a:srgbClr val="CD2959"/>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dirty="0">
              <a:solidFill>
                <a:prstClr val="white"/>
              </a:solidFill>
              <a:latin typeface="Segoe UI" panose="020B0502040204020203" pitchFamily="34" charset="0"/>
              <a:cs typeface="Segoe UI" panose="020B0502040204020203" pitchFamily="34" charset="0"/>
            </a:endParaRPr>
          </a:p>
        </p:txBody>
      </p:sp>
      <p:sp>
        <p:nvSpPr>
          <p:cNvPr id="59" name="Oval 58"/>
          <p:cNvSpPr/>
          <p:nvPr/>
        </p:nvSpPr>
        <p:spPr>
          <a:xfrm>
            <a:off x="5868365" y="5162309"/>
            <a:ext cx="1055151" cy="821324"/>
          </a:xfrm>
          <a:prstGeom prst="ellipse">
            <a:avLst/>
          </a:prstGeom>
          <a:solidFill>
            <a:srgbClr val="CD2959"/>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2022</a:t>
            </a:r>
          </a:p>
        </p:txBody>
      </p:sp>
      <p:sp>
        <p:nvSpPr>
          <p:cNvPr id="84" name="TextBox 83"/>
          <p:cNvSpPr txBox="1"/>
          <p:nvPr/>
        </p:nvSpPr>
        <p:spPr>
          <a:xfrm>
            <a:off x="11101336" y="3057286"/>
            <a:ext cx="111014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1" dirty="0">
                <a:solidFill>
                  <a:srgbClr val="4A164A"/>
                </a:solidFill>
                <a:latin typeface="Segoe UI" panose="020B0502040204020203" pitchFamily="34" charset="0"/>
                <a:cs typeface="Segoe UI" panose="020B0502040204020203" pitchFamily="34" charset="0"/>
              </a:rPr>
              <a:t>P</a:t>
            </a:r>
            <a:r>
              <a:rPr kumimoji="0" lang="en-US" sz="1400" b="1" i="1" u="none" strike="noStrike" kern="1200" cap="none" spc="0" normalizeH="0" baseline="0" noProof="0" dirty="0" err="1">
                <a:ln>
                  <a:noFill/>
                </a:ln>
                <a:solidFill>
                  <a:srgbClr val="4A164A"/>
                </a:solidFill>
                <a:effectLst/>
                <a:uLnTx/>
                <a:uFillTx/>
                <a:latin typeface="Segoe UI" panose="020B0502040204020203" pitchFamily="34" charset="0"/>
                <a:ea typeface="+mn-ea"/>
                <a:cs typeface="Segoe UI" panose="020B0502040204020203" pitchFamily="34" charset="0"/>
              </a:rPr>
              <a:t>anel</a:t>
            </a:r>
            <a:r>
              <a:rPr kumimoji="0" lang="en-US" sz="1400" b="1" i="1" u="none" strike="noStrike" kern="1200" cap="none" spc="0" normalizeH="0" baseline="0" noProof="0" dirty="0">
                <a:ln>
                  <a:noFill/>
                </a:ln>
                <a:solidFill>
                  <a:srgbClr val="4A164A"/>
                </a:solidFill>
                <a:effectLst/>
                <a:uLnTx/>
                <a:uFillTx/>
                <a:latin typeface="Segoe UI" panose="020B0502040204020203" pitchFamily="34" charset="0"/>
                <a:ea typeface="+mn-ea"/>
                <a:cs typeface="Segoe UI" panose="020B0502040204020203" pitchFamily="34" charset="0"/>
              </a:rPr>
              <a:t> results</a:t>
            </a:r>
          </a:p>
        </p:txBody>
      </p:sp>
      <p:sp>
        <p:nvSpPr>
          <p:cNvPr id="85" name="Down Arrow 84"/>
          <p:cNvSpPr/>
          <p:nvPr/>
        </p:nvSpPr>
        <p:spPr>
          <a:xfrm>
            <a:off x="10687404" y="3000998"/>
            <a:ext cx="595423" cy="1751798"/>
          </a:xfrm>
          <a:prstGeom prst="downArrow">
            <a:avLst/>
          </a:prstGeom>
          <a:gradFill>
            <a:gsLst>
              <a:gs pos="0">
                <a:srgbClr val="4A164A">
                  <a:alpha val="83137"/>
                </a:srgbClr>
              </a:gs>
              <a:gs pos="100000">
                <a:srgbClr val="C3B9D9"/>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0" name="Oval 59"/>
          <p:cNvSpPr/>
          <p:nvPr/>
        </p:nvSpPr>
        <p:spPr>
          <a:xfrm>
            <a:off x="10422188" y="2318267"/>
            <a:ext cx="1008391" cy="845223"/>
          </a:xfrm>
          <a:prstGeom prst="ellipse">
            <a:avLst/>
          </a:prstGeom>
          <a:solidFill>
            <a:srgbClr val="CD2959"/>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2023</a:t>
            </a:r>
          </a:p>
        </p:txBody>
      </p:sp>
      <p:sp>
        <p:nvSpPr>
          <p:cNvPr id="61" name="Oval 60"/>
          <p:cNvSpPr/>
          <p:nvPr/>
        </p:nvSpPr>
        <p:spPr>
          <a:xfrm>
            <a:off x="10364270" y="5127214"/>
            <a:ext cx="941707" cy="856419"/>
          </a:xfrm>
          <a:prstGeom prst="ellipse">
            <a:avLst/>
          </a:prstGeom>
          <a:solidFill>
            <a:srgbClr val="CD2959"/>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2023</a:t>
            </a:r>
          </a:p>
        </p:txBody>
      </p:sp>
      <p:sp>
        <p:nvSpPr>
          <p:cNvPr id="50" name="TextBox 49">
            <a:extLst>
              <a:ext uri="{FF2B5EF4-FFF2-40B4-BE49-F238E27FC236}">
                <a16:creationId xmlns:a16="http://schemas.microsoft.com/office/drawing/2014/main" id="{BC14D0A2-59F6-9E4D-8B17-63A135256C8E}"/>
              </a:ext>
            </a:extLst>
          </p:cNvPr>
          <p:cNvSpPr txBox="1"/>
          <p:nvPr/>
        </p:nvSpPr>
        <p:spPr>
          <a:xfrm>
            <a:off x="6804188" y="2479579"/>
            <a:ext cx="308541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dirty="0">
                <a:solidFill>
                  <a:prstClr val="white"/>
                </a:solidFill>
                <a:latin typeface="Segoe UI" panose="020B0502040204020203" pitchFamily="34" charset="0"/>
                <a:cs typeface="Segoe UI" panose="020B0502040204020203" pitchFamily="34" charset="0"/>
              </a:rPr>
              <a:t>6-weeks, 6-months and one year postpartum</a:t>
            </a:r>
            <a:endParaRPr kumimoji="0" lang="en-US" sz="1600" b="1" i="1"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30" name="Frame 29">
            <a:extLst>
              <a:ext uri="{FF2B5EF4-FFF2-40B4-BE49-F238E27FC236}">
                <a16:creationId xmlns:a16="http://schemas.microsoft.com/office/drawing/2014/main" id="{CE1B7D20-5D91-0340-BB74-6E20D92CF10C}"/>
              </a:ext>
            </a:extLst>
          </p:cNvPr>
          <p:cNvSpPr/>
          <p:nvPr/>
        </p:nvSpPr>
        <p:spPr>
          <a:xfrm>
            <a:off x="178235" y="858343"/>
            <a:ext cx="3450790" cy="5499595"/>
          </a:xfrm>
          <a:prstGeom prst="frame">
            <a:avLst>
              <a:gd name="adj1" fmla="val 2741"/>
            </a:avLst>
          </a:prstGeom>
          <a:solidFill>
            <a:srgbClr val="CD2959"/>
          </a:solidFill>
          <a:ln>
            <a:solidFill>
              <a:srgbClr val="CD2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2" name="TextBox 41"/>
          <p:cNvSpPr txBox="1"/>
          <p:nvPr/>
        </p:nvSpPr>
        <p:spPr>
          <a:xfrm>
            <a:off x="2610709" y="2429779"/>
            <a:ext cx="352441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olidFill>
                  <a:prstClr val="white"/>
                </a:solidFill>
                <a:latin typeface="Segoe UI" panose="020B0502040204020203" pitchFamily="34" charset="0"/>
                <a:cs typeface="Segoe UI" panose="020B0502040204020203" pitchFamily="34" charset="0"/>
              </a:rPr>
              <a:t>Follow-up of pregnant and postpartum </a:t>
            </a:r>
            <a:r>
              <a:rPr kumimoji="0" lang="en-US" sz="1800" b="1" i="1"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women</a:t>
            </a:r>
          </a:p>
        </p:txBody>
      </p:sp>
      <p:sp>
        <p:nvSpPr>
          <p:cNvPr id="29" name="TextBox 28">
            <a:extLst>
              <a:ext uri="{FF2B5EF4-FFF2-40B4-BE49-F238E27FC236}">
                <a16:creationId xmlns:a16="http://schemas.microsoft.com/office/drawing/2014/main" id="{2092F5D5-71FC-4542-A689-CF145B89B33D}"/>
              </a:ext>
            </a:extLst>
          </p:cNvPr>
          <p:cNvSpPr txBox="1"/>
          <p:nvPr/>
        </p:nvSpPr>
        <p:spPr>
          <a:xfrm>
            <a:off x="5205894" y="1543906"/>
            <a:ext cx="1825234" cy="83099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Panel Enrollment (Cohort 2)  &amp; Cross-Section</a:t>
            </a:r>
          </a:p>
        </p:txBody>
      </p:sp>
      <p:sp>
        <p:nvSpPr>
          <p:cNvPr id="31" name="Flowchart: Off-page Connector 30">
            <a:extLst>
              <a:ext uri="{FF2B5EF4-FFF2-40B4-BE49-F238E27FC236}">
                <a16:creationId xmlns:a16="http://schemas.microsoft.com/office/drawing/2014/main" id="{8A17218D-6C84-4B4E-B106-FFF8F8B25927}"/>
              </a:ext>
            </a:extLst>
          </p:cNvPr>
          <p:cNvSpPr/>
          <p:nvPr/>
        </p:nvSpPr>
        <p:spPr>
          <a:xfrm>
            <a:off x="5262930" y="1366315"/>
            <a:ext cx="2295495" cy="795818"/>
          </a:xfrm>
          <a:prstGeom prst="flowChartOffpageConnector">
            <a:avLst/>
          </a:prstGeom>
          <a:solidFill>
            <a:srgbClr val="0066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white"/>
                </a:solidFill>
                <a:latin typeface="Segoe UI" panose="020B0502040204020203" pitchFamily="34" charset="0"/>
                <a:cs typeface="Segoe UI" panose="020B0502040204020203" pitchFamily="34" charset="0"/>
              </a:rPr>
              <a:t>Second (2022) Cross section ??</a:t>
            </a:r>
            <a:endParaRPr kumimoji="0" lang="en-US" sz="1600" b="1" i="0" u="none" strike="sngStrike" kern="1200" cap="none"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sp>
        <p:nvSpPr>
          <p:cNvPr id="32" name="Flowchart: Off-page Connector 31">
            <a:extLst>
              <a:ext uri="{FF2B5EF4-FFF2-40B4-BE49-F238E27FC236}">
                <a16:creationId xmlns:a16="http://schemas.microsoft.com/office/drawing/2014/main" id="{D73B111A-0ADF-40B0-8E2D-CCCE8838CF4D}"/>
              </a:ext>
            </a:extLst>
          </p:cNvPr>
          <p:cNvSpPr/>
          <p:nvPr/>
        </p:nvSpPr>
        <p:spPr>
          <a:xfrm>
            <a:off x="5795797" y="4708796"/>
            <a:ext cx="1273982" cy="455032"/>
          </a:xfrm>
          <a:prstGeom prst="flowChartOffpageConnector">
            <a:avLst/>
          </a:prstGeom>
          <a:solidFill>
            <a:srgbClr val="0066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cs typeface="Segoe UI" panose="020B0502040204020203" pitchFamily="34" charset="0"/>
              </a:rPr>
              <a:t>SDP 2022</a:t>
            </a:r>
          </a:p>
        </p:txBody>
      </p:sp>
      <p:sp>
        <p:nvSpPr>
          <p:cNvPr id="33" name="Flowchart: Off-page Connector 32">
            <a:extLst>
              <a:ext uri="{FF2B5EF4-FFF2-40B4-BE49-F238E27FC236}">
                <a16:creationId xmlns:a16="http://schemas.microsoft.com/office/drawing/2014/main" id="{1F691C03-7620-4694-A969-5D61963C8F6F}"/>
              </a:ext>
            </a:extLst>
          </p:cNvPr>
          <p:cNvSpPr/>
          <p:nvPr/>
        </p:nvSpPr>
        <p:spPr>
          <a:xfrm>
            <a:off x="1371832" y="4720353"/>
            <a:ext cx="1273982" cy="455032"/>
          </a:xfrm>
          <a:prstGeom prst="flowChartOffpageConnector">
            <a:avLst/>
          </a:prstGeom>
          <a:solidFill>
            <a:srgbClr val="0066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egoe UI" panose="020B0502040204020203" pitchFamily="34" charset="0"/>
                <a:cs typeface="Segoe UI" panose="020B0502040204020203" pitchFamily="34" charset="0"/>
              </a:rPr>
              <a:t>SDP 2021</a:t>
            </a:r>
          </a:p>
        </p:txBody>
      </p:sp>
    </p:spTree>
    <p:extLst>
      <p:ext uri="{BB962C8B-B14F-4D97-AF65-F5344CB8AC3E}">
        <p14:creationId xmlns:p14="http://schemas.microsoft.com/office/powerpoint/2010/main" val="87049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14BD2-199B-465D-9150-4F5962D77769}"/>
              </a:ext>
            </a:extLst>
          </p:cNvPr>
          <p:cNvSpPr>
            <a:spLocks noGrp="1"/>
          </p:cNvSpPr>
          <p:nvPr>
            <p:ph type="title"/>
          </p:nvPr>
        </p:nvSpPr>
        <p:spPr>
          <a:xfrm>
            <a:off x="346229" y="209865"/>
            <a:ext cx="11762913" cy="1116106"/>
          </a:xfrm>
        </p:spPr>
        <p:txBody>
          <a:bodyPr/>
          <a:lstStyle/>
          <a:p>
            <a:pPr algn="ctr"/>
            <a:r>
              <a:rPr lang="en-US" sz="3600" b="1" u="none" strike="noStrike" baseline="0" dirty="0">
                <a:solidFill>
                  <a:srgbClr val="59595B"/>
                </a:solidFill>
              </a:rPr>
              <a:t>Survey Implementation and Participants</a:t>
            </a:r>
            <a:br>
              <a:rPr lang="en-US" sz="3600" b="1" u="none" strike="noStrike" baseline="0" dirty="0">
                <a:solidFill>
                  <a:srgbClr val="59595B"/>
                </a:solidFill>
              </a:rPr>
            </a:br>
            <a:endParaRPr lang="en-US" dirty="0">
              <a:solidFill>
                <a:srgbClr val="59595B"/>
              </a:solidFill>
            </a:endParaRPr>
          </a:p>
        </p:txBody>
      </p:sp>
      <p:sp>
        <p:nvSpPr>
          <p:cNvPr id="6" name="Content Placeholder 2">
            <a:extLst>
              <a:ext uri="{FF2B5EF4-FFF2-40B4-BE49-F238E27FC236}">
                <a16:creationId xmlns:a16="http://schemas.microsoft.com/office/drawing/2014/main" id="{92C0916E-F4BC-40D3-A0D1-44422A468E97}"/>
              </a:ext>
            </a:extLst>
          </p:cNvPr>
          <p:cNvSpPr>
            <a:spLocks noGrp="1"/>
          </p:cNvSpPr>
          <p:nvPr>
            <p:ph idx="1"/>
          </p:nvPr>
        </p:nvSpPr>
        <p:spPr>
          <a:xfrm>
            <a:off x="333074" y="1021533"/>
            <a:ext cx="11525851" cy="5332520"/>
          </a:xfrm>
        </p:spPr>
        <p:txBody>
          <a:bodyPr>
            <a:noAutofit/>
          </a:bodyPr>
          <a:lstStyle/>
          <a:p>
            <a:pPr marL="0" indent="0" algn="l">
              <a:buNone/>
            </a:pPr>
            <a:r>
              <a:rPr lang="en-US" b="0" u="none" strike="noStrike" baseline="0" dirty="0">
                <a:solidFill>
                  <a:schemeClr val="tx1"/>
                </a:solidFill>
              </a:rPr>
              <a:t>This</a:t>
            </a:r>
            <a:r>
              <a:rPr lang="en-US" dirty="0">
                <a:solidFill>
                  <a:schemeClr val="tx1"/>
                </a:solidFill>
              </a:rPr>
              <a:t> presentation </a:t>
            </a:r>
            <a:r>
              <a:rPr lang="en-US" b="0" u="none" strike="noStrike" baseline="0" dirty="0">
                <a:solidFill>
                  <a:schemeClr val="tx1"/>
                </a:solidFill>
              </a:rPr>
              <a:t>summarizes data from the 6-months and 1-year postpartum follow-up surveys from </a:t>
            </a:r>
            <a:r>
              <a:rPr lang="en-US" dirty="0">
                <a:solidFill>
                  <a:schemeClr val="tx1"/>
                </a:solidFill>
              </a:rPr>
              <a:t>Cohort-one </a:t>
            </a:r>
            <a:r>
              <a:rPr lang="en-US" b="0" u="none" strike="noStrike" baseline="0" dirty="0">
                <a:solidFill>
                  <a:schemeClr val="tx1"/>
                </a:solidFill>
              </a:rPr>
              <a:t>PMA Ethiopia </a:t>
            </a:r>
          </a:p>
          <a:p>
            <a:pPr marL="0" indent="0" algn="l">
              <a:buNone/>
            </a:pPr>
            <a:r>
              <a:rPr lang="en-US" b="1" u="none" strike="noStrike" baseline="0" dirty="0">
                <a:solidFill>
                  <a:srgbClr val="00667D"/>
                </a:solidFill>
              </a:rPr>
              <a:t>6-months postpartum survey:</a:t>
            </a:r>
          </a:p>
          <a:p>
            <a:pPr algn="l">
              <a:lnSpc>
                <a:spcPct val="150000"/>
              </a:lnSpc>
              <a:spcBef>
                <a:spcPts val="0"/>
              </a:spcBef>
            </a:pPr>
            <a:r>
              <a:rPr lang="en-US" b="0" u="none" strike="noStrike" baseline="0" dirty="0">
                <a:solidFill>
                  <a:srgbClr val="144EE3"/>
                </a:solidFill>
              </a:rPr>
              <a:t> </a:t>
            </a:r>
            <a:r>
              <a:rPr lang="en-US" b="1" u="none" strike="noStrike" baseline="0" dirty="0">
                <a:solidFill>
                  <a:schemeClr val="tx1"/>
                </a:solidFill>
              </a:rPr>
              <a:t>Data collection</a:t>
            </a:r>
            <a:r>
              <a:rPr lang="en-US" b="0" u="none" strike="noStrike" baseline="0" dirty="0">
                <a:solidFill>
                  <a:schemeClr val="tx1"/>
                </a:solidFill>
              </a:rPr>
              <a:t>: March 2020 to January 2021, with a pause due to COVID-19 lockdowns from April to late July 2020; due to t</a:t>
            </a:r>
            <a:r>
              <a:rPr lang="en-US" b="0" u="none" strike="noStrike" baseline="0" dirty="0">
                <a:solidFill>
                  <a:srgbClr val="59595B"/>
                </a:solidFill>
              </a:rPr>
              <a:t>his delay, some women (1,171/48.5%) were interviewed later than the planned 6-months postpartum interview </a:t>
            </a:r>
            <a:r>
              <a:rPr lang="en-US" dirty="0">
                <a:solidFill>
                  <a:srgbClr val="59595B"/>
                </a:solidFill>
              </a:rPr>
              <a:t>follow-up window</a:t>
            </a:r>
          </a:p>
          <a:p>
            <a:pPr lvl="1">
              <a:lnSpc>
                <a:spcPct val="150000"/>
              </a:lnSpc>
              <a:spcBef>
                <a:spcPts val="0"/>
              </a:spcBef>
            </a:pPr>
            <a:r>
              <a:rPr lang="en-US" sz="2000" b="0" u="none" strike="noStrike" baseline="0" dirty="0">
                <a:solidFill>
                  <a:srgbClr val="59595B"/>
                </a:solidFill>
              </a:rPr>
              <a:t>The analytic sample comprised of </a:t>
            </a:r>
            <a:r>
              <a:rPr lang="en-US" sz="2000" b="1" u="none" strike="noStrike" baseline="0" dirty="0">
                <a:solidFill>
                  <a:srgbClr val="59595B"/>
                </a:solidFill>
              </a:rPr>
              <a:t>2,414 women aged 15-49</a:t>
            </a:r>
            <a:endParaRPr lang="en-US" sz="2000" b="0" u="none" strike="sngStrike" baseline="0" dirty="0">
              <a:solidFill>
                <a:srgbClr val="59595B"/>
              </a:solidFill>
            </a:endParaRPr>
          </a:p>
          <a:p>
            <a:pPr lvl="1">
              <a:lnSpc>
                <a:spcPct val="150000"/>
              </a:lnSpc>
              <a:spcBef>
                <a:spcPts val="0"/>
              </a:spcBef>
            </a:pPr>
            <a:r>
              <a:rPr lang="en-US" sz="2000" b="0" u="none" strike="noStrike" baseline="0" dirty="0">
                <a:solidFill>
                  <a:srgbClr val="59595B"/>
                </a:solidFill>
              </a:rPr>
              <a:t>These women </a:t>
            </a:r>
            <a:r>
              <a:rPr lang="en-US" sz="2000" dirty="0">
                <a:solidFill>
                  <a:srgbClr val="59595B"/>
                </a:solidFill>
              </a:rPr>
              <a:t>had</a:t>
            </a:r>
            <a:r>
              <a:rPr lang="en-US" sz="2000" b="0" u="none" strike="noStrike" baseline="0" dirty="0">
                <a:solidFill>
                  <a:srgbClr val="59595B"/>
                </a:solidFill>
              </a:rPr>
              <a:t> a total of </a:t>
            </a:r>
            <a:r>
              <a:rPr lang="en-US" sz="2000" b="1" u="none" strike="noStrike" baseline="0" dirty="0">
                <a:solidFill>
                  <a:srgbClr val="59595B"/>
                </a:solidFill>
              </a:rPr>
              <a:t>2,460 live births </a:t>
            </a:r>
            <a:r>
              <a:rPr lang="en-US" sz="2000" b="0" u="none" strike="noStrike" baseline="0" dirty="0">
                <a:solidFill>
                  <a:srgbClr val="59595B"/>
                </a:solidFill>
              </a:rPr>
              <a:t>– of whom </a:t>
            </a:r>
            <a:r>
              <a:rPr lang="en-US" sz="2000" b="1" u="none" strike="noStrike" baseline="0" dirty="0">
                <a:solidFill>
                  <a:srgbClr val="59595B"/>
                </a:solidFill>
              </a:rPr>
              <a:t>2,369 (96.3%) </a:t>
            </a:r>
            <a:r>
              <a:rPr lang="en-US" sz="2000" b="0" u="none" strike="noStrike" baseline="0" dirty="0">
                <a:solidFill>
                  <a:srgbClr val="59595B"/>
                </a:solidFill>
              </a:rPr>
              <a:t>were alive at time of the 6-months interview</a:t>
            </a:r>
          </a:p>
          <a:p>
            <a:pPr lvl="1">
              <a:lnSpc>
                <a:spcPct val="150000"/>
              </a:lnSpc>
              <a:spcBef>
                <a:spcPts val="0"/>
              </a:spcBef>
            </a:pPr>
            <a:r>
              <a:rPr lang="en-US" sz="2000" b="0" u="none" strike="noStrike" baseline="0" dirty="0">
                <a:solidFill>
                  <a:srgbClr val="59595B"/>
                </a:solidFill>
              </a:rPr>
              <a:t>Questions on COVID-19 were only asked to the </a:t>
            </a:r>
            <a:r>
              <a:rPr lang="en-US" sz="2000" b="1" u="none" strike="noStrike" baseline="0" dirty="0">
                <a:solidFill>
                  <a:srgbClr val="59595B"/>
                </a:solidFill>
              </a:rPr>
              <a:t>2,179 women </a:t>
            </a:r>
            <a:r>
              <a:rPr lang="en-US" sz="2000" b="0" u="none" strike="noStrike" baseline="0" dirty="0">
                <a:solidFill>
                  <a:srgbClr val="59595B"/>
                </a:solidFill>
              </a:rPr>
              <a:t>who were interviewed </a:t>
            </a:r>
            <a:r>
              <a:rPr lang="en-US" sz="2000" dirty="0">
                <a:solidFill>
                  <a:srgbClr val="59595B"/>
                </a:solidFill>
              </a:rPr>
              <a:t>after July, </a:t>
            </a:r>
            <a:r>
              <a:rPr lang="en-US" sz="2000" dirty="0">
                <a:solidFill>
                  <a:schemeClr val="tx1"/>
                </a:solidFill>
              </a:rPr>
              <a:t>2020</a:t>
            </a:r>
            <a:endParaRPr lang="en-US" sz="2000" b="0" u="none" strike="noStrike" baseline="0" dirty="0">
              <a:solidFill>
                <a:srgbClr val="144EE3"/>
              </a:solidFill>
            </a:endParaRPr>
          </a:p>
        </p:txBody>
      </p:sp>
    </p:spTree>
    <p:extLst>
      <p:ext uri="{BB962C8B-B14F-4D97-AF65-F5344CB8AC3E}">
        <p14:creationId xmlns:p14="http://schemas.microsoft.com/office/powerpoint/2010/main" val="3291921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9101" y="933485"/>
            <a:ext cx="11072191" cy="456215"/>
          </a:xfrm>
          <a:prstGeom prst="rect">
            <a:avLst/>
          </a:prstGeom>
          <a:noFill/>
        </p:spPr>
        <p:txBody>
          <a:bodyPr wrap="square" rtlCol="0">
            <a:spAutoFit/>
          </a:bodyPr>
          <a:lstStyle/>
          <a:p>
            <a:pPr algn="ctr">
              <a:lnSpc>
                <a:spcPct val="150000"/>
              </a:lnSpc>
              <a:buClr>
                <a:srgbClr val="55015B"/>
              </a:buClr>
            </a:pPr>
            <a:r>
              <a:rPr lang="en-US" dirty="0">
                <a:latin typeface="Segoe UI" panose="020B0502040204020203" pitchFamily="34" charset="0"/>
                <a:ea typeface="Segoe UI" panose="020B0502040204020203" pitchFamily="34" charset="0"/>
                <a:cs typeface="Segoe UI" panose="020B0502040204020203" pitchFamily="34" charset="0"/>
              </a:rPr>
              <a:t>Data collection: October 2021- Ongoing through 2023</a:t>
            </a:r>
          </a:p>
        </p:txBody>
      </p:sp>
      <p:sp>
        <p:nvSpPr>
          <p:cNvPr id="7" name="TextBox 6"/>
          <p:cNvSpPr txBox="1">
            <a:spLocks/>
          </p:cNvSpPr>
          <p:nvPr/>
        </p:nvSpPr>
        <p:spPr>
          <a:xfrm>
            <a:off x="619102" y="351308"/>
            <a:ext cx="11072191" cy="584775"/>
          </a:xfrm>
          <a:prstGeom prst="rect">
            <a:avLst/>
          </a:prstGeom>
          <a:noFill/>
          <a:effectLst/>
        </p:spPr>
        <p:txBody>
          <a:bodyPr wrap="square" rtlCol="0">
            <a:spAutoFit/>
          </a:bodyPr>
          <a:lstStyle/>
          <a:p>
            <a:pPr algn="ctr"/>
            <a:r>
              <a:rPr lang="en-CA" sz="3200" b="1" dirty="0">
                <a:latin typeface="Segoe UI" panose="020B0502040204020203" pitchFamily="34" charset="0"/>
                <a:ea typeface="Segoe UI" panose="020B0502040204020203" pitchFamily="34" charset="0"/>
                <a:cs typeface="Segoe UI" panose="020B0502040204020203" pitchFamily="34" charset="0"/>
              </a:rPr>
              <a:t>Panel Survey: Response Rates</a:t>
            </a:r>
            <a:endParaRPr lang="fr-CA" sz="32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5" name="Diagram 4">
            <a:extLst>
              <a:ext uri="{FF2B5EF4-FFF2-40B4-BE49-F238E27FC236}">
                <a16:creationId xmlns:a16="http://schemas.microsoft.com/office/drawing/2014/main" id="{7F04F90A-A093-8941-9E3C-76546167775F}"/>
              </a:ext>
            </a:extLst>
          </p:cNvPr>
          <p:cNvGraphicFramePr/>
          <p:nvPr>
            <p:extLst>
              <p:ext uri="{D42A27DB-BD31-4B8C-83A1-F6EECF244321}">
                <p14:modId xmlns:p14="http://schemas.microsoft.com/office/powerpoint/2010/main" val="2667953998"/>
              </p:ext>
            </p:extLst>
          </p:nvPr>
        </p:nvGraphicFramePr>
        <p:xfrm>
          <a:off x="996243" y="1843319"/>
          <a:ext cx="10485515" cy="3725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6734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6347" y="1335223"/>
            <a:ext cx="10790061" cy="1143070"/>
          </a:xfrm>
          <a:prstGeom prst="rect">
            <a:avLst/>
          </a:prstGeom>
          <a:noFill/>
        </p:spPr>
        <p:txBody>
          <a:bodyPr wrap="square" rtlCol="0">
            <a:spAutoFit/>
          </a:bodyPr>
          <a:lstStyle/>
          <a:p>
            <a:pPr marL="285750" indent="-285750">
              <a:lnSpc>
                <a:spcPct val="150000"/>
              </a:lnSpc>
              <a:buClr>
                <a:srgbClr val="55015B"/>
              </a:buClr>
              <a:buFont typeface="Arial" panose="020B0604020202020204" pitchFamily="34" charset="0"/>
              <a:buChar char="•"/>
            </a:pPr>
            <a:r>
              <a:rPr lang="en-US" sz="2400" dirty="0">
                <a:latin typeface="Segoe UI" panose="020B0502040204020203" pitchFamily="34" charset="0"/>
                <a:ea typeface="Segoe UI" panose="020B0502040204020203" pitchFamily="34" charset="0"/>
                <a:cs typeface="Segoe UI" panose="020B0502040204020203" pitchFamily="34" charset="0"/>
              </a:rPr>
              <a:t>Data collection: October 2021-January 2022</a:t>
            </a:r>
          </a:p>
          <a:p>
            <a:pPr marL="285750" indent="-285750">
              <a:lnSpc>
                <a:spcPct val="150000"/>
              </a:lnSpc>
              <a:buClr>
                <a:srgbClr val="55015B"/>
              </a:buClr>
              <a:buFont typeface="Arial" panose="020B0604020202020204" pitchFamily="34" charset="0"/>
              <a:buChar char="•"/>
            </a:pPr>
            <a:r>
              <a:rPr lang="en-US" sz="2400" dirty="0">
                <a:latin typeface="Segoe UI" panose="020B0502040204020203" pitchFamily="34" charset="0"/>
                <a:ea typeface="Segoe UI" panose="020B0502040204020203" pitchFamily="34" charset="0"/>
                <a:cs typeface="Segoe UI" panose="020B0502040204020203" pitchFamily="34" charset="0"/>
              </a:rPr>
              <a:t>Sample weights applied</a:t>
            </a:r>
          </a:p>
        </p:txBody>
      </p:sp>
      <p:sp>
        <p:nvSpPr>
          <p:cNvPr id="7" name="TextBox 6"/>
          <p:cNvSpPr txBox="1">
            <a:spLocks/>
          </p:cNvSpPr>
          <p:nvPr/>
        </p:nvSpPr>
        <p:spPr>
          <a:xfrm>
            <a:off x="596347" y="454022"/>
            <a:ext cx="11072191" cy="584775"/>
          </a:xfrm>
          <a:prstGeom prst="rect">
            <a:avLst/>
          </a:prstGeom>
          <a:noFill/>
          <a:effectLst/>
        </p:spPr>
        <p:txBody>
          <a:bodyPr wrap="square" rtlCol="0">
            <a:spAutoFit/>
          </a:bodyPr>
          <a:lstStyle/>
          <a:p>
            <a:pPr algn="ctr"/>
            <a:r>
              <a:rPr lang="en-CA" sz="3200" b="1" dirty="0">
                <a:latin typeface="Segoe UI" panose="020B0502040204020203" pitchFamily="34" charset="0"/>
                <a:ea typeface="Segoe UI" panose="020B0502040204020203" pitchFamily="34" charset="0"/>
                <a:cs typeface="Segoe UI" panose="020B0502040204020203" pitchFamily="34" charset="0"/>
              </a:rPr>
              <a:t>Cross-Section and SDP Surveys</a:t>
            </a:r>
            <a:endParaRPr lang="fr-CA" sz="3200" dirty="0">
              <a:latin typeface="Segoe UI" panose="020B0502040204020203" pitchFamily="34" charset="0"/>
              <a:ea typeface="Segoe UI" panose="020B0502040204020203" pitchFamily="34" charset="0"/>
              <a:cs typeface="Segoe UI" panose="020B0502040204020203" pitchFamily="34" charset="0"/>
            </a:endParaRPr>
          </a:p>
        </p:txBody>
      </p:sp>
      <p:cxnSp>
        <p:nvCxnSpPr>
          <p:cNvPr id="6" name="Straight Connector 5"/>
          <p:cNvCxnSpPr/>
          <p:nvPr/>
        </p:nvCxnSpPr>
        <p:spPr>
          <a:xfrm>
            <a:off x="499071" y="6138153"/>
            <a:ext cx="11312254" cy="0"/>
          </a:xfrm>
          <a:prstGeom prst="line">
            <a:avLst/>
          </a:prstGeom>
          <a:ln w="28575">
            <a:solidFill>
              <a:srgbClr val="00667D"/>
            </a:solidFill>
          </a:ln>
        </p:spPr>
        <p:style>
          <a:lnRef idx="1">
            <a:schemeClr val="dk1"/>
          </a:lnRef>
          <a:fillRef idx="0">
            <a:schemeClr val="dk1"/>
          </a:fillRef>
          <a:effectRef idx="0">
            <a:schemeClr val="dk1"/>
          </a:effectRef>
          <a:fontRef idx="minor">
            <a:schemeClr val="tx1"/>
          </a:fontRef>
        </p:style>
      </p:cxnSp>
      <p:graphicFrame>
        <p:nvGraphicFramePr>
          <p:cNvPr id="2" name="Table 1">
            <a:extLst>
              <a:ext uri="{FF2B5EF4-FFF2-40B4-BE49-F238E27FC236}">
                <a16:creationId xmlns:a16="http://schemas.microsoft.com/office/drawing/2014/main" id="{25290E86-8F5B-0149-9C0A-BE011B9BC7B4}"/>
              </a:ext>
            </a:extLst>
          </p:cNvPr>
          <p:cNvGraphicFramePr>
            <a:graphicFrameLocks noGrp="1"/>
          </p:cNvGraphicFramePr>
          <p:nvPr>
            <p:extLst>
              <p:ext uri="{D42A27DB-BD31-4B8C-83A1-F6EECF244321}">
                <p14:modId xmlns:p14="http://schemas.microsoft.com/office/powerpoint/2010/main" val="738915835"/>
              </p:ext>
            </p:extLst>
          </p:nvPr>
        </p:nvGraphicFramePr>
        <p:xfrm>
          <a:off x="661852" y="2774719"/>
          <a:ext cx="10580913" cy="2774620"/>
        </p:xfrm>
        <a:graphic>
          <a:graphicData uri="http://schemas.openxmlformats.org/drawingml/2006/table">
            <a:tbl>
              <a:tblPr firstRow="1" bandRow="1">
                <a:tableStyleId>{5C22544A-7EE6-4342-B048-85BDC9FD1C3A}</a:tableStyleId>
              </a:tblPr>
              <a:tblGrid>
                <a:gridCol w="3526971">
                  <a:extLst>
                    <a:ext uri="{9D8B030D-6E8A-4147-A177-3AD203B41FA5}">
                      <a16:colId xmlns:a16="http://schemas.microsoft.com/office/drawing/2014/main" val="1592057571"/>
                    </a:ext>
                  </a:extLst>
                </a:gridCol>
                <a:gridCol w="3787023">
                  <a:extLst>
                    <a:ext uri="{9D8B030D-6E8A-4147-A177-3AD203B41FA5}">
                      <a16:colId xmlns:a16="http://schemas.microsoft.com/office/drawing/2014/main" val="3423941467"/>
                    </a:ext>
                  </a:extLst>
                </a:gridCol>
                <a:gridCol w="3266919">
                  <a:extLst>
                    <a:ext uri="{9D8B030D-6E8A-4147-A177-3AD203B41FA5}">
                      <a16:colId xmlns:a16="http://schemas.microsoft.com/office/drawing/2014/main" val="2907171878"/>
                    </a:ext>
                  </a:extLst>
                </a:gridCol>
              </a:tblGrid>
              <a:tr h="635677">
                <a:tc>
                  <a:txBody>
                    <a:bodyPr/>
                    <a:lstStyle/>
                    <a:p>
                      <a:r>
                        <a:rPr lang="en-US" sz="2400" dirty="0">
                          <a:latin typeface="Segoe UI" panose="020B0502040204020203" pitchFamily="34" charset="0"/>
                          <a:ea typeface="Segoe UI Symbol" panose="020B0502040204020203" pitchFamily="34" charset="0"/>
                          <a:cs typeface="Segoe UI" panose="020B0502040204020203" pitchFamily="34" charset="0"/>
                        </a:rPr>
                        <a:t>Unit</a:t>
                      </a:r>
                    </a:p>
                  </a:txBody>
                  <a:tcPr/>
                </a:tc>
                <a:tc>
                  <a:txBody>
                    <a:bodyPr/>
                    <a:lstStyle/>
                    <a:p>
                      <a:r>
                        <a:rPr lang="en-US" sz="2400" dirty="0">
                          <a:latin typeface="Segoe UI" panose="020B0502040204020203" pitchFamily="34" charset="0"/>
                          <a:ea typeface="Segoe UI Symbol" panose="020B0502040204020203" pitchFamily="34" charset="0"/>
                          <a:cs typeface="Segoe UI" panose="020B0502040204020203" pitchFamily="34" charset="0"/>
                        </a:rPr>
                        <a:t>Total submitted number </a:t>
                      </a:r>
                      <a:endParaRPr lang="en-US" sz="2400" dirty="0">
                        <a:latin typeface="Montserrat" pitchFamily="2" charset="77"/>
                        <a:ea typeface="Segoe UI Symbol" panose="020B0502040204020203" pitchFamily="34" charset="0"/>
                        <a:cs typeface="Segoe UI" panose="020B0502040204020203" pitchFamily="34" charset="0"/>
                      </a:endParaRPr>
                    </a:p>
                  </a:txBody>
                  <a:tcPr/>
                </a:tc>
                <a:tc>
                  <a:txBody>
                    <a:bodyPr/>
                    <a:lstStyle/>
                    <a:p>
                      <a:r>
                        <a:rPr lang="en-US" sz="2400" dirty="0">
                          <a:latin typeface="Segoe UI" panose="020B0502040204020203" pitchFamily="34" charset="0"/>
                          <a:ea typeface="Segoe UI Symbol" panose="020B0502040204020203" pitchFamily="34" charset="0"/>
                          <a:cs typeface="Segoe UI" panose="020B0502040204020203" pitchFamily="34" charset="0"/>
                        </a:rPr>
                        <a:t>Response Rate (%, n)</a:t>
                      </a:r>
                    </a:p>
                  </a:txBody>
                  <a:tcPr/>
                </a:tc>
                <a:extLst>
                  <a:ext uri="{0D108BD9-81ED-4DB2-BD59-A6C34878D82A}">
                    <a16:rowId xmlns:a16="http://schemas.microsoft.com/office/drawing/2014/main" val="679808431"/>
                  </a:ext>
                </a:extLst>
              </a:tr>
              <a:tr h="635677">
                <a:tc>
                  <a:txBody>
                    <a:bodyPr/>
                    <a:lstStyle/>
                    <a:p>
                      <a:r>
                        <a:rPr lang="en-US" sz="24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Households</a:t>
                      </a:r>
                    </a:p>
                  </a:txBody>
                  <a:tcPr/>
                </a:tc>
                <a:tc>
                  <a:txBody>
                    <a:bodyPr/>
                    <a:lstStyle/>
                    <a:p>
                      <a:r>
                        <a:rPr lang="en-US" sz="240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8,461</a:t>
                      </a:r>
                    </a:p>
                  </a:txBody>
                  <a:tcPr/>
                </a:tc>
                <a:tc>
                  <a:txBody>
                    <a:bodyPr/>
                    <a:lstStyle/>
                    <a:p>
                      <a:r>
                        <a:rPr lang="en-US" sz="240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98.9% (8,365)</a:t>
                      </a:r>
                    </a:p>
                  </a:txBody>
                  <a:tcPr/>
                </a:tc>
                <a:extLst>
                  <a:ext uri="{0D108BD9-81ED-4DB2-BD59-A6C34878D82A}">
                    <a16:rowId xmlns:a16="http://schemas.microsoft.com/office/drawing/2014/main" val="2147046460"/>
                  </a:ext>
                </a:extLst>
              </a:tr>
              <a:tr h="635677">
                <a:tc>
                  <a:txBody>
                    <a:bodyPr/>
                    <a:lstStyle/>
                    <a:p>
                      <a:r>
                        <a:rPr lang="en-US" sz="24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Eligible women 15-49</a:t>
                      </a:r>
                    </a:p>
                  </a:txBody>
                  <a:tcPr/>
                </a:tc>
                <a:tc>
                  <a:txBody>
                    <a:bodyPr/>
                    <a:lstStyle/>
                    <a:p>
                      <a:r>
                        <a:rPr lang="en-US" sz="240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8,082</a:t>
                      </a:r>
                    </a:p>
                  </a:txBody>
                  <a:tcPr/>
                </a:tc>
                <a:tc>
                  <a:txBody>
                    <a:bodyPr/>
                    <a:lstStyle/>
                    <a:p>
                      <a:r>
                        <a:rPr lang="en-US" sz="240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98.8% (7,988)</a:t>
                      </a:r>
                    </a:p>
                  </a:txBody>
                  <a:tcPr/>
                </a:tc>
                <a:extLst>
                  <a:ext uri="{0D108BD9-81ED-4DB2-BD59-A6C34878D82A}">
                    <a16:rowId xmlns:a16="http://schemas.microsoft.com/office/drawing/2014/main" val="1882024446"/>
                  </a:ext>
                </a:extLst>
              </a:tr>
              <a:tr h="867589">
                <a:tc>
                  <a:txBody>
                    <a:bodyPr/>
                    <a:lstStyle/>
                    <a:p>
                      <a:r>
                        <a:rPr lang="en-US" sz="24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Health Facilities</a:t>
                      </a:r>
                    </a:p>
                  </a:txBody>
                  <a:tcPr/>
                </a:tc>
                <a:tc>
                  <a:txBody>
                    <a:bodyPr/>
                    <a:lstStyle/>
                    <a:p>
                      <a:r>
                        <a:rPr lang="en-US" sz="24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770 </a:t>
                      </a:r>
                      <a:r>
                        <a:rPr lang="en-US" sz="240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24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public and private</a:t>
                      </a:r>
                      <a:r>
                        <a:rPr lang="en-US" sz="240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p>
                  </a:txBody>
                  <a:tcPr/>
                </a:tc>
                <a:tc>
                  <a:txBody>
                    <a:bodyPr/>
                    <a:lstStyle/>
                    <a:p>
                      <a:r>
                        <a:rPr lang="en-US" sz="24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96.6% (744)</a:t>
                      </a:r>
                    </a:p>
                  </a:txBody>
                  <a:tcPr/>
                </a:tc>
                <a:extLst>
                  <a:ext uri="{0D108BD9-81ED-4DB2-BD59-A6C34878D82A}">
                    <a16:rowId xmlns:a16="http://schemas.microsoft.com/office/drawing/2014/main" val="4035300596"/>
                  </a:ext>
                </a:extLst>
              </a:tr>
            </a:tbl>
          </a:graphicData>
        </a:graphic>
      </p:graphicFrame>
    </p:spTree>
    <p:extLst>
      <p:ext uri="{BB962C8B-B14F-4D97-AF65-F5344CB8AC3E}">
        <p14:creationId xmlns:p14="http://schemas.microsoft.com/office/powerpoint/2010/main" val="3859273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408762" y="2634003"/>
            <a:ext cx="6783238" cy="2800767"/>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Key summary from Cohort 2 Baseline</a:t>
            </a:r>
            <a:r>
              <a:rPr lang="en-CA" sz="4400" b="1" dirty="0">
                <a:solidFill>
                  <a:srgbClr val="00667D"/>
                </a:solidFill>
                <a:latin typeface="Segoe UI" panose="020B0502040204020203" pitchFamily="34" charset="0"/>
                <a:ea typeface="Segoe UI" panose="020B0502040204020203" pitchFamily="34" charset="0"/>
                <a:cs typeface="Segoe UI" panose="020B0502040204020203" pitchFamily="34" charset="0"/>
              </a:rPr>
              <a:t> &amp; </a:t>
            </a:r>
            <a:r>
              <a:rPr kumimoji="0" lang="en-CA"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2021Cross -sectional </a:t>
            </a:r>
            <a:r>
              <a:rPr lang="en-CA" sz="4400" b="1" dirty="0">
                <a:solidFill>
                  <a:srgbClr val="00667D"/>
                </a:solidFill>
                <a:latin typeface="Segoe UI" panose="020B0502040204020203" pitchFamily="34" charset="0"/>
                <a:ea typeface="Segoe UI" panose="020B0502040204020203" pitchFamily="34" charset="0"/>
                <a:cs typeface="Segoe UI" panose="020B0502040204020203" pitchFamily="34" charset="0"/>
              </a:rPr>
              <a:t>S</a:t>
            </a:r>
            <a:r>
              <a:rPr kumimoji="0" lang="en-CA" sz="4400" b="1" i="0" u="none" strike="noStrike" kern="1200" cap="none" spc="0" normalizeH="0" baseline="0" noProof="0" dirty="0" err="1">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urveys</a:t>
            </a:r>
            <a:endParaRPr kumimoji="0" lang="en-CA"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25" b="2725"/>
          <a:stretch>
            <a:fillRect/>
          </a:stretch>
        </p:blipFill>
        <p:spPr>
          <a:xfrm>
            <a:off x="0" y="1"/>
            <a:ext cx="7252793" cy="6254150"/>
          </a:xfrm>
        </p:spPr>
      </p:pic>
    </p:spTree>
    <p:extLst>
      <p:ext uri="{BB962C8B-B14F-4D97-AF65-F5344CB8AC3E}">
        <p14:creationId xmlns:p14="http://schemas.microsoft.com/office/powerpoint/2010/main" val="2240257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46D69-131D-C99C-DBE6-7C367B6402B3}"/>
              </a:ext>
            </a:extLst>
          </p:cNvPr>
          <p:cNvSpPr>
            <a:spLocks noGrp="1"/>
          </p:cNvSpPr>
          <p:nvPr>
            <p:ph type="title"/>
          </p:nvPr>
        </p:nvSpPr>
        <p:spPr>
          <a:xfrm>
            <a:off x="443374" y="365125"/>
            <a:ext cx="11610974" cy="1325563"/>
          </a:xfrm>
        </p:spPr>
        <p:txBody>
          <a:bodyPr/>
          <a:lstStyle/>
          <a:p>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What our panel survey results show: </a:t>
            </a:r>
            <a:r>
              <a:rPr lang="en-US" sz="4400" b="1" dirty="0">
                <a:solidFill>
                  <a:srgbClr val="00667D"/>
                </a:solidFill>
                <a:latin typeface="Segoe UI" panose="020B0502040204020203" pitchFamily="34" charset="0"/>
                <a:cs typeface="Segoe UI" panose="020B0502040204020203" pitchFamily="34" charset="0"/>
              </a:rPr>
              <a:t>Maternal health</a:t>
            </a:r>
            <a:endParaRPr lang="en-US" b="1" dirty="0">
              <a:solidFill>
                <a:srgbClr val="00667D"/>
              </a:solidFill>
              <a:latin typeface="Segoe UI" panose="020B0502040204020203" pitchFamily="34" charset="0"/>
              <a:cs typeface="Segoe UI" panose="020B0502040204020203" pitchFamily="34" charset="0"/>
            </a:endParaRPr>
          </a:p>
        </p:txBody>
      </p:sp>
      <p:sp>
        <p:nvSpPr>
          <p:cNvPr id="3" name="Content Placeholder 2">
            <a:extLst>
              <a:ext uri="{FF2B5EF4-FFF2-40B4-BE49-F238E27FC236}">
                <a16:creationId xmlns:a16="http://schemas.microsoft.com/office/drawing/2014/main" id="{04F8E0F3-B1CF-5CF6-3F50-11B592E208B8}"/>
              </a:ext>
            </a:extLst>
          </p:cNvPr>
          <p:cNvSpPr>
            <a:spLocks noGrp="1"/>
          </p:cNvSpPr>
          <p:nvPr>
            <p:ph idx="1"/>
          </p:nvPr>
        </p:nvSpPr>
        <p:spPr>
          <a:xfrm>
            <a:off x="137652" y="1690688"/>
            <a:ext cx="11906864" cy="4481511"/>
          </a:xfrm>
        </p:spPr>
        <p:txBody>
          <a:bodyPr>
            <a:normAutofit fontScale="70000" lnSpcReduction="20000"/>
          </a:bodyPr>
          <a:lstStyle/>
          <a:p>
            <a:pPr marL="342900" indent="-342900" algn="just">
              <a:lnSpc>
                <a:spcPct val="200000"/>
              </a:lnSpc>
              <a:spcBef>
                <a:spcPts val="0"/>
              </a:spcBef>
              <a:buFont typeface="Wingdings" panose="05000000000000000000" pitchFamily="2" charset="2"/>
              <a:buChar char="§"/>
              <a:defRPr/>
            </a:pPr>
            <a:r>
              <a:rPr lang="en-US" sz="32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There is a high rate of unintended pregnancy, as well as a missed opportunity to meet the needs of high-parity women who want to limit or space their pregnan</a:t>
            </a:r>
            <a:r>
              <a:rPr lang="en-US" sz="3200" b="1" dirty="0">
                <a:latin typeface="Segoe UI" panose="020B0502040204020203" pitchFamily="34" charset="0"/>
                <a:cs typeface="Segoe UI" panose="020B0502040204020203" pitchFamily="34" charset="0"/>
              </a:rPr>
              <a:t>cies</a:t>
            </a:r>
          </a:p>
          <a:p>
            <a:pPr marL="1257300" marR="0" lvl="2" indent="-34290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lang="en-US" sz="32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More than one third (36%) women had an unintended pregnancy, ranging from 19% in Addis Ababa to 41% in Oromia region</a:t>
            </a:r>
          </a:p>
          <a:p>
            <a:pPr marL="1257300" marR="0" lvl="2" indent="-34290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lang="en-US" sz="32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The percentage of women with unintended pregnancy increases with parity – from 24% to 53% in cohort 1 and 27% to 49% in cohort 2; for women with 0-1 child and those with 4 or more, respectively</a:t>
            </a:r>
          </a:p>
          <a:p>
            <a:pPr marL="800100" lvl="1" indent="-342900">
              <a:lnSpc>
                <a:spcPct val="150000"/>
              </a:lnSpc>
              <a:buClr>
                <a:srgbClr val="59595B"/>
              </a:buClr>
              <a:buFont typeface="Arial" panose="020B0604020202020204" pitchFamily="34" charset="0"/>
              <a:buChar char="•"/>
              <a:defRPr/>
            </a:pPr>
            <a:endParaRPr lang="en-US" sz="2000" i="1" dirty="0">
              <a:solidFill>
                <a:srgbClr val="FF0000"/>
              </a:solidFill>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56659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46D69-131D-C99C-DBE6-7C367B6402B3}"/>
              </a:ext>
            </a:extLst>
          </p:cNvPr>
          <p:cNvSpPr>
            <a:spLocks noGrp="1"/>
          </p:cNvSpPr>
          <p:nvPr>
            <p:ph type="title"/>
          </p:nvPr>
        </p:nvSpPr>
        <p:spPr>
          <a:xfrm>
            <a:off x="443374" y="365125"/>
            <a:ext cx="11610974" cy="1325563"/>
          </a:xfrm>
        </p:spPr>
        <p:txBody>
          <a:bodyPr/>
          <a:lstStyle/>
          <a:p>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What panel survey results show: </a:t>
            </a:r>
            <a:r>
              <a:rPr lang="en-US" sz="4400" b="1" dirty="0">
                <a:solidFill>
                  <a:srgbClr val="00667D"/>
                </a:solidFill>
                <a:latin typeface="Segoe UI" panose="020B0502040204020203" pitchFamily="34" charset="0"/>
                <a:cs typeface="Segoe UI" panose="020B0502040204020203" pitchFamily="34" charset="0"/>
              </a:rPr>
              <a:t>Maternal health(2)</a:t>
            </a:r>
            <a:endParaRPr lang="en-US" b="1" dirty="0">
              <a:solidFill>
                <a:srgbClr val="00667D"/>
              </a:solidFill>
              <a:latin typeface="Segoe UI" panose="020B0502040204020203" pitchFamily="34" charset="0"/>
              <a:cs typeface="Segoe UI" panose="020B0502040204020203" pitchFamily="34" charset="0"/>
            </a:endParaRPr>
          </a:p>
        </p:txBody>
      </p:sp>
      <p:sp>
        <p:nvSpPr>
          <p:cNvPr id="3" name="Content Placeholder 2">
            <a:extLst>
              <a:ext uri="{FF2B5EF4-FFF2-40B4-BE49-F238E27FC236}">
                <a16:creationId xmlns:a16="http://schemas.microsoft.com/office/drawing/2014/main" id="{04F8E0F3-B1CF-5CF6-3F50-11B592E208B8}"/>
              </a:ext>
            </a:extLst>
          </p:cNvPr>
          <p:cNvSpPr>
            <a:spLocks noGrp="1"/>
          </p:cNvSpPr>
          <p:nvPr>
            <p:ph idx="1"/>
          </p:nvPr>
        </p:nvSpPr>
        <p:spPr>
          <a:xfrm>
            <a:off x="137652" y="1690688"/>
            <a:ext cx="11906864" cy="4481511"/>
          </a:xfrm>
        </p:spPr>
        <p:txBody>
          <a:bodyPr>
            <a:normAutofit/>
          </a:bodyPr>
          <a:lstStyle/>
          <a:p>
            <a:pPr algn="just" latinLnBrk="0">
              <a:lnSpc>
                <a:spcPct val="150000"/>
              </a:lnSpc>
              <a:spcBef>
                <a:spcPts val="0"/>
              </a:spcBef>
              <a:spcAft>
                <a:spcPts val="0"/>
              </a:spcAft>
              <a:buClr>
                <a:schemeClr val="tx1"/>
              </a:buClr>
              <a:buFont typeface="Wingdings" panose="05000000000000000000" pitchFamily="2" charset="2"/>
              <a:buChar char="§"/>
            </a:pPr>
            <a:r>
              <a:rPr lang="en-US" sz="2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ANC coverage and quality are low. As a result, interventions to increase ANC coverage should also focus on high-quality ANC</a:t>
            </a:r>
          </a:p>
          <a:p>
            <a:pPr lvl="1">
              <a:lnSpc>
                <a:spcPct val="150000"/>
              </a:lnSpc>
              <a:spcBef>
                <a:spcPts val="0"/>
              </a:spcBef>
              <a:buClr>
                <a:schemeClr val="tx1"/>
              </a:buClr>
            </a:pP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  Early ANC is low; however, the coverage increases with gestational age</a:t>
            </a:r>
          </a:p>
          <a:p>
            <a:pPr marL="800100" lvl="2" indent="-342900">
              <a:lnSpc>
                <a:spcPct val="150000"/>
              </a:lnSpc>
              <a:spcBef>
                <a:spcPts val="0"/>
              </a:spcBef>
              <a:buClr>
                <a:schemeClr val="tx1"/>
              </a:buClr>
              <a:buFont typeface="Arial" panose="020B0604020202020204" pitchFamily="34" charset="0"/>
              <a:buChar char="•"/>
            </a:pPr>
            <a:r>
              <a:rPr lang="en-US" dirty="0">
                <a:solidFill>
                  <a:srgbClr val="59595B"/>
                </a:solidFill>
                <a:latin typeface="Segoe UI" panose="020B0502040204020203" pitchFamily="34" charset="0"/>
                <a:ea typeface="Segoe UI Symbol" panose="020B0502040204020203" pitchFamily="34" charset="0"/>
                <a:cs typeface="Segoe UI" panose="020B0502040204020203" pitchFamily="34" charset="0"/>
              </a:rPr>
              <a:t>ANC components are reported being received late in pregnancy.  However, more women received ANC components in cohort 2 than cohort 1</a:t>
            </a:r>
          </a:p>
          <a:p>
            <a:pPr marL="800100" lvl="2" indent="-342900">
              <a:lnSpc>
                <a:spcPct val="150000"/>
              </a:lnSpc>
              <a:spcBef>
                <a:spcPts val="0"/>
              </a:spcBef>
              <a:buClr>
                <a:schemeClr val="tx1"/>
              </a:buClr>
              <a:buFont typeface="Arial" panose="020B0604020202020204" pitchFamily="34" charset="0"/>
              <a:buChar char="•"/>
            </a:pPr>
            <a:r>
              <a:rPr lang="en-US" dirty="0">
                <a:solidFill>
                  <a:srgbClr val="59595B"/>
                </a:solidFill>
                <a:latin typeface="Segoe UI" panose="020B0502040204020203" pitchFamily="34" charset="0"/>
                <a:ea typeface="Segoe UI Symbol" panose="020B0502040204020203" pitchFamily="34" charset="0"/>
                <a:cs typeface="Segoe UI" panose="020B0502040204020203" pitchFamily="34" charset="0"/>
              </a:rPr>
              <a:t>Fewer than 20% of women at any gestational age have received all the components of ANC in cohort 1 and cohort 2</a:t>
            </a:r>
          </a:p>
          <a:p>
            <a:pPr marL="800100" lvl="2" indent="-342900">
              <a:lnSpc>
                <a:spcPct val="150000"/>
              </a:lnSpc>
              <a:spcBef>
                <a:spcPts val="0"/>
              </a:spcBef>
              <a:buClr>
                <a:schemeClr val="tx1"/>
              </a:buClr>
              <a:buFont typeface="Arial" panose="020B0604020202020204" pitchFamily="34" charset="0"/>
              <a:buChar char="•"/>
            </a:pPr>
            <a:r>
              <a:rPr lang="en-US" dirty="0">
                <a:solidFill>
                  <a:srgbClr val="59595B"/>
                </a:solidFill>
                <a:latin typeface="Segoe UI" panose="020B0502040204020203" pitchFamily="34" charset="0"/>
                <a:ea typeface="Segoe UI Symbol" panose="020B0502040204020203" pitchFamily="34" charset="0"/>
                <a:cs typeface="Segoe UI" panose="020B0502040204020203" pitchFamily="34" charset="0"/>
              </a:rPr>
              <a:t>Majority of pregnant women do not get counseling on birth preparedness and complication readiness throughout their pregnancy</a:t>
            </a:r>
          </a:p>
          <a:p>
            <a:pPr marL="457200" lvl="2" indent="0" algn="just">
              <a:lnSpc>
                <a:spcPct val="150000"/>
              </a:lnSpc>
              <a:spcBef>
                <a:spcPts val="0"/>
              </a:spcBef>
              <a:buNone/>
            </a:pPr>
            <a:endParaRPr lang="en-US" sz="2100"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marL="800100" lvl="1" indent="-342900">
              <a:lnSpc>
                <a:spcPct val="150000"/>
              </a:lnSpc>
              <a:buClr>
                <a:srgbClr val="59595B"/>
              </a:buClr>
              <a:buFont typeface="Arial" panose="020B0604020202020204" pitchFamily="34" charset="0"/>
              <a:buChar char="•"/>
              <a:defRPr/>
            </a:pPr>
            <a:endParaRPr lang="en-US" sz="2000" i="1" dirty="0">
              <a:solidFill>
                <a:srgbClr val="FF0000"/>
              </a:solidFill>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979392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46D69-131D-C99C-DBE6-7C367B6402B3}"/>
              </a:ext>
            </a:extLst>
          </p:cNvPr>
          <p:cNvSpPr>
            <a:spLocks noGrp="1"/>
          </p:cNvSpPr>
          <p:nvPr>
            <p:ph type="title"/>
          </p:nvPr>
        </p:nvSpPr>
        <p:spPr>
          <a:xfrm>
            <a:off x="448575" y="365125"/>
            <a:ext cx="11652278" cy="1040981"/>
          </a:xfrm>
        </p:spPr>
        <p:txBody>
          <a:bodyPr>
            <a:noAutofit/>
          </a:bodyPr>
          <a:lstStyle/>
          <a:p>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What our cross-section survey results show: </a:t>
            </a:r>
            <a:r>
              <a:rPr lang="en-US" b="1" dirty="0">
                <a:solidFill>
                  <a:srgbClr val="00667D"/>
                </a:solidFill>
                <a:latin typeface="Segoe UI" panose="020B0502040204020203" pitchFamily="34" charset="0"/>
                <a:cs typeface="Segoe UI" panose="020B0502040204020203" pitchFamily="34" charset="0"/>
              </a:rPr>
              <a:t>Family planning</a:t>
            </a:r>
          </a:p>
        </p:txBody>
      </p:sp>
      <p:sp>
        <p:nvSpPr>
          <p:cNvPr id="3" name="Content Placeholder 2">
            <a:extLst>
              <a:ext uri="{FF2B5EF4-FFF2-40B4-BE49-F238E27FC236}">
                <a16:creationId xmlns:a16="http://schemas.microsoft.com/office/drawing/2014/main" id="{04F8E0F3-B1CF-5CF6-3F50-11B592E208B8}"/>
              </a:ext>
            </a:extLst>
          </p:cNvPr>
          <p:cNvSpPr>
            <a:spLocks noGrp="1"/>
          </p:cNvSpPr>
          <p:nvPr>
            <p:ph idx="1"/>
          </p:nvPr>
        </p:nvSpPr>
        <p:spPr>
          <a:xfrm>
            <a:off x="77638" y="1544127"/>
            <a:ext cx="12023215" cy="4692771"/>
          </a:xfrm>
        </p:spPr>
        <p:txBody>
          <a:bodyPr anchor="t">
            <a:noAutofit/>
          </a:bodyPr>
          <a:lstStyle/>
          <a:p>
            <a:pPr>
              <a:lnSpc>
                <a:spcPct val="150000"/>
              </a:lnSpc>
              <a:spcBef>
                <a:spcPts val="0"/>
              </a:spcBef>
              <a:spcAft>
                <a:spcPts val="800"/>
              </a:spcAft>
              <a:buClr>
                <a:schemeClr val="tx1"/>
              </a:buClr>
              <a:buFont typeface="Wingdings" panose="05000000000000000000" pitchFamily="2" charset="2"/>
              <a:buChar char="§"/>
              <a:tabLst>
                <a:tab pos="457200" algn="l"/>
              </a:tabLst>
            </a:pPr>
            <a:r>
              <a:rPr lang="en-US" sz="18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Despite various challenges in the past few years, there was no significant change in the national </a:t>
            </a:r>
            <a:r>
              <a:rPr lang="en-US" sz="1800" b="1" dirty="0" err="1">
                <a:solidFill>
                  <a:srgbClr val="59595B"/>
                </a:solidFill>
                <a:latin typeface="Segoe UI" panose="020B0502040204020203" pitchFamily="34" charset="0"/>
                <a:ea typeface="Segoe UI Symbol" panose="020B0502040204020203" pitchFamily="34" charset="0"/>
                <a:cs typeface="Segoe UI" panose="020B0502040204020203" pitchFamily="34" charset="0"/>
              </a:rPr>
              <a:t>mCPR</a:t>
            </a:r>
            <a:r>
              <a:rPr lang="en-US" sz="18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 Moreover, the share of long-acting methods has been increasing. However, substantial regional variations in </a:t>
            </a:r>
            <a:r>
              <a:rPr lang="en-US" sz="1800" b="1" dirty="0" err="1">
                <a:solidFill>
                  <a:srgbClr val="59595B"/>
                </a:solidFill>
                <a:latin typeface="Segoe UI" panose="020B0502040204020203" pitchFamily="34" charset="0"/>
                <a:ea typeface="Segoe UI Symbol" panose="020B0502040204020203" pitchFamily="34" charset="0"/>
                <a:cs typeface="Segoe UI" panose="020B0502040204020203" pitchFamily="34" charset="0"/>
              </a:rPr>
              <a:t>mCPR</a:t>
            </a:r>
            <a:r>
              <a:rPr lang="en-US" sz="18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 and method-mix persisted. Effort is needed to improve coverage, quality and equity of family planning services</a:t>
            </a:r>
          </a:p>
          <a:p>
            <a:pPr lvl="1">
              <a:lnSpc>
                <a:spcPct val="100000"/>
              </a:lnSpc>
              <a:spcBef>
                <a:spcPts val="0"/>
              </a:spcBef>
              <a:spcAft>
                <a:spcPts val="800"/>
              </a:spcAft>
              <a:buClr>
                <a:schemeClr val="tx1"/>
              </a:buClr>
              <a:tabLst>
                <a:tab pos="457200" algn="l"/>
              </a:tabLst>
            </a:pPr>
            <a:r>
              <a:rPr lang="en-US" sz="18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Growth in </a:t>
            </a:r>
            <a:r>
              <a:rPr lang="en-US" sz="1800" dirty="0" err="1">
                <a:solidFill>
                  <a:srgbClr val="59595B"/>
                </a:solidFill>
                <a:latin typeface="Segoe UI" panose="020B0502040204020203" pitchFamily="34" charset="0"/>
                <a:ea typeface="Segoe UI Symbol" panose="020B0502040204020203" pitchFamily="34" charset="0"/>
                <a:cs typeface="Segoe UI" panose="020B0502040204020203" pitchFamily="34" charset="0"/>
              </a:rPr>
              <a:t>mCPR</a:t>
            </a:r>
            <a:r>
              <a:rPr lang="en-US" sz="18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 among all women in all regions is not uniform; while Oromia and Addis Ababa showed an increase since the baseline (2014), the reverse is true in the Amhara region</a:t>
            </a:r>
          </a:p>
          <a:p>
            <a:pPr lvl="1">
              <a:lnSpc>
                <a:spcPct val="100000"/>
              </a:lnSpc>
              <a:buClr>
                <a:srgbClr val="59595B"/>
              </a:buClr>
              <a:defRPr/>
            </a:pPr>
            <a:r>
              <a:rPr lang="en-US" sz="18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There has been a consistent increase in the share of modern long-acting/permanent methods from 17% in 2014 to 39% in 2021 </a:t>
            </a:r>
          </a:p>
          <a:p>
            <a:pPr lvl="1">
              <a:lnSpc>
                <a:spcPct val="100000"/>
              </a:lnSpc>
              <a:buClr>
                <a:srgbClr val="59595B"/>
              </a:buClr>
              <a:defRPr/>
            </a:pPr>
            <a:r>
              <a:rPr lang="en-US" sz="18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Only 19% of women receive "high-quality“* contraceptive counseling, which includes information on side effects and alternative methods </a:t>
            </a:r>
          </a:p>
          <a:p>
            <a:pPr lvl="1">
              <a:lnSpc>
                <a:spcPct val="100000"/>
              </a:lnSpc>
              <a:buClr>
                <a:srgbClr val="59595B"/>
              </a:buClr>
              <a:defRPr/>
            </a:pPr>
            <a:r>
              <a:rPr lang="en-US" sz="18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There is some improvement in quality of family planning counseling since 2019 although the level of counseling is still suboptimal.</a:t>
            </a:r>
          </a:p>
          <a:p>
            <a:pPr lvl="1">
              <a:lnSpc>
                <a:spcPct val="150000"/>
              </a:lnSpc>
              <a:buClr>
                <a:srgbClr val="59595B"/>
              </a:buClr>
              <a:defRPr/>
            </a:pPr>
            <a:r>
              <a:rPr lang="en-US" sz="1800" b="1" i="1" dirty="0">
                <a:effectLst/>
                <a:latin typeface="Segoe UI" panose="020B0502040204020203" pitchFamily="34" charset="0"/>
                <a:ea typeface="Calibri" panose="020F0502020204030204" pitchFamily="34" charset="0"/>
                <a:cs typeface="Segoe UI" panose="020B0502040204020203" pitchFamily="34" charset="0"/>
              </a:rPr>
              <a:t>*Yes to all MII+ items</a:t>
            </a:r>
            <a:endParaRPr lang="en-US" sz="1800" dirty="0">
              <a:effectLst/>
              <a:latin typeface="Segoe UI" panose="020B0502040204020203" pitchFamily="34" charset="0"/>
              <a:ea typeface="Calibri" panose="020F0502020204030204" pitchFamily="34" charset="0"/>
              <a:cs typeface="Segoe UI" panose="020B0502040204020203" pitchFamily="34" charset="0"/>
            </a:endParaRPr>
          </a:p>
          <a:p>
            <a:pPr marL="457200" lvl="1" indent="0">
              <a:lnSpc>
                <a:spcPct val="150000"/>
              </a:lnSpc>
              <a:buClr>
                <a:srgbClr val="59595B"/>
              </a:buClr>
              <a:buNone/>
              <a:defRPr/>
            </a:pPr>
            <a:endParaRPr lang="en-US" sz="2000" dirty="0">
              <a:solidFill>
                <a:srgbClr val="FF000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301868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C70FA-D663-2092-95DC-22CF66DC3A4B}"/>
              </a:ext>
            </a:extLst>
          </p:cNvPr>
          <p:cNvSpPr>
            <a:spLocks noGrp="1"/>
          </p:cNvSpPr>
          <p:nvPr>
            <p:ph type="title"/>
          </p:nvPr>
        </p:nvSpPr>
        <p:spPr>
          <a:xfrm>
            <a:off x="359923" y="365125"/>
            <a:ext cx="11832077" cy="1325563"/>
          </a:xfrm>
        </p:spPr>
        <p:txBody>
          <a:bodyPr/>
          <a:lstStyle/>
          <a:p>
            <a:r>
              <a:rPr lang="en-US" sz="4000" b="1" dirty="0">
                <a:solidFill>
                  <a:srgbClr val="00667D"/>
                </a:solidFill>
                <a:latin typeface="Segoe UI" panose="020B0502040204020203" pitchFamily="34" charset="0"/>
                <a:ea typeface="Quattrocento Sans"/>
                <a:cs typeface="Segoe UI" panose="020B0502040204020203" pitchFamily="34" charset="0"/>
                <a:sym typeface="Quattrocento Sans"/>
              </a:rPr>
              <a:t>What</a:t>
            </a:r>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 our cross-section survey results show: </a:t>
            </a:r>
            <a:r>
              <a:rPr lang="en-US" b="1" dirty="0">
                <a:solidFill>
                  <a:srgbClr val="00667D"/>
                </a:solidFill>
                <a:latin typeface="Segoe UI" panose="020B0502040204020203" pitchFamily="34" charset="0"/>
                <a:cs typeface="Segoe UI" panose="020B0502040204020203" pitchFamily="34" charset="0"/>
              </a:rPr>
              <a:t>Family planning (2)</a:t>
            </a:r>
          </a:p>
        </p:txBody>
      </p:sp>
      <p:sp>
        <p:nvSpPr>
          <p:cNvPr id="3" name="Content Placeholder 2">
            <a:extLst>
              <a:ext uri="{FF2B5EF4-FFF2-40B4-BE49-F238E27FC236}">
                <a16:creationId xmlns:a16="http://schemas.microsoft.com/office/drawing/2014/main" id="{7A7297E4-7DC0-E68C-8263-47ECDBB808CF}"/>
              </a:ext>
            </a:extLst>
          </p:cNvPr>
          <p:cNvSpPr>
            <a:spLocks noGrp="1"/>
          </p:cNvSpPr>
          <p:nvPr>
            <p:ph idx="1"/>
          </p:nvPr>
        </p:nvSpPr>
        <p:spPr>
          <a:xfrm>
            <a:off x="165370" y="1825625"/>
            <a:ext cx="11754486" cy="4351338"/>
          </a:xfrm>
        </p:spPr>
        <p:txBody>
          <a:bodyPr>
            <a:normAutofit/>
          </a:bodyPr>
          <a:lstStyle/>
          <a:p>
            <a:pPr>
              <a:lnSpc>
                <a:spcPct val="107000"/>
              </a:lnSpc>
              <a:spcBef>
                <a:spcPts val="0"/>
              </a:spcBef>
              <a:spcAft>
                <a:spcPts val="800"/>
              </a:spcAft>
              <a:buClr>
                <a:schemeClr val="tx1"/>
              </a:buClr>
              <a:buFont typeface="Wingdings" panose="05000000000000000000" pitchFamily="2" charset="2"/>
              <a:buChar char="§"/>
              <a:tabLst>
                <a:tab pos="457200" algn="l"/>
              </a:tabLst>
            </a:pPr>
            <a:r>
              <a:rPr lang="en-US" sz="2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It is encouraging to note that unmet need for modern contraceptives decreased from 25% in 2014 to 19% in 2021 nationally, however there are substantial regional variations. Effort is needed to narrow the gap across regions</a:t>
            </a:r>
          </a:p>
          <a:p>
            <a:pPr marL="1257300" lvl="4" indent="-342900">
              <a:lnSpc>
                <a:spcPct val="150000"/>
              </a:lnSpc>
              <a:spcBef>
                <a:spcPts val="0"/>
              </a:spcBef>
              <a:spcAft>
                <a:spcPts val="800"/>
              </a:spcAft>
              <a:buClr>
                <a:schemeClr val="tx1"/>
              </a:buClr>
              <a:buFont typeface="Arial" panose="020B0604020202020204" pitchFamily="34" charset="0"/>
              <a:buChar char="•"/>
              <a:tabLst>
                <a:tab pos="457200" algn="l"/>
              </a:tabLst>
            </a:pP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The biggest decline in unmet need was in Addis (7 percentage point) while the smallest decline was in SNNP (4 percentage point) during the same period</a:t>
            </a:r>
          </a:p>
          <a:p>
            <a:pPr marL="1257300" lvl="3" indent="-342900">
              <a:lnSpc>
                <a:spcPct val="150000"/>
              </a:lnSpc>
              <a:spcBef>
                <a:spcPts val="0"/>
              </a:spcBef>
              <a:spcAft>
                <a:spcPts val="800"/>
              </a:spcAft>
              <a:buClr>
                <a:schemeClr val="tx1"/>
              </a:buClr>
              <a:tabLst>
                <a:tab pos="457200" algn="l"/>
              </a:tabLst>
            </a:pP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Unmet need was higher in Harari, followed by Oromia and SNNP regions, in 2021</a:t>
            </a:r>
          </a:p>
          <a:p>
            <a:pPr marL="1257300" lvl="3" indent="-342900">
              <a:lnSpc>
                <a:spcPct val="150000"/>
              </a:lnSpc>
              <a:spcBef>
                <a:spcPts val="0"/>
              </a:spcBef>
              <a:spcAft>
                <a:spcPts val="800"/>
              </a:spcAft>
              <a:buClr>
                <a:schemeClr val="tx1"/>
              </a:buClr>
              <a:tabLst>
                <a:tab pos="457200" algn="l"/>
              </a:tabLst>
            </a:pP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Demand for family planning is low in Afar and Somali regions, in 2021</a:t>
            </a:r>
          </a:p>
          <a:p>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786688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C70FA-D663-2092-95DC-22CF66DC3A4B}"/>
              </a:ext>
            </a:extLst>
          </p:cNvPr>
          <p:cNvSpPr>
            <a:spLocks noGrp="1"/>
          </p:cNvSpPr>
          <p:nvPr>
            <p:ph type="title"/>
          </p:nvPr>
        </p:nvSpPr>
        <p:spPr>
          <a:xfrm>
            <a:off x="359923" y="365125"/>
            <a:ext cx="11832077" cy="1325563"/>
          </a:xfrm>
        </p:spPr>
        <p:txBody>
          <a:bodyPr/>
          <a:lstStyle/>
          <a:p>
            <a:r>
              <a:rPr lang="en-US" sz="4000" b="1" dirty="0">
                <a:solidFill>
                  <a:srgbClr val="00667D"/>
                </a:solidFill>
                <a:latin typeface="Segoe UI" panose="020B0502040204020203" pitchFamily="34" charset="0"/>
                <a:ea typeface="Quattrocento Sans"/>
                <a:cs typeface="Segoe UI" panose="020B0502040204020203" pitchFamily="34" charset="0"/>
                <a:sym typeface="Quattrocento Sans"/>
              </a:rPr>
              <a:t>What</a:t>
            </a:r>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 our cross-section survey results show: </a:t>
            </a:r>
            <a:r>
              <a:rPr lang="en-US" b="1" dirty="0">
                <a:solidFill>
                  <a:srgbClr val="00667D"/>
                </a:solidFill>
                <a:latin typeface="Segoe UI" panose="020B0502040204020203" pitchFamily="34" charset="0"/>
                <a:cs typeface="Segoe UI" panose="020B0502040204020203" pitchFamily="34" charset="0"/>
              </a:rPr>
              <a:t>Family planning (3)</a:t>
            </a:r>
          </a:p>
        </p:txBody>
      </p:sp>
      <p:sp>
        <p:nvSpPr>
          <p:cNvPr id="3" name="Content Placeholder 2">
            <a:extLst>
              <a:ext uri="{FF2B5EF4-FFF2-40B4-BE49-F238E27FC236}">
                <a16:creationId xmlns:a16="http://schemas.microsoft.com/office/drawing/2014/main" id="{7A7297E4-7DC0-E68C-8263-47ECDBB808CF}"/>
              </a:ext>
            </a:extLst>
          </p:cNvPr>
          <p:cNvSpPr>
            <a:spLocks noGrp="1"/>
          </p:cNvSpPr>
          <p:nvPr>
            <p:ph idx="1"/>
          </p:nvPr>
        </p:nvSpPr>
        <p:spPr>
          <a:xfrm>
            <a:off x="218757" y="1972274"/>
            <a:ext cx="11754486" cy="4351338"/>
          </a:xfrm>
        </p:spPr>
        <p:txBody>
          <a:bodyPr>
            <a:normAutofit/>
          </a:bodyPr>
          <a:lstStyle/>
          <a:p>
            <a:pPr>
              <a:lnSpc>
                <a:spcPct val="117000"/>
              </a:lnSpc>
              <a:spcBef>
                <a:spcPts val="0"/>
              </a:spcBef>
              <a:spcAft>
                <a:spcPts val="800"/>
              </a:spcAft>
              <a:buClr>
                <a:schemeClr val="tx1"/>
              </a:buClr>
              <a:buFont typeface="Wingdings" panose="05000000000000000000" pitchFamily="2" charset="2"/>
              <a:buChar char="§"/>
              <a:tabLst>
                <a:tab pos="457200" algn="l"/>
              </a:tabLst>
            </a:pPr>
            <a:r>
              <a:rPr lang="en-US" sz="2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Covert contraceptive use rate is common and efforts should be made to strengthen partner involvement in order to increase contraceptive use</a:t>
            </a:r>
          </a:p>
          <a:p>
            <a:pPr marL="742950" lvl="3" indent="-285750">
              <a:lnSpc>
                <a:spcPct val="117000"/>
              </a:lnSpc>
              <a:spcBef>
                <a:spcPts val="0"/>
              </a:spcBef>
              <a:spcAft>
                <a:spcPts val="800"/>
              </a:spcAft>
              <a:buClr>
                <a:schemeClr val="tx1"/>
              </a:buClr>
              <a:tabLst>
                <a:tab pos="457200" algn="l"/>
              </a:tabLst>
            </a:pPr>
            <a:endPar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marL="742950" lvl="3" indent="-285750">
              <a:lnSpc>
                <a:spcPct val="117000"/>
              </a:lnSpc>
              <a:spcBef>
                <a:spcPts val="0"/>
              </a:spcBef>
              <a:spcAft>
                <a:spcPts val="800"/>
              </a:spcAft>
              <a:buClr>
                <a:schemeClr val="tx1"/>
              </a:buClr>
              <a:tabLst>
                <a:tab pos="457200" algn="l"/>
              </a:tabLst>
            </a:pP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Close to 1 in 10 women who use female controlled method reported that their husband/partner does/did not know they are using a FP method, meeting the definition of covert use</a:t>
            </a:r>
          </a:p>
          <a:p>
            <a:pPr marL="742950" lvl="3" indent="-285750">
              <a:lnSpc>
                <a:spcPct val="117000"/>
              </a:lnSpc>
              <a:spcBef>
                <a:spcPts val="0"/>
              </a:spcBef>
              <a:spcAft>
                <a:spcPts val="800"/>
              </a:spcAft>
              <a:buClr>
                <a:schemeClr val="tx1"/>
              </a:buClr>
              <a:tabLst>
                <a:tab pos="457200" algn="l"/>
              </a:tabLst>
            </a:pPr>
            <a:endPar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marL="742950" lvl="3" indent="-285750">
              <a:lnSpc>
                <a:spcPct val="117000"/>
              </a:lnSpc>
              <a:spcBef>
                <a:spcPts val="0"/>
              </a:spcBef>
              <a:spcAft>
                <a:spcPts val="800"/>
              </a:spcAft>
              <a:buClr>
                <a:schemeClr val="tx1"/>
              </a:buClr>
              <a:tabLst>
                <a:tab pos="457200" algn="l"/>
              </a:tabLst>
            </a:pPr>
            <a:r>
              <a:rPr lang="en-US" sz="2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Majority of non-contraceptive users made the decision not to use on their own, as opposed to joint decision with their partner or a decision made solely by their husband</a:t>
            </a:r>
          </a:p>
        </p:txBody>
      </p:sp>
    </p:spTree>
    <p:extLst>
      <p:ext uri="{BB962C8B-B14F-4D97-AF65-F5344CB8AC3E}">
        <p14:creationId xmlns:p14="http://schemas.microsoft.com/office/powerpoint/2010/main" val="1304937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30BC7-DD6C-7716-282B-9E72625F676F}"/>
              </a:ext>
            </a:extLst>
          </p:cNvPr>
          <p:cNvSpPr>
            <a:spLocks noGrp="1"/>
          </p:cNvSpPr>
          <p:nvPr>
            <p:ph type="title"/>
          </p:nvPr>
        </p:nvSpPr>
        <p:spPr>
          <a:xfrm>
            <a:off x="390525" y="365125"/>
            <a:ext cx="11632861" cy="1325563"/>
          </a:xfrm>
        </p:spPr>
        <p:txBody>
          <a:bodyPr/>
          <a:lstStyle/>
          <a:p>
            <a:r>
              <a:rPr lang="en-US" sz="4000" b="1" dirty="0">
                <a:solidFill>
                  <a:srgbClr val="00667D"/>
                </a:solidFill>
                <a:latin typeface="Segoe UI" panose="020B0502040204020203" pitchFamily="34" charset="0"/>
                <a:ea typeface="Quattrocento Sans"/>
                <a:cs typeface="Segoe UI" panose="020B0502040204020203" pitchFamily="34" charset="0"/>
                <a:sym typeface="Quattrocento Sans"/>
              </a:rPr>
              <a:t>What</a:t>
            </a:r>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 our cross-section survey results show: </a:t>
            </a:r>
            <a:r>
              <a:rPr lang="en-US" sz="4000" b="1" dirty="0">
                <a:solidFill>
                  <a:srgbClr val="00667D"/>
                </a:solidFill>
                <a:latin typeface="Segoe UI" panose="020B0502040204020203" pitchFamily="34" charset="0"/>
                <a:cs typeface="Segoe UI" panose="020B0502040204020203" pitchFamily="34" charset="0"/>
              </a:rPr>
              <a:t>SDP</a:t>
            </a:r>
          </a:p>
        </p:txBody>
      </p:sp>
      <p:sp>
        <p:nvSpPr>
          <p:cNvPr id="3" name="Content Placeholder 2">
            <a:extLst>
              <a:ext uri="{FF2B5EF4-FFF2-40B4-BE49-F238E27FC236}">
                <a16:creationId xmlns:a16="http://schemas.microsoft.com/office/drawing/2014/main" id="{3AE5B2C8-7F9D-A03A-956A-A36FAF39994F}"/>
              </a:ext>
            </a:extLst>
          </p:cNvPr>
          <p:cNvSpPr>
            <a:spLocks noGrp="1"/>
          </p:cNvSpPr>
          <p:nvPr>
            <p:ph idx="1"/>
          </p:nvPr>
        </p:nvSpPr>
        <p:spPr>
          <a:xfrm>
            <a:off x="116732" y="1825625"/>
            <a:ext cx="11237068" cy="4351338"/>
          </a:xfrm>
        </p:spPr>
        <p:txBody>
          <a:bodyPr>
            <a:normAutofit fontScale="92500" lnSpcReduction="20000"/>
          </a:bodyPr>
          <a:lstStyle/>
          <a:p>
            <a:pPr marR="0" lvl="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2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There is limited readiness (in terms of trained human resources and services) in health facilities to provide comprehensive long-acting family planning services, including removal of implants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200"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marL="800100" lvl="1" indent="-342900">
              <a:lnSpc>
                <a:spcPct val="150000"/>
              </a:lnSpc>
              <a:spcBef>
                <a:spcPts val="0"/>
              </a:spcBef>
              <a:defRPr/>
            </a:pPr>
            <a:r>
              <a:rPr lang="en-US" sz="22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Of all health posts who reported that they provide implants as a method of FP, only 25% had at least one staff member trained to provide implant removal services on regular basis</a:t>
            </a:r>
          </a:p>
          <a:p>
            <a:pPr marL="457200" lvl="1" indent="0">
              <a:lnSpc>
                <a:spcPct val="150000"/>
              </a:lnSpc>
              <a:spcBef>
                <a:spcPts val="0"/>
              </a:spcBef>
              <a:buNone/>
              <a:defRPr/>
            </a:pPr>
            <a:endParaRPr lang="en-US" sz="2200"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marL="800100" lvl="1" indent="-342900">
              <a:lnSpc>
                <a:spcPct val="150000"/>
              </a:lnSpc>
              <a:spcBef>
                <a:spcPts val="0"/>
              </a:spcBef>
              <a:defRPr/>
            </a:pPr>
            <a:r>
              <a:rPr lang="en-GB" sz="22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Percentage of health centres which reported providing two long-acting FP methods and three short-acting FP methods declined from 87% to 79% from 2017 to 2021</a:t>
            </a:r>
          </a:p>
          <a:p>
            <a:pPr marL="800100" lvl="1" indent="-342900">
              <a:lnSpc>
                <a:spcPct val="150000"/>
              </a:lnSpc>
              <a:spcBef>
                <a:spcPts val="0"/>
              </a:spcBef>
              <a:defRPr/>
            </a:pPr>
            <a:endParaRPr lang="en-US" sz="2200"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marL="800100" lvl="1" indent="-342900">
              <a:lnSpc>
                <a:spcPct val="150000"/>
              </a:lnSpc>
              <a:spcBef>
                <a:spcPts val="0"/>
              </a:spcBef>
              <a:defRPr/>
            </a:pPr>
            <a:r>
              <a:rPr lang="en-US" sz="22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Stock availability of essential medicines for labor and delivery is lower in health centers and the private sector</a:t>
            </a:r>
          </a:p>
          <a:p>
            <a:pPr marL="800100" lvl="1" indent="-342900">
              <a:lnSpc>
                <a:spcPct val="150000"/>
              </a:lnSpc>
              <a:spcBef>
                <a:spcPts val="0"/>
              </a:spcBef>
              <a:defRPr/>
            </a:pPr>
            <a:endParaRPr kumimoji="0" lang="en-GB" sz="2000" u="none" strike="noStrike" kern="1200" cap="none" spc="0" normalizeH="0" baseline="0" noProof="0" dirty="0">
              <a:ln>
                <a:noFill/>
              </a:ln>
              <a:effectLst/>
              <a:uLnTx/>
              <a:uFillTx/>
              <a:latin typeface="Segoe UI" panose="020B0502040204020203" pitchFamily="34" charset="0"/>
              <a:ea typeface="+mn-lt"/>
              <a:cs typeface="Segoe UI" panose="020B0502040204020203" pitchFamily="34" charset="0"/>
            </a:endParaRPr>
          </a:p>
          <a:p>
            <a:pPr marL="800100" lvl="1" indent="-342900">
              <a:lnSpc>
                <a:spcPct val="150000"/>
              </a:lnSpc>
              <a:spcBef>
                <a:spcPts val="0"/>
              </a:spcBef>
              <a:defRPr/>
            </a:pPr>
            <a:endParaRPr kumimoji="0" lang="en-GB" sz="2000" u="none" strike="noStrike" kern="1200" cap="none" spc="0" normalizeH="0" baseline="0" noProof="0" dirty="0">
              <a:ln>
                <a:noFill/>
              </a:ln>
              <a:effectLst/>
              <a:uLnTx/>
              <a:uFillTx/>
              <a:latin typeface="Segoe UI" panose="020B0502040204020203" pitchFamily="34" charset="0"/>
              <a:ea typeface="+mn-lt"/>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endParaRPr>
          </a:p>
          <a:p>
            <a:endParaRPr lang="en-US" dirty="0"/>
          </a:p>
        </p:txBody>
      </p:sp>
    </p:spTree>
    <p:extLst>
      <p:ext uri="{BB962C8B-B14F-4D97-AF65-F5344CB8AC3E}">
        <p14:creationId xmlns:p14="http://schemas.microsoft.com/office/powerpoint/2010/main" val="1876255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CA2B0-8845-E2AB-C251-8FE23AAD8C8E}"/>
              </a:ext>
            </a:extLst>
          </p:cNvPr>
          <p:cNvSpPr>
            <a:spLocks noGrp="1"/>
          </p:cNvSpPr>
          <p:nvPr>
            <p:ph type="title"/>
          </p:nvPr>
        </p:nvSpPr>
        <p:spPr>
          <a:xfrm>
            <a:off x="838200" y="205772"/>
            <a:ext cx="10515600" cy="1022393"/>
          </a:xfrm>
        </p:spPr>
        <p:txBody>
          <a:bodyPr>
            <a:normAutofit fontScale="90000"/>
          </a:bodyPr>
          <a:lstStyle/>
          <a:p>
            <a:r>
              <a:rPr lang="en-US" sz="4000" b="1" dirty="0">
                <a:solidFill>
                  <a:srgbClr val="00667D"/>
                </a:solidFill>
                <a:latin typeface="Segoe UI" panose="020B0502040204020203" pitchFamily="34" charset="0"/>
                <a:ea typeface="Quattrocento Sans"/>
                <a:cs typeface="Segoe UI" panose="020B0502040204020203" pitchFamily="34" charset="0"/>
                <a:sym typeface="Quattrocento Sans"/>
              </a:rPr>
              <a:t>What</a:t>
            </a:r>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 our cross-section survey results show: </a:t>
            </a:r>
            <a:r>
              <a:rPr lang="en-US" b="1" dirty="0">
                <a:solidFill>
                  <a:srgbClr val="00667D"/>
                </a:solidFill>
                <a:latin typeface="Segoe UI" panose="020B0502040204020203" pitchFamily="34" charset="0"/>
                <a:cs typeface="Segoe UI" panose="020B0502040204020203" pitchFamily="34" charset="0"/>
              </a:rPr>
              <a:t>COVID-19</a:t>
            </a:r>
          </a:p>
        </p:txBody>
      </p:sp>
      <p:sp>
        <p:nvSpPr>
          <p:cNvPr id="3" name="Content Placeholder 2">
            <a:extLst>
              <a:ext uri="{FF2B5EF4-FFF2-40B4-BE49-F238E27FC236}">
                <a16:creationId xmlns:a16="http://schemas.microsoft.com/office/drawing/2014/main" id="{E2E196B4-7578-3C56-0753-14BC482BE801}"/>
              </a:ext>
            </a:extLst>
          </p:cNvPr>
          <p:cNvSpPr>
            <a:spLocks noGrp="1"/>
          </p:cNvSpPr>
          <p:nvPr>
            <p:ph idx="1"/>
          </p:nvPr>
        </p:nvSpPr>
        <p:spPr>
          <a:xfrm>
            <a:off x="128081" y="1475117"/>
            <a:ext cx="11935838" cy="4701396"/>
          </a:xfrm>
        </p:spPr>
        <p:txBody>
          <a:bodyPr>
            <a:normAutofit fontScale="25000" lnSpcReduction="20000"/>
          </a:bodyPr>
          <a:lstStyle/>
          <a:p>
            <a:pPr>
              <a:lnSpc>
                <a:spcPct val="150000"/>
              </a:lnSpc>
              <a:spcBef>
                <a:spcPts val="0"/>
              </a:spcBef>
              <a:buFont typeface="Wingdings" panose="05000000000000000000" pitchFamily="2" charset="2"/>
              <a:buChar char="§"/>
              <a:defRPr/>
            </a:pPr>
            <a:r>
              <a:rPr lang="en-GB" sz="8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Despite limited facility readiness to manage Covid-19, there was no significant effect on provision of key maternity services at the country level</a:t>
            </a:r>
          </a:p>
          <a:p>
            <a:pPr marL="0" indent="0">
              <a:lnSpc>
                <a:spcPct val="150000"/>
              </a:lnSpc>
              <a:spcBef>
                <a:spcPts val="0"/>
              </a:spcBef>
              <a:buNone/>
              <a:defRPr/>
            </a:pPr>
            <a:endParaRPr lang="en-GB" sz="8000" b="1"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lvl="1">
              <a:lnSpc>
                <a:spcPct val="150000"/>
              </a:lnSpc>
              <a:spcBef>
                <a:spcPts val="0"/>
              </a:spcBef>
              <a:defRPr/>
            </a:pPr>
            <a:r>
              <a:rPr lang="en-US" sz="8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COVID-19 did not appear to cause significant impacts on contraceptive use at the national level</a:t>
            </a:r>
          </a:p>
          <a:p>
            <a:pPr lvl="1">
              <a:lnSpc>
                <a:spcPct val="150000"/>
              </a:lnSpc>
              <a:buClr>
                <a:srgbClr val="59595B"/>
              </a:buClr>
              <a:defRPr/>
            </a:pPr>
            <a:r>
              <a:rPr lang="en-US" sz="8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There was a slight increase in both client volume for delivery services and the number of CS deliveries in public hospitals, during the month of April 2021 compared to April 2019</a:t>
            </a:r>
          </a:p>
          <a:p>
            <a:pPr lvl="1">
              <a:lnSpc>
                <a:spcPct val="150000"/>
              </a:lnSpc>
              <a:buClr>
                <a:srgbClr val="59595B"/>
              </a:buClr>
              <a:defRPr/>
            </a:pPr>
            <a:r>
              <a:rPr lang="en-US" sz="8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Availability of COVID -19 prevention and management services was lower in health centers and in the private health facilities</a:t>
            </a:r>
          </a:p>
          <a:p>
            <a:pPr lvl="1">
              <a:lnSpc>
                <a:spcPct val="150000"/>
              </a:lnSpc>
              <a:spcBef>
                <a:spcPts val="0"/>
              </a:spcBef>
              <a:defRPr/>
            </a:pPr>
            <a:endParaRPr lang="en-GB" sz="7400" dirty="0">
              <a:latin typeface="Segoe UI" panose="020B0502040204020203" pitchFamily="34" charset="0"/>
              <a:cs typeface="Segoe UI" panose="020B0502040204020203" pitchFamily="34" charset="0"/>
            </a:endParaRPr>
          </a:p>
          <a:p>
            <a:pPr marL="0" indent="0">
              <a:lnSpc>
                <a:spcPct val="150000"/>
              </a:lnSpc>
              <a:spcBef>
                <a:spcPts val="0"/>
              </a:spcBef>
              <a:buNone/>
              <a:defRPr/>
            </a:pPr>
            <a:r>
              <a:rPr lang="en-GB" sz="7400" dirty="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1935065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14BD2-199B-465D-9150-4F5962D77769}"/>
              </a:ext>
            </a:extLst>
          </p:cNvPr>
          <p:cNvSpPr>
            <a:spLocks noGrp="1"/>
          </p:cNvSpPr>
          <p:nvPr>
            <p:ph type="title"/>
          </p:nvPr>
        </p:nvSpPr>
        <p:spPr>
          <a:xfrm>
            <a:off x="485636" y="209865"/>
            <a:ext cx="11206255" cy="1116106"/>
          </a:xfrm>
        </p:spPr>
        <p:txBody>
          <a:bodyPr/>
          <a:lstStyle/>
          <a:p>
            <a:r>
              <a:rPr lang="en-US" sz="3600" b="1" u="none" strike="noStrike" baseline="0" dirty="0">
                <a:solidFill>
                  <a:srgbClr val="59595B"/>
                </a:solidFill>
              </a:rPr>
              <a:t>Survey Implementation and Participants (2)</a:t>
            </a:r>
            <a:br>
              <a:rPr lang="en-US" sz="3600" b="1" u="none" strike="noStrike" baseline="0" dirty="0">
                <a:solidFill>
                  <a:srgbClr val="59595B"/>
                </a:solidFill>
              </a:rPr>
            </a:br>
            <a:endParaRPr lang="en-US" dirty="0">
              <a:solidFill>
                <a:srgbClr val="59595B"/>
              </a:solidFill>
            </a:endParaRPr>
          </a:p>
        </p:txBody>
      </p:sp>
      <p:sp>
        <p:nvSpPr>
          <p:cNvPr id="6" name="Content Placeholder 2">
            <a:extLst>
              <a:ext uri="{FF2B5EF4-FFF2-40B4-BE49-F238E27FC236}">
                <a16:creationId xmlns:a16="http://schemas.microsoft.com/office/drawing/2014/main" id="{92C0916E-F4BC-40D3-A0D1-44422A468E97}"/>
              </a:ext>
            </a:extLst>
          </p:cNvPr>
          <p:cNvSpPr>
            <a:spLocks noGrp="1"/>
          </p:cNvSpPr>
          <p:nvPr>
            <p:ph idx="1"/>
          </p:nvPr>
        </p:nvSpPr>
        <p:spPr>
          <a:xfrm>
            <a:off x="414615" y="762740"/>
            <a:ext cx="11525851" cy="5332520"/>
          </a:xfrm>
        </p:spPr>
        <p:txBody>
          <a:bodyPr>
            <a:noAutofit/>
          </a:bodyPr>
          <a:lstStyle/>
          <a:p>
            <a:pPr marL="0" indent="0" algn="l">
              <a:lnSpc>
                <a:spcPct val="150000"/>
              </a:lnSpc>
              <a:spcBef>
                <a:spcPts val="0"/>
              </a:spcBef>
              <a:buNone/>
            </a:pPr>
            <a:endParaRPr lang="en-US" b="1" u="none" strike="noStrike" baseline="0" dirty="0">
              <a:solidFill>
                <a:srgbClr val="00667D"/>
              </a:solidFill>
            </a:endParaRPr>
          </a:p>
          <a:p>
            <a:pPr marL="0" indent="0" algn="l">
              <a:lnSpc>
                <a:spcPct val="150000"/>
              </a:lnSpc>
              <a:spcBef>
                <a:spcPts val="0"/>
              </a:spcBef>
              <a:buNone/>
            </a:pPr>
            <a:r>
              <a:rPr lang="en-US" b="1" u="none" strike="noStrike" baseline="0" dirty="0">
                <a:solidFill>
                  <a:srgbClr val="00667D"/>
                </a:solidFill>
              </a:rPr>
              <a:t>1-year postpartum survey:</a:t>
            </a:r>
          </a:p>
          <a:p>
            <a:pPr algn="l">
              <a:lnSpc>
                <a:spcPct val="150000"/>
              </a:lnSpc>
              <a:spcBef>
                <a:spcPts val="0"/>
              </a:spcBef>
            </a:pPr>
            <a:r>
              <a:rPr lang="en-US" b="1" u="none" strike="noStrike" baseline="0" dirty="0">
                <a:solidFill>
                  <a:schemeClr val="tx1"/>
                </a:solidFill>
              </a:rPr>
              <a:t>Data collection</a:t>
            </a:r>
            <a:r>
              <a:rPr lang="en-US" b="0" u="none" strike="noStrike" baseline="0" dirty="0">
                <a:solidFill>
                  <a:schemeClr val="tx1"/>
                </a:solidFill>
              </a:rPr>
              <a:t>: July 2020 and August 2021</a:t>
            </a:r>
          </a:p>
          <a:p>
            <a:pPr lvl="1">
              <a:lnSpc>
                <a:spcPct val="150000"/>
              </a:lnSpc>
              <a:spcBef>
                <a:spcPts val="0"/>
              </a:spcBef>
            </a:pPr>
            <a:r>
              <a:rPr lang="en-US" sz="2000" b="0" u="none" strike="noStrike" baseline="0" dirty="0">
                <a:solidFill>
                  <a:schemeClr val="tx1"/>
                </a:solidFill>
              </a:rPr>
              <a:t>The analytic sample comprised of </a:t>
            </a:r>
            <a:r>
              <a:rPr lang="en-US" sz="2000" b="1" u="none" strike="noStrike" baseline="0" dirty="0">
                <a:solidFill>
                  <a:schemeClr val="tx1"/>
                </a:solidFill>
              </a:rPr>
              <a:t>2,094 women aged 15-49</a:t>
            </a:r>
            <a:r>
              <a:rPr lang="en-US" sz="2000" u="none" strike="noStrike" baseline="0" dirty="0">
                <a:solidFill>
                  <a:schemeClr val="tx1"/>
                </a:solidFill>
              </a:rPr>
              <a:t>.</a:t>
            </a:r>
            <a:r>
              <a:rPr lang="en-US" sz="2000" b="1" u="none" strike="noStrike" baseline="0" dirty="0">
                <a:solidFill>
                  <a:schemeClr val="tx1"/>
                </a:solidFill>
              </a:rPr>
              <a:t> </a:t>
            </a:r>
          </a:p>
          <a:p>
            <a:pPr lvl="1">
              <a:lnSpc>
                <a:spcPct val="150000"/>
              </a:lnSpc>
              <a:spcBef>
                <a:spcPts val="0"/>
              </a:spcBef>
            </a:pPr>
            <a:r>
              <a:rPr lang="en-US" sz="2000" b="0" u="none" strike="noStrike" baseline="0" dirty="0">
                <a:solidFill>
                  <a:schemeClr val="tx1"/>
                </a:solidFill>
              </a:rPr>
              <a:t>These women had a total of </a:t>
            </a:r>
            <a:r>
              <a:rPr lang="en-US" sz="2000" b="1" u="none" strike="noStrike" baseline="0" dirty="0">
                <a:solidFill>
                  <a:schemeClr val="tx1"/>
                </a:solidFill>
              </a:rPr>
              <a:t>2,132 live births - </a:t>
            </a:r>
            <a:r>
              <a:rPr lang="en-US" sz="2000" dirty="0">
                <a:solidFill>
                  <a:schemeClr val="tx1"/>
                </a:solidFill>
              </a:rPr>
              <a:t>of whom </a:t>
            </a:r>
            <a:r>
              <a:rPr lang="en-US" sz="2000" b="1" u="none" strike="noStrike" baseline="0" dirty="0">
                <a:solidFill>
                  <a:schemeClr val="tx1"/>
                </a:solidFill>
              </a:rPr>
              <a:t>2,055 (96.4%) </a:t>
            </a:r>
            <a:r>
              <a:rPr lang="en-US" sz="2000" b="0" u="none" strike="noStrike" baseline="0" dirty="0">
                <a:solidFill>
                  <a:schemeClr val="tx1"/>
                </a:solidFill>
              </a:rPr>
              <a:t>were alive at the time of the 1-year interview.</a:t>
            </a:r>
          </a:p>
          <a:p>
            <a:pPr lvl="1">
              <a:lnSpc>
                <a:spcPct val="150000"/>
              </a:lnSpc>
              <a:spcBef>
                <a:spcPts val="0"/>
              </a:spcBef>
            </a:pPr>
            <a:r>
              <a:rPr lang="en-US" sz="2000" b="0" u="none" strike="noStrike" baseline="0" dirty="0">
                <a:solidFill>
                  <a:schemeClr val="tx1"/>
                </a:solidFill>
              </a:rPr>
              <a:t>Children-level analyses included in this report were restricted to all children still living at the time of interviews.</a:t>
            </a:r>
          </a:p>
          <a:p>
            <a:pPr marL="228600" lvl="1" indent="0">
              <a:spcBef>
                <a:spcPts val="0"/>
              </a:spcBef>
              <a:buNone/>
            </a:pPr>
            <a:endParaRPr lang="en-US" sz="2000" b="0" u="none" strike="noStrike" baseline="0" dirty="0">
              <a:solidFill>
                <a:schemeClr val="tx1"/>
              </a:solidFill>
            </a:endParaRPr>
          </a:p>
          <a:p>
            <a:pPr marL="0" indent="0" algn="l">
              <a:lnSpc>
                <a:spcPct val="150000"/>
              </a:lnSpc>
              <a:spcBef>
                <a:spcPts val="0"/>
              </a:spcBef>
              <a:buNone/>
            </a:pPr>
            <a:endParaRPr lang="en-US" sz="1800" b="1" i="1" u="none" strike="noStrike" baseline="0" dirty="0">
              <a:solidFill>
                <a:schemeClr val="tx1"/>
              </a:solidFill>
            </a:endParaRPr>
          </a:p>
          <a:p>
            <a:pPr marL="0" indent="0" algn="l">
              <a:lnSpc>
                <a:spcPct val="150000"/>
              </a:lnSpc>
              <a:spcBef>
                <a:spcPts val="0"/>
              </a:spcBef>
              <a:buNone/>
            </a:pPr>
            <a:r>
              <a:rPr lang="en-US" sz="1800" b="1" i="1" u="none" strike="noStrike" baseline="0" dirty="0">
                <a:solidFill>
                  <a:schemeClr val="tx1"/>
                </a:solidFill>
              </a:rPr>
              <a:t>Data collection was stopped in the Tigray region from November 2020 onwards due to security concerns</a:t>
            </a:r>
            <a:r>
              <a:rPr lang="en-US" sz="1800" i="1" u="none" strike="noStrike" baseline="0" dirty="0">
                <a:solidFill>
                  <a:schemeClr val="tx1"/>
                </a:solidFill>
              </a:rPr>
              <a:t>.</a:t>
            </a:r>
            <a:endParaRPr lang="en-US" sz="1800" i="1" dirty="0">
              <a:solidFill>
                <a:schemeClr val="tx1"/>
              </a:solidFill>
            </a:endParaRPr>
          </a:p>
        </p:txBody>
      </p:sp>
    </p:spTree>
    <p:extLst>
      <p:ext uri="{BB962C8B-B14F-4D97-AF65-F5344CB8AC3E}">
        <p14:creationId xmlns:p14="http://schemas.microsoft.com/office/powerpoint/2010/main" val="41176698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20652-F625-6A2C-AE94-8DCFD69ECD44}"/>
              </a:ext>
            </a:extLst>
          </p:cNvPr>
          <p:cNvSpPr>
            <a:spLocks noGrp="1"/>
          </p:cNvSpPr>
          <p:nvPr>
            <p:ph type="title"/>
          </p:nvPr>
        </p:nvSpPr>
        <p:spPr>
          <a:xfrm>
            <a:off x="838200" y="365125"/>
            <a:ext cx="10515600" cy="863751"/>
          </a:xfrm>
        </p:spPr>
        <p:txBody>
          <a:bodyPr>
            <a:normAutofit fontScale="90000"/>
          </a:bodyPr>
          <a:lstStyle/>
          <a:p>
            <a:r>
              <a:rPr lang="en-US" sz="4000" b="1" dirty="0">
                <a:solidFill>
                  <a:srgbClr val="00667D"/>
                </a:solidFill>
                <a:latin typeface="Segoe UI" panose="020B0502040204020203" pitchFamily="34" charset="0"/>
                <a:ea typeface="Quattrocento Sans"/>
                <a:cs typeface="Segoe UI" panose="020B0502040204020203" pitchFamily="34" charset="0"/>
                <a:sym typeface="Quattrocento Sans"/>
              </a:rPr>
              <a:t>What</a:t>
            </a:r>
            <a:r>
              <a:rPr lang="en-US" b="1" dirty="0">
                <a:solidFill>
                  <a:srgbClr val="00667D"/>
                </a:solidFill>
                <a:latin typeface="Segoe UI" panose="020B0502040204020203" pitchFamily="34" charset="0"/>
                <a:ea typeface="Quattrocento Sans"/>
                <a:cs typeface="Segoe UI" panose="020B0502040204020203" pitchFamily="34" charset="0"/>
                <a:sym typeface="Quattrocento Sans"/>
              </a:rPr>
              <a:t> our cross-section survey results show: </a:t>
            </a:r>
            <a:r>
              <a:rPr lang="en-US" b="1" dirty="0">
                <a:solidFill>
                  <a:srgbClr val="00667D"/>
                </a:solidFill>
                <a:latin typeface="Segoe UI" panose="020B0502040204020203" pitchFamily="34" charset="0"/>
                <a:cs typeface="Segoe UI" panose="020B0502040204020203" pitchFamily="34" charset="0"/>
              </a:rPr>
              <a:t>COVID-19  (2)</a:t>
            </a:r>
            <a:endParaRPr lang="en-US" dirty="0"/>
          </a:p>
        </p:txBody>
      </p:sp>
      <p:sp>
        <p:nvSpPr>
          <p:cNvPr id="3" name="Content Placeholder 2">
            <a:extLst>
              <a:ext uri="{FF2B5EF4-FFF2-40B4-BE49-F238E27FC236}">
                <a16:creationId xmlns:a16="http://schemas.microsoft.com/office/drawing/2014/main" id="{04A6E387-91A1-7A6A-C70A-C430521798DF}"/>
              </a:ext>
            </a:extLst>
          </p:cNvPr>
          <p:cNvSpPr>
            <a:spLocks noGrp="1"/>
          </p:cNvSpPr>
          <p:nvPr>
            <p:ph idx="1"/>
          </p:nvPr>
        </p:nvSpPr>
        <p:spPr>
          <a:xfrm>
            <a:off x="330679" y="1632253"/>
            <a:ext cx="11664648" cy="4552888"/>
          </a:xfrm>
        </p:spPr>
        <p:txBody>
          <a:bodyPr>
            <a:normAutofit fontScale="25000" lnSpcReduction="20000"/>
          </a:bodyPr>
          <a:lstStyle/>
          <a:p>
            <a:pPr>
              <a:lnSpc>
                <a:spcPct val="150000"/>
              </a:lnSpc>
              <a:spcBef>
                <a:spcPts val="0"/>
              </a:spcBef>
              <a:buFont typeface="Wingdings" panose="05000000000000000000" pitchFamily="2" charset="2"/>
              <a:buChar char="§"/>
              <a:defRPr/>
            </a:pPr>
            <a:r>
              <a:rPr lang="en-GB" sz="8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The community risk perception about getting infected is relatively low. However, it was encouraging to note that a significant majority of women 15-49 years are willing to accept Covid-19 vaccines</a:t>
            </a:r>
          </a:p>
          <a:p>
            <a:pPr lvl="1">
              <a:lnSpc>
                <a:spcPct val="150000"/>
              </a:lnSpc>
              <a:defRPr/>
            </a:pPr>
            <a:r>
              <a:rPr lang="en-GB" sz="8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Close to four in ten</a:t>
            </a:r>
            <a:r>
              <a:rPr lang="en-US" sz="8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 women 15-49 years were not concerned about getting infected with Covid-19</a:t>
            </a:r>
          </a:p>
          <a:p>
            <a:pPr lvl="1">
              <a:lnSpc>
                <a:spcPct val="150000"/>
              </a:lnSpc>
              <a:buClr>
                <a:srgbClr val="59595B"/>
              </a:buClr>
              <a:defRPr/>
            </a:pPr>
            <a:r>
              <a:rPr lang="en-US" sz="80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Seven out of ten women 15-49 years were willing to accept COVID-19 vaccination if offered</a:t>
            </a:r>
          </a:p>
          <a:p>
            <a:pPr>
              <a:lnSpc>
                <a:spcPct val="150000"/>
              </a:lnSpc>
              <a:buClr>
                <a:srgbClr val="59595B"/>
              </a:buClr>
              <a:buFont typeface="Wingdings" panose="05000000000000000000" pitchFamily="2" charset="2"/>
              <a:buChar char="§"/>
              <a:defRPr/>
            </a:pPr>
            <a:r>
              <a:rPr lang="en-GB" sz="8000" b="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Continuous awareness raising and building resilience are needed to address the remaining challenges of the pandemic and improve preparedness for the future</a:t>
            </a:r>
          </a:p>
          <a:p>
            <a:pPr marL="457200" lvl="1" indent="0">
              <a:lnSpc>
                <a:spcPct val="150000"/>
              </a:lnSpc>
              <a:buClr>
                <a:srgbClr val="59595B"/>
              </a:buClr>
              <a:buNone/>
              <a:defRPr/>
            </a:pPr>
            <a:endParaRPr kumimoji="0" lang="en-US" sz="8000" u="none" strike="noStrike" kern="1200" cap="none" spc="0" normalizeH="0" baseline="0" noProof="0" dirty="0">
              <a:ln>
                <a:noFill/>
              </a:ln>
              <a:effectLst/>
              <a:uLnTx/>
              <a:uFillTx/>
              <a:ea typeface="+mn-ea"/>
              <a:cs typeface="Segoe UI" panose="020B0502040204020203" pitchFamily="34" charset="0"/>
            </a:endParaRPr>
          </a:p>
        </p:txBody>
      </p:sp>
    </p:spTree>
    <p:extLst>
      <p:ext uri="{BB962C8B-B14F-4D97-AF65-F5344CB8AC3E}">
        <p14:creationId xmlns:p14="http://schemas.microsoft.com/office/powerpoint/2010/main" val="17376757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408762" y="2634003"/>
            <a:ext cx="6783238" cy="34778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400" b="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PMA Ethiopia Baseline survey findings</a:t>
            </a:r>
            <a:r>
              <a:rPr kumimoji="0" lang="en-CA"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400" b="1"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Priority Indicators for Maternal and Newborn Health</a:t>
            </a:r>
            <a:endParaRPr kumimoji="0" lang="fr-CA" sz="44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25" b="2725"/>
          <a:stretch>
            <a:fillRect/>
          </a:stretch>
        </p:blipFill>
        <p:spPr>
          <a:xfrm>
            <a:off x="0" y="1"/>
            <a:ext cx="7252793" cy="6254150"/>
          </a:xfrm>
        </p:spPr>
      </p:pic>
    </p:spTree>
    <p:extLst>
      <p:ext uri="{BB962C8B-B14F-4D97-AF65-F5344CB8AC3E}">
        <p14:creationId xmlns:p14="http://schemas.microsoft.com/office/powerpoint/2010/main" val="2260377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850" y="992634"/>
            <a:ext cx="11801475" cy="5113323"/>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Indicators include:</a:t>
            </a:r>
          </a:p>
          <a:p>
            <a:pPr marL="285750" marR="0" lvl="0"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Antenatal Care (ANC)</a:t>
            </a:r>
          </a:p>
          <a:p>
            <a:pPr marL="742950" marR="0" lvl="1"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Receipt</a:t>
            </a: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of ANC</a:t>
            </a:r>
          </a:p>
          <a:p>
            <a:pPr marL="742950" marR="0" lvl="1"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Components </a:t>
            </a: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of ANC care and service provision</a:t>
            </a:r>
          </a:p>
          <a:p>
            <a:pPr marL="742950" marR="0" lvl="1"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ANC </a:t>
            </a:r>
            <a:r>
              <a:rPr kumimoji="0" lang="en-US" sz="20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Counseling</a:t>
            </a:r>
          </a:p>
          <a:p>
            <a:pPr marL="742950" marR="0" lvl="1"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Postpartum Family Planning Counseling </a:t>
            </a: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during ANC</a:t>
            </a:r>
          </a:p>
          <a:p>
            <a:pPr marL="285750" marR="0" lvl="0"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Results are among </a:t>
            </a:r>
            <a:r>
              <a:rPr lang="en-US" sz="2000" b="1" dirty="0">
                <a:solidFill>
                  <a:srgbClr val="59595B"/>
                </a:solidFill>
                <a:latin typeface="Segoe UI" panose="020B0502040204020203" pitchFamily="34" charset="0"/>
                <a:cs typeface="Segoe UI" panose="020B0502040204020203" pitchFamily="34" charset="0"/>
              </a:rPr>
              <a:t>women who were pregnant </a:t>
            </a:r>
            <a:r>
              <a:rPr kumimoji="0" lang="en-US" sz="20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at baseline (n=1,796)</a:t>
            </a:r>
          </a:p>
          <a:p>
            <a:pPr marL="285750" marR="0" lvl="0"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Presented by self-reported month of gestational age to give a snapshot of the services women receive throughout pregnancy</a:t>
            </a:r>
          </a:p>
          <a:p>
            <a:pPr marL="285750" marR="0" lvl="0"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Results from 6-week </a:t>
            </a:r>
            <a:r>
              <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postpartum survey will show cumulative services received during pregnancy (to be presented in the future)</a:t>
            </a:r>
          </a:p>
        </p:txBody>
      </p:sp>
      <p:sp>
        <p:nvSpPr>
          <p:cNvPr id="7" name="TextBox 6"/>
          <p:cNvSpPr txBox="1">
            <a:spLocks/>
          </p:cNvSpPr>
          <p:nvPr/>
        </p:nvSpPr>
        <p:spPr>
          <a:xfrm>
            <a:off x="559904" y="290671"/>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Priority Indicators: Baseline Panel Survey</a:t>
            </a:r>
            <a:endParaRPr kumimoji="0" lang="fr-CA" sz="32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58449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D0141B8-993A-BC43-AA64-F31D1DA7E56A}"/>
              </a:ext>
            </a:extLst>
          </p:cNvPr>
          <p:cNvGraphicFramePr>
            <a:graphicFrameLocks noGrp="1"/>
          </p:cNvGraphicFramePr>
          <p:nvPr/>
        </p:nvGraphicFramePr>
        <p:xfrm>
          <a:off x="1226916" y="1967696"/>
          <a:ext cx="9447170" cy="4294756"/>
        </p:xfrm>
        <a:graphic>
          <a:graphicData uri="http://schemas.openxmlformats.org/drawingml/2006/table">
            <a:tbl>
              <a:tblPr firstRow="1" bandRow="1">
                <a:tableStyleId>{5C22544A-7EE6-4342-B048-85BDC9FD1C3A}</a:tableStyleId>
              </a:tblPr>
              <a:tblGrid>
                <a:gridCol w="3563054">
                  <a:extLst>
                    <a:ext uri="{9D8B030D-6E8A-4147-A177-3AD203B41FA5}">
                      <a16:colId xmlns:a16="http://schemas.microsoft.com/office/drawing/2014/main" val="2437586246"/>
                    </a:ext>
                  </a:extLst>
                </a:gridCol>
                <a:gridCol w="3084876">
                  <a:extLst>
                    <a:ext uri="{9D8B030D-6E8A-4147-A177-3AD203B41FA5}">
                      <a16:colId xmlns:a16="http://schemas.microsoft.com/office/drawing/2014/main" val="2326940162"/>
                    </a:ext>
                  </a:extLst>
                </a:gridCol>
                <a:gridCol w="2799240">
                  <a:extLst>
                    <a:ext uri="{9D8B030D-6E8A-4147-A177-3AD203B41FA5}">
                      <a16:colId xmlns:a16="http://schemas.microsoft.com/office/drawing/2014/main" val="4147780441"/>
                    </a:ext>
                  </a:extLst>
                </a:gridCol>
              </a:tblGrid>
              <a:tr h="762925">
                <a:tc>
                  <a:txBody>
                    <a:bodyPr/>
                    <a:lstStyle/>
                    <a:p>
                      <a:r>
                        <a:rPr lang="en-US" sz="2000" b="1" dirty="0">
                          <a:latin typeface="Segoe UI" panose="020B0502040204020203" pitchFamily="34" charset="0"/>
                          <a:ea typeface="Segoe UI Symbol" panose="020B0502040204020203" pitchFamily="34" charset="0"/>
                          <a:cs typeface="Segoe UI" panose="020B0502040204020203" pitchFamily="34" charset="0"/>
                        </a:rPr>
                        <a:t>Respondent characteristics</a:t>
                      </a:r>
                    </a:p>
                  </a:txBody>
                  <a:tcPr/>
                </a:tc>
                <a:tc>
                  <a:txBody>
                    <a:bodyPr/>
                    <a:lstStyle/>
                    <a:p>
                      <a:pPr algn="ctr"/>
                      <a:r>
                        <a:rPr lang="en-US" sz="2000" b="1" dirty="0">
                          <a:latin typeface="Segoe UI" panose="020B0502040204020203" pitchFamily="34" charset="0"/>
                          <a:ea typeface="Segoe UI Symbol" panose="020B0502040204020203" pitchFamily="34" charset="0"/>
                          <a:cs typeface="Segoe UI" panose="020B0502040204020203" pitchFamily="34" charset="0"/>
                        </a:rPr>
                        <a:t>Weighted </a:t>
                      </a:r>
                      <a:r>
                        <a:rPr lang="en-US" sz="2000" b="1" dirty="0">
                          <a:latin typeface="Montserrat" pitchFamily="2" charset="77"/>
                          <a:ea typeface="Segoe UI Symbol" panose="020B0502040204020203" pitchFamily="34" charset="0"/>
                          <a:cs typeface="Segoe UI" panose="020B0502040204020203" pitchFamily="34" charset="0"/>
                        </a:rPr>
                        <a:t>(</a:t>
                      </a:r>
                      <a:r>
                        <a:rPr lang="en-US" sz="2000" b="1" dirty="0">
                          <a:latin typeface="Segoe UI" panose="020B0502040204020203" pitchFamily="34" charset="0"/>
                          <a:ea typeface="Segoe UI Symbol" panose="020B0502040204020203" pitchFamily="34" charset="0"/>
                          <a:cs typeface="Segoe UI" panose="020B0502040204020203" pitchFamily="34" charset="0"/>
                        </a:rPr>
                        <a:t>n</a:t>
                      </a:r>
                      <a:r>
                        <a:rPr lang="en-US" sz="2000" b="1" dirty="0">
                          <a:latin typeface="Montserrat" pitchFamily="2" charset="77"/>
                          <a:ea typeface="Segoe UI Symbol" panose="020B0502040204020203" pitchFamily="34" charset="0"/>
                          <a:cs typeface="Segoe UI" panose="020B0502040204020203" pitchFamily="34" charset="0"/>
                        </a:rPr>
                        <a:t>)</a:t>
                      </a:r>
                    </a:p>
                  </a:txBody>
                  <a:tcPr/>
                </a:tc>
                <a:tc>
                  <a:txBody>
                    <a:bodyPr/>
                    <a:lstStyle/>
                    <a:p>
                      <a:pPr algn="ctr"/>
                      <a:r>
                        <a:rPr lang="en-US" sz="2000" b="1" dirty="0">
                          <a:latin typeface="Segoe UI" panose="020B0502040204020203" pitchFamily="34" charset="0"/>
                          <a:ea typeface="Segoe UI Symbol" panose="020B0502040204020203" pitchFamily="34" charset="0"/>
                          <a:cs typeface="Segoe UI" panose="020B0502040204020203" pitchFamily="34" charset="0"/>
                        </a:rPr>
                        <a:t>Percent</a:t>
                      </a:r>
                    </a:p>
                  </a:txBody>
                  <a:tcPr/>
                </a:tc>
                <a:extLst>
                  <a:ext uri="{0D108BD9-81ED-4DB2-BD59-A6C34878D82A}">
                    <a16:rowId xmlns:a16="http://schemas.microsoft.com/office/drawing/2014/main" val="37823988"/>
                  </a:ext>
                </a:extLst>
              </a:tr>
              <a:tr h="762925">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b="1" u="sng" dirty="0">
                          <a:solidFill>
                            <a:schemeClr val="tx1">
                              <a:lumMod val="50000"/>
                            </a:schemeClr>
                          </a:solidFill>
                          <a:latin typeface="Segoe UI" panose="020B0502040204020203" pitchFamily="34" charset="0"/>
                          <a:cs typeface="Segoe UI" panose="020B0502040204020203" pitchFamily="34" charset="0"/>
                        </a:rPr>
                        <a:t>Gestational age at enrollment</a:t>
                      </a:r>
                    </a:p>
                  </a:txBody>
                  <a:tcPr/>
                </a:tc>
                <a:tc>
                  <a:txBody>
                    <a:bodyPr/>
                    <a:lstStyle/>
                    <a:p>
                      <a:pPr algn="ctr"/>
                      <a:endParaRPr lang="en-US" sz="20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a:endParaRPr lang="en-US" sz="20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extLst>
                  <a:ext uri="{0D108BD9-81ED-4DB2-BD59-A6C34878D82A}">
                    <a16:rowId xmlns:a16="http://schemas.microsoft.com/office/drawing/2014/main" val="3304432576"/>
                  </a:ext>
                </a:extLst>
              </a:tr>
              <a:tr h="395558">
                <a:tc>
                  <a:txBody>
                    <a:bodyPr/>
                    <a:lstStyle/>
                    <a:p>
                      <a:pPr lvl="0" algn="r" fontAlgn="b"/>
                      <a:r>
                        <a:rPr lang="en-US" sz="2000" b="1" dirty="0">
                          <a:solidFill>
                            <a:schemeClr val="tx1">
                              <a:lumMod val="50000"/>
                            </a:schemeClr>
                          </a:solidFill>
                          <a:latin typeface="Segoe UI" panose="020B0502040204020203" pitchFamily="34" charset="0"/>
                          <a:cs typeface="Segoe UI" panose="020B0502040204020203" pitchFamily="34" charset="0"/>
                        </a:rPr>
                        <a:t>   </a:t>
                      </a:r>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 3 months</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561</a:t>
                      </a:r>
                    </a:p>
                  </a:txBody>
                  <a:tcPr marL="9525" marR="9525" marT="9525" marB="0" anchor="b"/>
                </a:tc>
                <a:tc>
                  <a:txBody>
                    <a:bodyPr/>
                    <a:lstStyle/>
                    <a:p>
                      <a:pPr marL="0" algn="ctr" defTabSz="914400" rtl="0" eaLnBrk="1" fontAlgn="b" latinLnBrk="0" hangingPunct="1"/>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31.2</a:t>
                      </a:r>
                    </a:p>
                  </a:txBody>
                  <a:tcPr marL="7620" marR="182880" marT="7620" marB="0" anchor="b"/>
                </a:tc>
                <a:extLst>
                  <a:ext uri="{0D108BD9-81ED-4DB2-BD59-A6C34878D82A}">
                    <a16:rowId xmlns:a16="http://schemas.microsoft.com/office/drawing/2014/main" val="1404247882"/>
                  </a:ext>
                </a:extLst>
              </a:tr>
              <a:tr h="395558">
                <a:tc>
                  <a:txBody>
                    <a:bodyPr/>
                    <a:lstStyle/>
                    <a:p>
                      <a:pPr lvl="0" algn="r" fontAlgn="b"/>
                      <a:r>
                        <a:rPr lang="en-US" sz="2000" b="1" dirty="0">
                          <a:solidFill>
                            <a:schemeClr val="tx1">
                              <a:lumMod val="50000"/>
                            </a:schemeClr>
                          </a:solidFill>
                          <a:latin typeface="Segoe UI" panose="020B0502040204020203" pitchFamily="34" charset="0"/>
                          <a:cs typeface="Segoe UI" panose="020B0502040204020203" pitchFamily="34" charset="0"/>
                        </a:rPr>
                        <a:t>   </a:t>
                      </a:r>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4 months</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218</a:t>
                      </a:r>
                    </a:p>
                  </a:txBody>
                  <a:tcPr marL="9525" marR="9525" marT="9525" marB="0" anchor="b"/>
                </a:tc>
                <a:tc>
                  <a:txBody>
                    <a:bodyPr/>
                    <a:lstStyle/>
                    <a:p>
                      <a:pPr marL="0" algn="ctr" defTabSz="914400" rtl="0" eaLnBrk="1" fontAlgn="b" latinLnBrk="0" hangingPunct="1"/>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12.1</a:t>
                      </a:r>
                    </a:p>
                  </a:txBody>
                  <a:tcPr marL="7620" marR="182880" marT="7620" marB="0" anchor="b"/>
                </a:tc>
                <a:extLst>
                  <a:ext uri="{0D108BD9-81ED-4DB2-BD59-A6C34878D82A}">
                    <a16:rowId xmlns:a16="http://schemas.microsoft.com/office/drawing/2014/main" val="3332338613"/>
                  </a:ext>
                </a:extLst>
              </a:tr>
              <a:tr h="395558">
                <a:tc>
                  <a:txBody>
                    <a:bodyPr/>
                    <a:lstStyle/>
                    <a:p>
                      <a:pPr lvl="0" algn="r" fontAlgn="b"/>
                      <a:r>
                        <a:rPr lang="en-US" sz="2000" b="1" dirty="0">
                          <a:solidFill>
                            <a:schemeClr val="tx1">
                              <a:lumMod val="50000"/>
                            </a:schemeClr>
                          </a:solidFill>
                          <a:latin typeface="Segoe UI" panose="020B0502040204020203" pitchFamily="34" charset="0"/>
                          <a:cs typeface="Segoe UI" panose="020B0502040204020203" pitchFamily="34" charset="0"/>
                        </a:rPr>
                        <a:t>   </a:t>
                      </a:r>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5 months</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256</a:t>
                      </a:r>
                    </a:p>
                  </a:txBody>
                  <a:tcPr marL="9525" marR="9525" marT="9525" marB="0" anchor="b"/>
                </a:tc>
                <a:tc>
                  <a:txBody>
                    <a:bodyPr/>
                    <a:lstStyle/>
                    <a:p>
                      <a:pPr marL="0" algn="ctr" defTabSz="914400" rtl="0" eaLnBrk="1" fontAlgn="b" latinLnBrk="0" hangingPunct="1"/>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14.2</a:t>
                      </a:r>
                    </a:p>
                  </a:txBody>
                  <a:tcPr marL="7620" marR="182880" marT="7620" marB="0" anchor="b"/>
                </a:tc>
                <a:extLst>
                  <a:ext uri="{0D108BD9-81ED-4DB2-BD59-A6C34878D82A}">
                    <a16:rowId xmlns:a16="http://schemas.microsoft.com/office/drawing/2014/main" val="2499407721"/>
                  </a:ext>
                </a:extLst>
              </a:tr>
              <a:tr h="395558">
                <a:tc>
                  <a:txBody>
                    <a:bodyPr/>
                    <a:lstStyle/>
                    <a:p>
                      <a:pPr lvl="0" algn="r" fontAlgn="b"/>
                      <a:r>
                        <a:rPr lang="en-US" sz="2000" b="1" dirty="0">
                          <a:solidFill>
                            <a:schemeClr val="tx1">
                              <a:lumMod val="50000"/>
                            </a:schemeClr>
                          </a:solidFill>
                          <a:latin typeface="Segoe UI" panose="020B0502040204020203" pitchFamily="34" charset="0"/>
                          <a:cs typeface="Segoe UI" panose="020B0502040204020203" pitchFamily="34" charset="0"/>
                        </a:rPr>
                        <a:t>  </a:t>
                      </a:r>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6 months</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230</a:t>
                      </a:r>
                    </a:p>
                  </a:txBody>
                  <a:tcPr marL="9525" marR="9525" marT="9525" marB="0" anchor="b"/>
                </a:tc>
                <a:tc>
                  <a:txBody>
                    <a:bodyPr/>
                    <a:lstStyle/>
                    <a:p>
                      <a:pPr marL="0" algn="ctr" defTabSz="914400" rtl="0" eaLnBrk="1" fontAlgn="b" latinLnBrk="0" hangingPunct="1"/>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12.8</a:t>
                      </a:r>
                    </a:p>
                  </a:txBody>
                  <a:tcPr marL="7620" marR="182880" marT="7620" marB="0" anchor="b"/>
                </a:tc>
                <a:extLst>
                  <a:ext uri="{0D108BD9-81ED-4DB2-BD59-A6C34878D82A}">
                    <a16:rowId xmlns:a16="http://schemas.microsoft.com/office/drawing/2014/main" val="2296739799"/>
                  </a:ext>
                </a:extLst>
              </a:tr>
              <a:tr h="395558">
                <a:tc>
                  <a:txBody>
                    <a:bodyPr/>
                    <a:lstStyle/>
                    <a:p>
                      <a:pPr lvl="0" algn="r" fontAlgn="b"/>
                      <a:r>
                        <a:rPr lang="en-US" sz="2000" b="1" dirty="0">
                          <a:solidFill>
                            <a:schemeClr val="tx1">
                              <a:lumMod val="50000"/>
                            </a:schemeClr>
                          </a:solidFill>
                          <a:latin typeface="Segoe UI" panose="020B0502040204020203" pitchFamily="34" charset="0"/>
                          <a:cs typeface="Segoe UI" panose="020B0502040204020203" pitchFamily="34" charset="0"/>
                        </a:rPr>
                        <a:t>  </a:t>
                      </a:r>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7 months</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205</a:t>
                      </a:r>
                    </a:p>
                  </a:txBody>
                  <a:tcPr marL="9525" marR="9525" marT="9525" marB="0" anchor="b"/>
                </a:tc>
                <a:tc>
                  <a:txBody>
                    <a:bodyPr/>
                    <a:lstStyle/>
                    <a:p>
                      <a:pPr marL="0" algn="ctr" defTabSz="914400" rtl="0" eaLnBrk="1" fontAlgn="b" latinLnBrk="0" hangingPunct="1"/>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11.4</a:t>
                      </a:r>
                    </a:p>
                  </a:txBody>
                  <a:tcPr marL="7620" marR="182880" marT="7620" marB="0" anchor="b"/>
                </a:tc>
                <a:extLst>
                  <a:ext uri="{0D108BD9-81ED-4DB2-BD59-A6C34878D82A}">
                    <a16:rowId xmlns:a16="http://schemas.microsoft.com/office/drawing/2014/main" val="743160420"/>
                  </a:ext>
                </a:extLst>
              </a:tr>
              <a:tr h="395558">
                <a:tc>
                  <a:txBody>
                    <a:bodyPr/>
                    <a:lstStyle/>
                    <a:p>
                      <a:pPr lvl="0" algn="r" fontAlgn="b"/>
                      <a:r>
                        <a:rPr lang="en-US" sz="2000" b="1" dirty="0">
                          <a:solidFill>
                            <a:schemeClr val="tx1">
                              <a:lumMod val="50000"/>
                            </a:schemeClr>
                          </a:solidFill>
                          <a:latin typeface="Segoe UI" panose="020B0502040204020203" pitchFamily="34" charset="0"/>
                          <a:cs typeface="Segoe UI" panose="020B0502040204020203" pitchFamily="34" charset="0"/>
                        </a:rPr>
                        <a:t>  </a:t>
                      </a:r>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8 months</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196</a:t>
                      </a:r>
                    </a:p>
                  </a:txBody>
                  <a:tcPr marL="9525" marR="9525" marT="9525" marB="0" anchor="b"/>
                </a:tc>
                <a:tc>
                  <a:txBody>
                    <a:bodyPr/>
                    <a:lstStyle/>
                    <a:p>
                      <a:pPr marL="0" algn="ctr" defTabSz="914400" rtl="0" eaLnBrk="1" fontAlgn="b" latinLnBrk="0" hangingPunct="1"/>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10.9</a:t>
                      </a:r>
                    </a:p>
                  </a:txBody>
                  <a:tcPr marL="7620" marR="182880" marT="7620" marB="0" anchor="b"/>
                </a:tc>
                <a:extLst>
                  <a:ext uri="{0D108BD9-81ED-4DB2-BD59-A6C34878D82A}">
                    <a16:rowId xmlns:a16="http://schemas.microsoft.com/office/drawing/2014/main" val="16803380"/>
                  </a:ext>
                </a:extLst>
              </a:tr>
              <a:tr h="395558">
                <a:tc>
                  <a:txBody>
                    <a:bodyPr/>
                    <a:lstStyle/>
                    <a:p>
                      <a:pPr lvl="0" algn="r" fontAlgn="b"/>
                      <a:r>
                        <a:rPr lang="en-US" sz="2000" b="1" dirty="0">
                          <a:solidFill>
                            <a:schemeClr val="tx1">
                              <a:lumMod val="50000"/>
                            </a:schemeClr>
                          </a:solidFill>
                          <a:latin typeface="Segoe UI" panose="020B0502040204020203" pitchFamily="34" charset="0"/>
                          <a:cs typeface="Segoe UI" panose="020B0502040204020203" pitchFamily="34" charset="0"/>
                        </a:rPr>
                        <a:t>  </a:t>
                      </a:r>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9+ months</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130</a:t>
                      </a:r>
                    </a:p>
                  </a:txBody>
                  <a:tcPr marL="9525" marR="9525" marT="9525" marB="0" anchor="b"/>
                </a:tc>
                <a:tc>
                  <a:txBody>
                    <a:bodyPr/>
                    <a:lstStyle/>
                    <a:p>
                      <a:pPr marL="0" algn="ctr" defTabSz="914400" rtl="0" eaLnBrk="1" fontAlgn="b" latinLnBrk="0" hangingPunct="1"/>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7.2</a:t>
                      </a:r>
                    </a:p>
                  </a:txBody>
                  <a:tcPr marL="7620" marR="182880" marT="7620" marB="0" anchor="b"/>
                </a:tc>
                <a:extLst>
                  <a:ext uri="{0D108BD9-81ED-4DB2-BD59-A6C34878D82A}">
                    <a16:rowId xmlns:a16="http://schemas.microsoft.com/office/drawing/2014/main" val="607515767"/>
                  </a:ext>
                </a:extLst>
              </a:tr>
            </a:tbl>
          </a:graphicData>
        </a:graphic>
      </p:graphicFrame>
      <p:sp>
        <p:nvSpPr>
          <p:cNvPr id="10" name="TextBox 9">
            <a:extLst>
              <a:ext uri="{FF2B5EF4-FFF2-40B4-BE49-F238E27FC236}">
                <a16:creationId xmlns:a16="http://schemas.microsoft.com/office/drawing/2014/main" id="{23821316-66BB-5047-B13E-A49DFFD4AC89}"/>
              </a:ext>
            </a:extLst>
          </p:cNvPr>
          <p:cNvSpPr txBox="1">
            <a:spLocks/>
          </p:cNvSpPr>
          <p:nvPr/>
        </p:nvSpPr>
        <p:spPr>
          <a:xfrm>
            <a:off x="788723" y="222159"/>
            <a:ext cx="9885363" cy="1661993"/>
          </a:xfrm>
          <a:prstGeom prst="rect">
            <a:avLst/>
          </a:prstGeom>
          <a:noFill/>
          <a:effectLst/>
        </p:spPr>
        <p:txBody>
          <a:bodyPr wrap="square" rtlCol="0">
            <a:spAutoFit/>
          </a:bodyPr>
          <a:lstStyle/>
          <a:p>
            <a:pPr lvl="0">
              <a:defRPr/>
            </a:pPr>
            <a:r>
              <a:rPr kumimoji="0" lang="en-CA" sz="2800" b="1" i="0"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rPr>
              <a:t>Panel Survey: </a:t>
            </a:r>
            <a:r>
              <a:rPr kumimoji="0" lang="en-US" sz="2800" b="1" i="0"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Respondent characteristics </a:t>
            </a:r>
            <a:r>
              <a:rPr kumimoji="0" lang="en-US" sz="2800" b="1" i="0" u="none" kern="1200" cap="none" spc="0" normalizeH="0" baseline="0" noProof="0" dirty="0">
                <a:ln>
                  <a:noFill/>
                </a:ln>
                <a:effectLst/>
                <a:uLnTx/>
                <a:uFillTx/>
                <a:latin typeface="Segoe UI" panose="020B0502040204020203" pitchFamily="34" charset="0"/>
                <a:ea typeface="+mn-ea"/>
                <a:cs typeface="Segoe UI" panose="020B0502040204020203" pitchFamily="34" charset="0"/>
              </a:rPr>
              <a:t>of currently </a:t>
            </a:r>
            <a:r>
              <a:rPr kumimoji="0" lang="en-US" sz="2800" b="1" i="0"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pregnant women who completed </a:t>
            </a:r>
            <a:r>
              <a:rPr lang="en-US" sz="2800" b="1" dirty="0">
                <a:latin typeface="Segoe UI" panose="020B0502040204020203" pitchFamily="34" charset="0"/>
                <a:cs typeface="Segoe UI" panose="020B0502040204020203" pitchFamily="34" charset="0"/>
              </a:rPr>
              <a:t>the</a:t>
            </a:r>
            <a:r>
              <a:rPr lang="en-US" sz="2800" b="1" dirty="0">
                <a:solidFill>
                  <a:srgbClr val="FF0000"/>
                </a:solidFill>
                <a:latin typeface="Segoe UI" panose="020B0502040204020203" pitchFamily="34" charset="0"/>
                <a:cs typeface="Segoe UI" panose="020B0502040204020203" pitchFamily="34" charset="0"/>
              </a:rPr>
              <a:t> </a:t>
            </a:r>
            <a:r>
              <a:rPr lang="en-US" sz="2800" b="1" dirty="0">
                <a:latin typeface="Segoe UI" panose="020B0502040204020203" pitchFamily="34" charset="0"/>
                <a:cs typeface="Segoe UI" panose="020B0502040204020203" pitchFamily="34" charset="0"/>
              </a:rPr>
              <a:t>baseline survey </a:t>
            </a:r>
            <a:r>
              <a:rPr kumimoji="0" lang="en-US" sz="2800" b="1" i="0"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(n=1,796), weighted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600" b="0" i="1"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90560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D0141B8-993A-BC43-AA64-F31D1DA7E56A}"/>
              </a:ext>
            </a:extLst>
          </p:cNvPr>
          <p:cNvGraphicFramePr>
            <a:graphicFrameLocks noGrp="1"/>
          </p:cNvGraphicFramePr>
          <p:nvPr>
            <p:extLst>
              <p:ext uri="{D42A27DB-BD31-4B8C-83A1-F6EECF244321}">
                <p14:modId xmlns:p14="http://schemas.microsoft.com/office/powerpoint/2010/main" val="821982401"/>
              </p:ext>
            </p:extLst>
          </p:nvPr>
        </p:nvGraphicFramePr>
        <p:xfrm>
          <a:off x="475210" y="1573334"/>
          <a:ext cx="11241579" cy="4564391"/>
        </p:xfrm>
        <a:graphic>
          <a:graphicData uri="http://schemas.openxmlformats.org/drawingml/2006/table">
            <a:tbl>
              <a:tblPr firstRow="1" bandRow="1">
                <a:tableStyleId>{5C22544A-7EE6-4342-B048-85BDC9FD1C3A}</a:tableStyleId>
              </a:tblPr>
              <a:tblGrid>
                <a:gridCol w="3770732">
                  <a:extLst>
                    <a:ext uri="{9D8B030D-6E8A-4147-A177-3AD203B41FA5}">
                      <a16:colId xmlns:a16="http://schemas.microsoft.com/office/drawing/2014/main" val="2437586246"/>
                    </a:ext>
                  </a:extLst>
                </a:gridCol>
                <a:gridCol w="3259287">
                  <a:extLst>
                    <a:ext uri="{9D8B030D-6E8A-4147-A177-3AD203B41FA5}">
                      <a16:colId xmlns:a16="http://schemas.microsoft.com/office/drawing/2014/main" val="2326940162"/>
                    </a:ext>
                  </a:extLst>
                </a:gridCol>
                <a:gridCol w="4211560">
                  <a:extLst>
                    <a:ext uri="{9D8B030D-6E8A-4147-A177-3AD203B41FA5}">
                      <a16:colId xmlns:a16="http://schemas.microsoft.com/office/drawing/2014/main" val="4147780441"/>
                    </a:ext>
                  </a:extLst>
                </a:gridCol>
              </a:tblGrid>
              <a:tr h="460997">
                <a:tc>
                  <a:txBody>
                    <a:bodyPr/>
                    <a:lstStyle/>
                    <a:p>
                      <a:r>
                        <a:rPr lang="en-US" sz="2000" b="1" dirty="0">
                          <a:latin typeface="Segoe UI" panose="020B0502040204020203" pitchFamily="34" charset="0"/>
                          <a:ea typeface="Segoe UI Symbol" panose="020B0502040204020203" pitchFamily="34" charset="0"/>
                          <a:cs typeface="Segoe UI" panose="020B0502040204020203" pitchFamily="34" charset="0"/>
                        </a:rPr>
                        <a:t>Respondent characteristics</a:t>
                      </a:r>
                    </a:p>
                  </a:txBody>
                  <a:tcPr/>
                </a:tc>
                <a:tc>
                  <a:txBody>
                    <a:bodyPr/>
                    <a:lstStyle/>
                    <a:p>
                      <a:pPr algn="ctr">
                        <a:lnSpc>
                          <a:spcPct val="100000"/>
                        </a:lnSpc>
                      </a:pPr>
                      <a:r>
                        <a:rPr lang="en-US" sz="2000" b="1" dirty="0">
                          <a:latin typeface="Segoe UI" panose="020B0502040204020203" pitchFamily="34" charset="0"/>
                          <a:ea typeface="Segoe UI Symbol" panose="020B0502040204020203" pitchFamily="34" charset="0"/>
                          <a:cs typeface="Segoe UI" panose="020B0502040204020203" pitchFamily="34" charset="0"/>
                        </a:rPr>
                        <a:t>Weighted </a:t>
                      </a:r>
                      <a:r>
                        <a:rPr lang="en-US" sz="2000" b="1" dirty="0">
                          <a:latin typeface="Montserrat" pitchFamily="2" charset="77"/>
                          <a:ea typeface="Segoe UI Symbol" panose="020B0502040204020203" pitchFamily="34" charset="0"/>
                          <a:cs typeface="Segoe UI" panose="020B0502040204020203" pitchFamily="34" charset="0"/>
                        </a:rPr>
                        <a:t>(</a:t>
                      </a:r>
                      <a:r>
                        <a:rPr lang="en-US" sz="2000" b="1" dirty="0">
                          <a:latin typeface="Segoe UI" panose="020B0502040204020203" pitchFamily="34" charset="0"/>
                          <a:ea typeface="Segoe UI Symbol" panose="020B0502040204020203" pitchFamily="34" charset="0"/>
                          <a:cs typeface="Segoe UI" panose="020B0502040204020203" pitchFamily="34" charset="0"/>
                        </a:rPr>
                        <a:t>n</a:t>
                      </a:r>
                      <a:r>
                        <a:rPr lang="en-US" sz="2000" b="1" dirty="0">
                          <a:latin typeface="Montserrat" pitchFamily="2" charset="77"/>
                          <a:ea typeface="Segoe UI Symbol" panose="020B0502040204020203" pitchFamily="34" charset="0"/>
                          <a:cs typeface="Segoe UI" panose="020B0502040204020203" pitchFamily="34" charset="0"/>
                        </a:rPr>
                        <a:t>)</a:t>
                      </a:r>
                    </a:p>
                  </a:txBody>
                  <a:tcPr/>
                </a:tc>
                <a:tc>
                  <a:txBody>
                    <a:bodyPr/>
                    <a:lstStyle/>
                    <a:p>
                      <a:pPr algn="ctr">
                        <a:lnSpc>
                          <a:spcPct val="100000"/>
                        </a:lnSpc>
                      </a:pPr>
                      <a:r>
                        <a:rPr lang="en-US" sz="2000" b="1" dirty="0">
                          <a:latin typeface="Segoe UI" panose="020B0502040204020203" pitchFamily="34" charset="0"/>
                          <a:ea typeface="Segoe UI Symbol" panose="020B0502040204020203" pitchFamily="34" charset="0"/>
                          <a:cs typeface="Segoe UI" panose="020B0502040204020203" pitchFamily="34" charset="0"/>
                        </a:rPr>
                        <a:t>Percent</a:t>
                      </a:r>
                    </a:p>
                  </a:txBody>
                  <a:tcPr/>
                </a:tc>
                <a:extLst>
                  <a:ext uri="{0D108BD9-81ED-4DB2-BD59-A6C34878D82A}">
                    <a16:rowId xmlns:a16="http://schemas.microsoft.com/office/drawing/2014/main" val="37823988"/>
                  </a:ext>
                </a:extLst>
              </a:tr>
              <a:tr h="416382">
                <a:tc>
                  <a:txBody>
                    <a:bodyPr/>
                    <a:lstStyle/>
                    <a:p>
                      <a:pPr algn="r"/>
                      <a:r>
                        <a:rPr lang="en-US" sz="2000" b="1" u="sng" dirty="0">
                          <a:solidFill>
                            <a:schemeClr val="tx1">
                              <a:lumMod val="50000"/>
                            </a:schemeClr>
                          </a:solidFill>
                          <a:latin typeface="Segoe UI" panose="020B0502040204020203" pitchFamily="34" charset="0"/>
                          <a:cs typeface="Segoe UI" panose="020B0502040204020203" pitchFamily="34" charset="0"/>
                        </a:rPr>
                        <a:t>Age group</a:t>
                      </a:r>
                    </a:p>
                  </a:txBody>
                  <a:tcPr/>
                </a:tc>
                <a:tc>
                  <a:txBody>
                    <a:bodyPr/>
                    <a:lstStyle/>
                    <a:p>
                      <a:pPr algn="ctr"/>
                      <a:endParaRPr lang="en-US" sz="20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a:endParaRPr lang="en-US" sz="20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extLst>
                  <a:ext uri="{0D108BD9-81ED-4DB2-BD59-A6C34878D82A}">
                    <a16:rowId xmlns:a16="http://schemas.microsoft.com/office/drawing/2014/main" val="59512318"/>
                  </a:ext>
                </a:extLst>
              </a:tr>
              <a:tr h="416382">
                <a:tc>
                  <a:txBody>
                    <a:bodyPr/>
                    <a:lstStyle/>
                    <a:p>
                      <a:pPr algn="r"/>
                      <a:r>
                        <a:rPr lang="en-US" sz="2000" b="0" dirty="0">
                          <a:solidFill>
                            <a:schemeClr val="tx1">
                              <a:lumMod val="50000"/>
                            </a:schemeClr>
                          </a:solidFill>
                          <a:latin typeface="Segoe UI" panose="020B0502040204020203" pitchFamily="34" charset="0"/>
                          <a:cs typeface="Segoe UI" panose="020B0502040204020203" pitchFamily="34" charset="0"/>
                        </a:rPr>
                        <a:t>   15-19</a:t>
                      </a:r>
                    </a:p>
                  </a:txBody>
                  <a:tcPr/>
                </a:tc>
                <a:tc>
                  <a:txBody>
                    <a:bodyPr/>
                    <a:lstStyle/>
                    <a:p>
                      <a:pPr mar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225</a:t>
                      </a:r>
                    </a:p>
                  </a:txBody>
                  <a:tcPr anchor="ctr"/>
                </a:tc>
                <a:tc>
                  <a:txBody>
                    <a:bodyPr/>
                    <a:lstStyle/>
                    <a:p>
                      <a:pPr mar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12.5</a:t>
                      </a:r>
                    </a:p>
                  </a:txBody>
                  <a:tcPr anchor="ctr"/>
                </a:tc>
                <a:extLst>
                  <a:ext uri="{0D108BD9-81ED-4DB2-BD59-A6C34878D82A}">
                    <a16:rowId xmlns:a16="http://schemas.microsoft.com/office/drawing/2014/main" val="2070667169"/>
                  </a:ext>
                </a:extLst>
              </a:tr>
              <a:tr h="416382">
                <a:tc>
                  <a:txBody>
                    <a:bodyPr/>
                    <a:lstStyle/>
                    <a:p>
                      <a:pPr algn="r"/>
                      <a:r>
                        <a:rPr lang="en-US" sz="2000" b="0" dirty="0">
                          <a:solidFill>
                            <a:schemeClr val="tx1">
                              <a:lumMod val="50000"/>
                            </a:schemeClr>
                          </a:solidFill>
                          <a:latin typeface="Segoe UI" panose="020B0502040204020203" pitchFamily="34" charset="0"/>
                          <a:cs typeface="Segoe UI" panose="020B0502040204020203" pitchFamily="34" charset="0"/>
                        </a:rPr>
                        <a:t>   20-24</a:t>
                      </a:r>
                    </a:p>
                  </a:txBody>
                  <a:tcPr/>
                </a:tc>
                <a:tc>
                  <a:txBody>
                    <a:bodyPr/>
                    <a:lstStyle/>
                    <a:p>
                      <a:pPr mar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432</a:t>
                      </a:r>
                    </a:p>
                  </a:txBody>
                  <a:tcPr anchor="ctr"/>
                </a:tc>
                <a:tc>
                  <a:txBody>
                    <a:bodyPr/>
                    <a:lstStyle/>
                    <a:p>
                      <a:pPr mar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24.3</a:t>
                      </a:r>
                    </a:p>
                  </a:txBody>
                  <a:tcPr anchor="ctr"/>
                </a:tc>
                <a:extLst>
                  <a:ext uri="{0D108BD9-81ED-4DB2-BD59-A6C34878D82A}">
                    <a16:rowId xmlns:a16="http://schemas.microsoft.com/office/drawing/2014/main" val="1319526559"/>
                  </a:ext>
                </a:extLst>
              </a:tr>
              <a:tr h="416382">
                <a:tc>
                  <a:txBody>
                    <a:bodyPr/>
                    <a:lstStyle/>
                    <a:p>
                      <a:pPr algn="r"/>
                      <a:r>
                        <a:rPr lang="en-US" sz="2000" b="0" dirty="0">
                          <a:solidFill>
                            <a:schemeClr val="tx1">
                              <a:lumMod val="50000"/>
                            </a:schemeClr>
                          </a:solidFill>
                          <a:latin typeface="Segoe UI" panose="020B0502040204020203" pitchFamily="34" charset="0"/>
                          <a:cs typeface="Segoe UI" panose="020B0502040204020203" pitchFamily="34" charset="0"/>
                        </a:rPr>
                        <a:t>   25-29</a:t>
                      </a:r>
                    </a:p>
                  </a:txBody>
                  <a:tcPr/>
                </a:tc>
                <a:tc>
                  <a:txBody>
                    <a:bodyPr/>
                    <a:lstStyle/>
                    <a:p>
                      <a:pPr mar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492</a:t>
                      </a:r>
                    </a:p>
                  </a:txBody>
                  <a:tcPr anchor="ctr"/>
                </a:tc>
                <a:tc>
                  <a:txBody>
                    <a:bodyPr/>
                    <a:lstStyle/>
                    <a:p>
                      <a:pPr mar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27.2</a:t>
                      </a:r>
                    </a:p>
                  </a:txBody>
                  <a:tcPr anchor="ctr"/>
                </a:tc>
                <a:extLst>
                  <a:ext uri="{0D108BD9-81ED-4DB2-BD59-A6C34878D82A}">
                    <a16:rowId xmlns:a16="http://schemas.microsoft.com/office/drawing/2014/main" val="1199920399"/>
                  </a:ext>
                </a:extLst>
              </a:tr>
              <a:tr h="416382">
                <a:tc>
                  <a:txBody>
                    <a:bodyPr/>
                    <a:lstStyle/>
                    <a:p>
                      <a:pPr algn="r"/>
                      <a:r>
                        <a:rPr lang="en-US" sz="2000" b="0" dirty="0">
                          <a:solidFill>
                            <a:schemeClr val="tx1">
                              <a:lumMod val="50000"/>
                            </a:schemeClr>
                          </a:solidFill>
                          <a:latin typeface="Segoe UI" panose="020B0502040204020203" pitchFamily="34" charset="0"/>
                          <a:cs typeface="Segoe UI" panose="020B0502040204020203" pitchFamily="34" charset="0"/>
                        </a:rPr>
                        <a:t>   30-34</a:t>
                      </a:r>
                    </a:p>
                  </a:txBody>
                  <a:tcPr/>
                </a:tc>
                <a:tc>
                  <a:txBody>
                    <a:bodyPr/>
                    <a:lstStyle/>
                    <a:p>
                      <a:pPr mar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353</a:t>
                      </a:r>
                    </a:p>
                  </a:txBody>
                  <a:tcPr anchor="ctr"/>
                </a:tc>
                <a:tc>
                  <a:txBody>
                    <a:bodyPr/>
                    <a:lstStyle/>
                    <a:p>
                      <a:pPr mar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19.7</a:t>
                      </a:r>
                    </a:p>
                  </a:txBody>
                  <a:tcPr anchor="ctr"/>
                </a:tc>
                <a:extLst>
                  <a:ext uri="{0D108BD9-81ED-4DB2-BD59-A6C34878D82A}">
                    <a16:rowId xmlns:a16="http://schemas.microsoft.com/office/drawing/2014/main" val="3588124354"/>
                  </a:ext>
                </a:extLst>
              </a:tr>
              <a:tr h="416382">
                <a:tc>
                  <a:txBody>
                    <a:bodyPr/>
                    <a:lstStyle/>
                    <a:p>
                      <a:pPr algn="r"/>
                      <a:r>
                        <a:rPr lang="en-US" sz="2000" b="0" dirty="0">
                          <a:solidFill>
                            <a:schemeClr val="tx1">
                              <a:lumMod val="50000"/>
                            </a:schemeClr>
                          </a:solidFill>
                          <a:latin typeface="Segoe UI" panose="020B0502040204020203" pitchFamily="34" charset="0"/>
                          <a:cs typeface="Segoe UI" panose="020B0502040204020203" pitchFamily="34" charset="0"/>
                        </a:rPr>
                        <a:t>   35+</a:t>
                      </a:r>
                    </a:p>
                  </a:txBody>
                  <a:tcPr/>
                </a:tc>
                <a:tc>
                  <a:txBody>
                    <a:bodyPr/>
                    <a:lstStyle/>
                    <a:p>
                      <a:pPr marL="0" lv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292</a:t>
                      </a:r>
                    </a:p>
                  </a:txBody>
                  <a:tcPr anchor="ctr"/>
                </a:tc>
                <a:tc>
                  <a:txBody>
                    <a:bodyPr/>
                    <a:lstStyle/>
                    <a:p>
                      <a:pPr marL="0" lvl="0" algn="ctr" defTabSz="914400" rtl="0" eaLnBrk="1" fontAlgn="b" latinLnBrk="0" hangingPunct="1"/>
                      <a:r>
                        <a:rPr lang="en-US" sz="20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16.4</a:t>
                      </a:r>
                    </a:p>
                  </a:txBody>
                  <a:tcPr anchor="ctr"/>
                </a:tc>
                <a:extLst>
                  <a:ext uri="{0D108BD9-81ED-4DB2-BD59-A6C34878D82A}">
                    <a16:rowId xmlns:a16="http://schemas.microsoft.com/office/drawing/2014/main" val="1539633641"/>
                  </a:ext>
                </a:extLst>
              </a:tr>
              <a:tr h="41638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b="1" u="sng" dirty="0">
                          <a:solidFill>
                            <a:schemeClr val="tx1">
                              <a:lumMod val="50000"/>
                            </a:schemeClr>
                          </a:solidFill>
                          <a:latin typeface="Segoe UI" panose="020B0502040204020203" pitchFamily="34" charset="0"/>
                          <a:cs typeface="Segoe UI" panose="020B0502040204020203" pitchFamily="34" charset="0"/>
                        </a:rPr>
                        <a:t>Residence</a:t>
                      </a:r>
                    </a:p>
                  </a:txBody>
                  <a:tcPr/>
                </a:tc>
                <a:tc>
                  <a:txBody>
                    <a:bodyPr/>
                    <a:lstStyle/>
                    <a:p>
                      <a:pPr algn="ctr"/>
                      <a:endParaRPr lang="en-US" sz="20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nchor="ctr"/>
                </a:tc>
                <a:tc>
                  <a:txBody>
                    <a:bodyPr/>
                    <a:lstStyle/>
                    <a:p>
                      <a:pPr algn="ctr"/>
                      <a:endParaRPr lang="en-US" sz="20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nchor="ctr"/>
                </a:tc>
                <a:extLst>
                  <a:ext uri="{0D108BD9-81ED-4DB2-BD59-A6C34878D82A}">
                    <a16:rowId xmlns:a16="http://schemas.microsoft.com/office/drawing/2014/main" val="3304432576"/>
                  </a:ext>
                </a:extLst>
              </a:tr>
              <a:tr h="341780">
                <a:tc>
                  <a:txBody>
                    <a:bodyPr/>
                    <a:lstStyle/>
                    <a:p>
                      <a:pPr algn="r" fontAlgn="b"/>
                      <a:r>
                        <a:rPr lang="en-US" sz="2000" b="0" dirty="0">
                          <a:solidFill>
                            <a:schemeClr val="tx1">
                              <a:lumMod val="50000"/>
                            </a:schemeClr>
                          </a:solidFill>
                          <a:latin typeface="Segoe UI" panose="020B0502040204020203" pitchFamily="34" charset="0"/>
                          <a:cs typeface="Segoe UI" panose="020B0502040204020203" pitchFamily="34" charset="0"/>
                        </a:rPr>
                        <a:t>    Urban</a:t>
                      </a:r>
                      <a:endPar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 438</a:t>
                      </a:r>
                    </a:p>
                  </a:txBody>
                  <a:tcPr anchor="ctr"/>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24.4</a:t>
                      </a:r>
                      <a:endParaRPr lang="en-US" sz="2000" b="0" i="0" u="none" strike="sngStrike" dirty="0">
                        <a:solidFill>
                          <a:schemeClr val="tx1">
                            <a:lumMod val="50000"/>
                          </a:schemeClr>
                        </a:solidFill>
                        <a:effectLst/>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1404247882"/>
                  </a:ext>
                </a:extLst>
              </a:tr>
              <a:tr h="341780">
                <a:tc>
                  <a:txBody>
                    <a:bodyPr/>
                    <a:lstStyle/>
                    <a:p>
                      <a:pPr algn="r" fontAlgn="b"/>
                      <a:r>
                        <a:rPr lang="en-US" sz="2000" b="0" dirty="0">
                          <a:solidFill>
                            <a:schemeClr val="tx1">
                              <a:lumMod val="50000"/>
                            </a:schemeClr>
                          </a:solidFill>
                          <a:latin typeface="Segoe UI" panose="020B0502040204020203" pitchFamily="34" charset="0"/>
                          <a:cs typeface="Segoe UI" panose="020B0502040204020203" pitchFamily="34" charset="0"/>
                        </a:rPr>
                        <a:t>    Rural</a:t>
                      </a:r>
                      <a:endPar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1,358</a:t>
                      </a:r>
                    </a:p>
                  </a:txBody>
                  <a:tcPr anchor="ctr"/>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75.6</a:t>
                      </a:r>
                    </a:p>
                  </a:txBody>
                  <a:tcPr anchor="ctr"/>
                </a:tc>
                <a:extLst>
                  <a:ext uri="{0D108BD9-81ED-4DB2-BD59-A6C34878D82A}">
                    <a16:rowId xmlns:a16="http://schemas.microsoft.com/office/drawing/2014/main" val="3332338613"/>
                  </a:ext>
                </a:extLst>
              </a:tr>
              <a:tr h="341780">
                <a:tc>
                  <a:txBody>
                    <a:bodyPr/>
                    <a:lstStyle/>
                    <a:p>
                      <a:pPr algn="r" fontAlgn="b"/>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Total</a:t>
                      </a:r>
                    </a:p>
                  </a:txBody>
                  <a:tcPr marL="9525" marR="9525" marT="9525" marB="0" anchor="b"/>
                </a:tc>
                <a:tc>
                  <a:txBody>
                    <a:bodyPr/>
                    <a:lstStyle/>
                    <a:p>
                      <a:pPr algn="ctr" fontAlgn="b"/>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1,796</a:t>
                      </a:r>
                    </a:p>
                  </a:txBody>
                  <a:tcPr anchor="ctr"/>
                </a:tc>
                <a:tc>
                  <a:txBody>
                    <a:bodyPr/>
                    <a:lstStyle/>
                    <a:p>
                      <a:pPr algn="ctr" fontAlgn="b"/>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100.0</a:t>
                      </a:r>
                    </a:p>
                  </a:txBody>
                  <a:tcPr anchor="ctr"/>
                </a:tc>
                <a:extLst>
                  <a:ext uri="{0D108BD9-81ED-4DB2-BD59-A6C34878D82A}">
                    <a16:rowId xmlns:a16="http://schemas.microsoft.com/office/drawing/2014/main" val="1814064946"/>
                  </a:ext>
                </a:extLst>
              </a:tr>
            </a:tbl>
          </a:graphicData>
        </a:graphic>
      </p:graphicFrame>
      <p:sp>
        <p:nvSpPr>
          <p:cNvPr id="3" name="Rectangle 2">
            <a:extLst>
              <a:ext uri="{FF2B5EF4-FFF2-40B4-BE49-F238E27FC236}">
                <a16:creationId xmlns:a16="http://schemas.microsoft.com/office/drawing/2014/main" id="{81823922-C3FC-6444-A858-9153EF863019}"/>
              </a:ext>
            </a:extLst>
          </p:cNvPr>
          <p:cNvSpPr/>
          <p:nvPr/>
        </p:nvSpPr>
        <p:spPr>
          <a:xfrm>
            <a:off x="88090" y="211500"/>
            <a:ext cx="11875625" cy="1077218"/>
          </a:xfrm>
          <a:prstGeom prst="rect">
            <a:avLst/>
          </a:prstGeom>
        </p:spPr>
        <p:txBody>
          <a:bodyPr wrap="square">
            <a:spAutoFit/>
          </a:bodyPr>
          <a:lstStyle/>
          <a:p>
            <a:pPr lvl="0" algn="ctr">
              <a:defRPr/>
            </a:pPr>
            <a:r>
              <a:rPr kumimoji="0" lang="en-US" sz="32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Respondent characteristics of </a:t>
            </a:r>
            <a:r>
              <a:rPr kumimoji="0" lang="en-US" sz="3200" b="1" u="none" kern="1200" cap="none" spc="0" normalizeH="0" baseline="0" noProof="0" dirty="0">
                <a:ln>
                  <a:noFill/>
                </a:ln>
                <a:effectLst/>
                <a:uLnTx/>
                <a:uFillTx/>
                <a:latin typeface="Segoe UI" panose="020B0502040204020203" pitchFamily="34" charset="0"/>
                <a:ea typeface="+mn-ea"/>
                <a:cs typeface="Segoe UI" panose="020B0502040204020203" pitchFamily="34" charset="0"/>
              </a:rPr>
              <a:t>currently </a:t>
            </a:r>
            <a:r>
              <a:rPr kumimoji="0" lang="en-US" sz="32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pregnant women who completed </a:t>
            </a:r>
            <a:r>
              <a:rPr lang="en-US" sz="3200" b="1" dirty="0">
                <a:latin typeface="Segoe UI" panose="020B0502040204020203" pitchFamily="34" charset="0"/>
                <a:cs typeface="Segoe UI" panose="020B0502040204020203" pitchFamily="34" charset="0"/>
              </a:rPr>
              <a:t>the baseline survey </a:t>
            </a:r>
            <a:r>
              <a:rPr kumimoji="0" lang="en-US" sz="32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(n=1,796), weighted</a:t>
            </a:r>
          </a:p>
        </p:txBody>
      </p:sp>
    </p:spTree>
    <p:extLst>
      <p:ext uri="{BB962C8B-B14F-4D97-AF65-F5344CB8AC3E}">
        <p14:creationId xmlns:p14="http://schemas.microsoft.com/office/powerpoint/2010/main" val="2344616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D0141B8-993A-BC43-AA64-F31D1DA7E56A}"/>
              </a:ext>
            </a:extLst>
          </p:cNvPr>
          <p:cNvGraphicFramePr>
            <a:graphicFrameLocks noGrp="1"/>
          </p:cNvGraphicFramePr>
          <p:nvPr>
            <p:extLst>
              <p:ext uri="{D42A27DB-BD31-4B8C-83A1-F6EECF244321}">
                <p14:modId xmlns:p14="http://schemas.microsoft.com/office/powerpoint/2010/main" val="3746256434"/>
              </p:ext>
            </p:extLst>
          </p:nvPr>
        </p:nvGraphicFramePr>
        <p:xfrm>
          <a:off x="347422" y="1863523"/>
          <a:ext cx="11238836" cy="4386806"/>
        </p:xfrm>
        <a:graphic>
          <a:graphicData uri="http://schemas.openxmlformats.org/drawingml/2006/table">
            <a:tbl>
              <a:tblPr firstRow="1" bandRow="1">
                <a:tableStyleId>{5C22544A-7EE6-4342-B048-85BDC9FD1C3A}</a:tableStyleId>
              </a:tblPr>
              <a:tblGrid>
                <a:gridCol w="4144260">
                  <a:extLst>
                    <a:ext uri="{9D8B030D-6E8A-4147-A177-3AD203B41FA5}">
                      <a16:colId xmlns:a16="http://schemas.microsoft.com/office/drawing/2014/main" val="2437586246"/>
                    </a:ext>
                  </a:extLst>
                </a:gridCol>
                <a:gridCol w="3448616">
                  <a:extLst>
                    <a:ext uri="{9D8B030D-6E8A-4147-A177-3AD203B41FA5}">
                      <a16:colId xmlns:a16="http://schemas.microsoft.com/office/drawing/2014/main" val="2326940162"/>
                    </a:ext>
                  </a:extLst>
                </a:gridCol>
                <a:gridCol w="3645960">
                  <a:extLst>
                    <a:ext uri="{9D8B030D-6E8A-4147-A177-3AD203B41FA5}">
                      <a16:colId xmlns:a16="http://schemas.microsoft.com/office/drawing/2014/main" val="4147780441"/>
                    </a:ext>
                  </a:extLst>
                </a:gridCol>
              </a:tblGrid>
              <a:tr h="842048">
                <a:tc>
                  <a:txBody>
                    <a:bodyPr/>
                    <a:lstStyle/>
                    <a:p>
                      <a:r>
                        <a:rPr lang="en-US" sz="2000" b="1" dirty="0">
                          <a:latin typeface="Segoe UI" panose="020B0502040204020203" pitchFamily="34" charset="0"/>
                          <a:ea typeface="Segoe UI Symbol" panose="020B0502040204020203" pitchFamily="34" charset="0"/>
                          <a:cs typeface="Segoe UI" panose="020B0502040204020203" pitchFamily="34" charset="0"/>
                        </a:rPr>
                        <a:t>Respondent characteristics</a:t>
                      </a:r>
                    </a:p>
                  </a:txBody>
                  <a:tcPr/>
                </a:tc>
                <a:tc>
                  <a:txBody>
                    <a:bodyPr/>
                    <a:lstStyle/>
                    <a:p>
                      <a:pPr algn="ctr">
                        <a:lnSpc>
                          <a:spcPct val="100000"/>
                        </a:lnSpc>
                      </a:pPr>
                      <a:r>
                        <a:rPr lang="en-US" sz="2000" b="1" dirty="0">
                          <a:latin typeface="Segoe UI" panose="020B0502040204020203" pitchFamily="34" charset="0"/>
                          <a:ea typeface="Segoe UI Symbol" panose="020B0502040204020203" pitchFamily="34" charset="0"/>
                          <a:cs typeface="Segoe UI" panose="020B0502040204020203" pitchFamily="34" charset="0"/>
                        </a:rPr>
                        <a:t>Weighted </a:t>
                      </a:r>
                      <a:r>
                        <a:rPr lang="en-US" sz="2000" b="1" dirty="0">
                          <a:latin typeface="Montserrat" pitchFamily="2" charset="77"/>
                          <a:ea typeface="Segoe UI Symbol" panose="020B0502040204020203" pitchFamily="34" charset="0"/>
                          <a:cs typeface="Segoe UI" panose="020B0502040204020203" pitchFamily="34" charset="0"/>
                        </a:rPr>
                        <a:t>(</a:t>
                      </a:r>
                      <a:r>
                        <a:rPr lang="en-US" sz="2000" b="1" dirty="0">
                          <a:latin typeface="Segoe UI" panose="020B0502040204020203" pitchFamily="34" charset="0"/>
                          <a:ea typeface="Segoe UI Symbol" panose="020B0502040204020203" pitchFamily="34" charset="0"/>
                          <a:cs typeface="Segoe UI" panose="020B0502040204020203" pitchFamily="34" charset="0"/>
                        </a:rPr>
                        <a:t>n</a:t>
                      </a:r>
                      <a:r>
                        <a:rPr lang="en-US" sz="2000" b="1" dirty="0">
                          <a:latin typeface="Montserrat" pitchFamily="2" charset="77"/>
                          <a:ea typeface="Segoe UI Symbol" panose="020B0502040204020203" pitchFamily="34" charset="0"/>
                          <a:cs typeface="Segoe UI" panose="020B0502040204020203" pitchFamily="34" charset="0"/>
                        </a:rPr>
                        <a:t>)</a:t>
                      </a:r>
                    </a:p>
                  </a:txBody>
                  <a:tcPr/>
                </a:tc>
                <a:tc>
                  <a:txBody>
                    <a:bodyPr/>
                    <a:lstStyle/>
                    <a:p>
                      <a:pPr algn="ctr">
                        <a:lnSpc>
                          <a:spcPct val="100000"/>
                        </a:lnSpc>
                      </a:pPr>
                      <a:r>
                        <a:rPr lang="en-US" sz="2000" b="1" dirty="0">
                          <a:latin typeface="Segoe UI" panose="020B0502040204020203" pitchFamily="34" charset="0"/>
                          <a:ea typeface="Segoe UI Symbol" panose="020B0502040204020203" pitchFamily="34" charset="0"/>
                          <a:cs typeface="Segoe UI" panose="020B0502040204020203" pitchFamily="34" charset="0"/>
                        </a:rPr>
                        <a:t>Percent</a:t>
                      </a:r>
                    </a:p>
                  </a:txBody>
                  <a:tcPr/>
                </a:tc>
                <a:extLst>
                  <a:ext uri="{0D108BD9-81ED-4DB2-BD59-A6C34878D82A}">
                    <a16:rowId xmlns:a16="http://schemas.microsoft.com/office/drawing/2014/main" val="37823988"/>
                  </a:ext>
                </a:extLst>
              </a:tr>
              <a:tr h="53654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000" b="1" u="sng" dirty="0">
                          <a:solidFill>
                            <a:schemeClr val="tx1">
                              <a:lumMod val="50000"/>
                            </a:schemeClr>
                          </a:solidFill>
                          <a:latin typeface="Segoe UI" panose="020B0502040204020203" pitchFamily="34" charset="0"/>
                          <a:cs typeface="Segoe UI" panose="020B0502040204020203" pitchFamily="34" charset="0"/>
                        </a:rPr>
                        <a:t>Region</a:t>
                      </a:r>
                      <a:endParaRPr lang="en-US" sz="2000" b="1" u="sng" baseline="30000" dirty="0">
                        <a:solidFill>
                          <a:schemeClr val="tx1">
                            <a:lumMod val="50000"/>
                          </a:schemeClr>
                        </a:solidFill>
                        <a:latin typeface="Segoe UI" panose="020B0502040204020203" pitchFamily="34" charset="0"/>
                        <a:cs typeface="Segoe UI" panose="020B0502040204020203" pitchFamily="34" charset="0"/>
                      </a:endParaRPr>
                    </a:p>
                  </a:txBody>
                  <a:tcPr/>
                </a:tc>
                <a:tc>
                  <a:txBody>
                    <a:bodyPr/>
                    <a:lstStyle/>
                    <a:p>
                      <a:pPr algn="ctr"/>
                      <a:endParaRPr lang="en-US" sz="20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a:endParaRPr lang="en-US" sz="20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extLst>
                  <a:ext uri="{0D108BD9-81ED-4DB2-BD59-A6C34878D82A}">
                    <a16:rowId xmlns:a16="http://schemas.microsoft.com/office/drawing/2014/main" val="2181195932"/>
                  </a:ext>
                </a:extLst>
              </a:tr>
              <a:tr h="601642">
                <a:tc>
                  <a:txBody>
                    <a:bodyPr/>
                    <a:lstStyle/>
                    <a:p>
                      <a:pPr algn="r" fontAlgn="b"/>
                      <a:r>
                        <a:rPr lang="en-US" sz="2000" b="0" dirty="0">
                          <a:solidFill>
                            <a:schemeClr val="tx1">
                              <a:lumMod val="50000"/>
                            </a:schemeClr>
                          </a:solidFill>
                          <a:latin typeface="Segoe UI" panose="020B0502040204020203" pitchFamily="34" charset="0"/>
                          <a:cs typeface="Segoe UI" panose="020B0502040204020203" pitchFamily="34" charset="0"/>
                        </a:rPr>
                        <a:t>  </a:t>
                      </a:r>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Amhara</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378</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21.1</a:t>
                      </a:r>
                    </a:p>
                  </a:txBody>
                  <a:tcPr marL="9525" marR="9525" marT="9525" marB="0" anchor="b"/>
                </a:tc>
                <a:extLst>
                  <a:ext uri="{0D108BD9-81ED-4DB2-BD59-A6C34878D82A}">
                    <a16:rowId xmlns:a16="http://schemas.microsoft.com/office/drawing/2014/main" val="3855585753"/>
                  </a:ext>
                </a:extLst>
              </a:tr>
              <a:tr h="601642">
                <a:tc>
                  <a:txBody>
                    <a:bodyPr/>
                    <a:lstStyle/>
                    <a:p>
                      <a:pPr algn="r" fontAlgn="b"/>
                      <a:r>
                        <a:rPr lang="en-US" sz="2000" b="0" dirty="0">
                          <a:solidFill>
                            <a:schemeClr val="tx1">
                              <a:lumMod val="50000"/>
                            </a:schemeClr>
                          </a:solidFill>
                          <a:latin typeface="Segoe UI" panose="020B0502040204020203" pitchFamily="34" charset="0"/>
                          <a:cs typeface="Segoe UI" panose="020B0502040204020203" pitchFamily="34" charset="0"/>
                        </a:rPr>
                        <a:t>  </a:t>
                      </a:r>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Oromia</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944</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52.5</a:t>
                      </a:r>
                    </a:p>
                  </a:txBody>
                  <a:tcPr marL="9525" marR="9525" marT="9525" marB="0" anchor="b"/>
                </a:tc>
                <a:extLst>
                  <a:ext uri="{0D108BD9-81ED-4DB2-BD59-A6C34878D82A}">
                    <a16:rowId xmlns:a16="http://schemas.microsoft.com/office/drawing/2014/main" val="1863544217"/>
                  </a:ext>
                </a:extLst>
              </a:tr>
              <a:tr h="601642">
                <a:tc>
                  <a:txBody>
                    <a:bodyPr/>
                    <a:lstStyle/>
                    <a:p>
                      <a:pPr algn="r" fontAlgn="b"/>
                      <a:r>
                        <a:rPr lang="en-US" sz="2000" b="0" dirty="0">
                          <a:solidFill>
                            <a:schemeClr val="tx1">
                              <a:lumMod val="50000"/>
                            </a:schemeClr>
                          </a:solidFill>
                          <a:latin typeface="Segoe UI" panose="020B0502040204020203" pitchFamily="34" charset="0"/>
                          <a:cs typeface="Segoe UI" panose="020B0502040204020203" pitchFamily="34" charset="0"/>
                        </a:rPr>
                        <a:t>  </a:t>
                      </a:r>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SNNP</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394</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21.9</a:t>
                      </a:r>
                    </a:p>
                  </a:txBody>
                  <a:tcPr marL="9525" marR="9525" marT="9525" marB="0" anchor="b"/>
                </a:tc>
                <a:extLst>
                  <a:ext uri="{0D108BD9-81ED-4DB2-BD59-A6C34878D82A}">
                    <a16:rowId xmlns:a16="http://schemas.microsoft.com/office/drawing/2014/main" val="1896792351"/>
                  </a:ext>
                </a:extLst>
              </a:tr>
              <a:tr h="601642">
                <a:tc>
                  <a:txBody>
                    <a:bodyPr/>
                    <a:lstStyle/>
                    <a:p>
                      <a:pPr algn="r" fontAlgn="b"/>
                      <a:r>
                        <a:rPr lang="en-US" sz="2000" b="0" dirty="0">
                          <a:solidFill>
                            <a:schemeClr val="tx1">
                              <a:lumMod val="50000"/>
                            </a:schemeClr>
                          </a:solidFill>
                          <a:latin typeface="Segoe UI" panose="020B0502040204020203" pitchFamily="34" charset="0"/>
                          <a:cs typeface="Segoe UI" panose="020B0502040204020203" pitchFamily="34" charset="0"/>
                        </a:rPr>
                        <a:t>  </a:t>
                      </a:r>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Addis </a:t>
                      </a:r>
                      <a:r>
                        <a:rPr lang="en-US" sz="20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Ababa</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81</a:t>
                      </a:r>
                    </a:p>
                  </a:txBody>
                  <a:tcPr marL="9525" marR="9525" marT="9525" marB="0" anchor="b"/>
                </a:tc>
                <a:tc>
                  <a:txBody>
                    <a:bodyPr/>
                    <a:lstStyle/>
                    <a:p>
                      <a:pPr algn="ctr" fontAlgn="b"/>
                      <a:r>
                        <a:rPr lang="en-US" sz="2000" b="0" i="0" u="none" strike="noStrike" dirty="0">
                          <a:solidFill>
                            <a:schemeClr val="tx1">
                              <a:lumMod val="50000"/>
                            </a:schemeClr>
                          </a:solidFill>
                          <a:effectLst/>
                          <a:latin typeface="Segoe UI" panose="020B0502040204020203" pitchFamily="34" charset="0"/>
                          <a:cs typeface="Segoe UI" panose="020B0502040204020203" pitchFamily="34" charset="0"/>
                        </a:rPr>
                        <a:t>4.5</a:t>
                      </a:r>
                    </a:p>
                  </a:txBody>
                  <a:tcPr marL="9525" marR="9525" marT="9525" marB="0" anchor="b"/>
                </a:tc>
                <a:extLst>
                  <a:ext uri="{0D108BD9-81ED-4DB2-BD59-A6C34878D82A}">
                    <a16:rowId xmlns:a16="http://schemas.microsoft.com/office/drawing/2014/main" val="155633849"/>
                  </a:ext>
                </a:extLst>
              </a:tr>
              <a:tr h="601642">
                <a:tc>
                  <a:txBody>
                    <a:bodyPr/>
                    <a:lstStyle/>
                    <a:p>
                      <a:pPr algn="r" fontAlgn="b"/>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Total</a:t>
                      </a:r>
                    </a:p>
                  </a:txBody>
                  <a:tcPr marL="9525" marR="9525" marT="9525" marB="0" anchor="b"/>
                </a:tc>
                <a:tc>
                  <a:txBody>
                    <a:bodyPr/>
                    <a:lstStyle/>
                    <a:p>
                      <a:pPr algn="ctr" fontAlgn="b"/>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1,796</a:t>
                      </a:r>
                    </a:p>
                  </a:txBody>
                  <a:tcPr marL="9525" marR="9525" marT="9525" marB="0" anchor="b"/>
                </a:tc>
                <a:tc>
                  <a:txBody>
                    <a:bodyPr/>
                    <a:lstStyle/>
                    <a:p>
                      <a:pPr algn="ctr" fontAlgn="b"/>
                      <a:r>
                        <a:rPr lang="en-US" sz="2000" b="1" i="0" u="none" strike="noStrike" dirty="0">
                          <a:solidFill>
                            <a:schemeClr val="tx1">
                              <a:lumMod val="50000"/>
                            </a:schemeClr>
                          </a:solidFill>
                          <a:effectLst/>
                          <a:latin typeface="Segoe UI" panose="020B0502040204020203" pitchFamily="34" charset="0"/>
                          <a:cs typeface="Segoe UI" panose="020B0502040204020203" pitchFamily="34" charset="0"/>
                        </a:rPr>
                        <a:t>100</a:t>
                      </a:r>
                    </a:p>
                  </a:txBody>
                  <a:tcPr marL="9525" marR="9525" marT="9525" marB="0" anchor="b"/>
                </a:tc>
                <a:extLst>
                  <a:ext uri="{0D108BD9-81ED-4DB2-BD59-A6C34878D82A}">
                    <a16:rowId xmlns:a16="http://schemas.microsoft.com/office/drawing/2014/main" val="2126587912"/>
                  </a:ext>
                </a:extLst>
              </a:tr>
            </a:tbl>
          </a:graphicData>
        </a:graphic>
      </p:graphicFrame>
      <p:sp>
        <p:nvSpPr>
          <p:cNvPr id="3" name="Rectangle 2">
            <a:extLst>
              <a:ext uri="{FF2B5EF4-FFF2-40B4-BE49-F238E27FC236}">
                <a16:creationId xmlns:a16="http://schemas.microsoft.com/office/drawing/2014/main" id="{81823922-C3FC-6444-A858-9153EF863019}"/>
              </a:ext>
            </a:extLst>
          </p:cNvPr>
          <p:cNvSpPr/>
          <p:nvPr/>
        </p:nvSpPr>
        <p:spPr>
          <a:xfrm>
            <a:off x="0" y="194014"/>
            <a:ext cx="12192000" cy="1077218"/>
          </a:xfrm>
          <a:prstGeom prst="rect">
            <a:avLst/>
          </a:prstGeom>
        </p:spPr>
        <p:txBody>
          <a:bodyPr wrap="square">
            <a:spAutoFit/>
          </a:bodyPr>
          <a:lstStyle/>
          <a:p>
            <a:pPr lvl="0" algn="ctr">
              <a:defRPr/>
            </a:pPr>
            <a:r>
              <a:rPr kumimoji="0" lang="en-US" sz="32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Respondent characteristics of </a:t>
            </a:r>
            <a:r>
              <a:rPr kumimoji="0" lang="en-US" sz="3200" b="1" u="none" kern="1200" cap="none" spc="0" normalizeH="0" baseline="0" noProof="0" dirty="0">
                <a:ln>
                  <a:noFill/>
                </a:ln>
                <a:effectLst/>
                <a:uLnTx/>
                <a:uFillTx/>
                <a:latin typeface="Segoe UI" panose="020B0502040204020203" pitchFamily="34" charset="0"/>
                <a:ea typeface="+mn-ea"/>
                <a:cs typeface="Segoe UI" panose="020B0502040204020203" pitchFamily="34" charset="0"/>
              </a:rPr>
              <a:t>currently </a:t>
            </a:r>
            <a:r>
              <a:rPr kumimoji="0" lang="en-US" sz="32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pregnant women </a:t>
            </a:r>
            <a:r>
              <a:rPr lang="en-US" sz="3200" b="1" dirty="0">
                <a:latin typeface="Segoe UI" panose="020B0502040204020203" pitchFamily="34" charset="0"/>
                <a:cs typeface="Segoe UI" panose="020B0502040204020203" pitchFamily="34" charset="0"/>
              </a:rPr>
              <a:t>who </a:t>
            </a:r>
            <a:r>
              <a:rPr kumimoji="0" lang="en-US" sz="32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completed </a:t>
            </a:r>
            <a:r>
              <a:rPr lang="en-US" sz="3200" b="1" dirty="0">
                <a:latin typeface="Segoe UI" panose="020B0502040204020203" pitchFamily="34" charset="0"/>
                <a:cs typeface="Segoe UI" panose="020B0502040204020203" pitchFamily="34" charset="0"/>
              </a:rPr>
              <a:t>the b</a:t>
            </a:r>
            <a:r>
              <a:rPr kumimoji="0" lang="en-US" sz="32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aseline </a:t>
            </a:r>
            <a:r>
              <a:rPr lang="en-US" sz="3200" b="1" dirty="0">
                <a:latin typeface="Segoe UI" panose="020B0502040204020203" pitchFamily="34" charset="0"/>
                <a:cs typeface="Segoe UI" panose="020B0502040204020203" pitchFamily="34" charset="0"/>
              </a:rPr>
              <a:t>survey</a:t>
            </a:r>
            <a:r>
              <a:rPr kumimoji="0" lang="en-US" sz="3200" b="1"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 (n=1,796), weighted</a:t>
            </a:r>
          </a:p>
        </p:txBody>
      </p:sp>
    </p:spTree>
    <p:extLst>
      <p:ext uri="{BB962C8B-B14F-4D97-AF65-F5344CB8AC3E}">
        <p14:creationId xmlns:p14="http://schemas.microsoft.com/office/powerpoint/2010/main" val="1534212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819123" y="1196692"/>
            <a:ext cx="1353354" cy="4019886"/>
          </a:xfrm>
          <a:prstGeom prst="rect">
            <a:avLst/>
          </a:prstGeom>
          <a:solidFill>
            <a:schemeClr val="accent6">
              <a:alpha val="3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D2C0897E-EC44-4389-BBF7-E72C424CD5C1}"/>
              </a:ext>
            </a:extLst>
          </p:cNvPr>
          <p:cNvSpPr>
            <a:spLocks noGrp="1"/>
          </p:cNvSpPr>
          <p:nvPr>
            <p:ph type="title"/>
          </p:nvPr>
        </p:nvSpPr>
        <p:spPr>
          <a:xfrm>
            <a:off x="0" y="153697"/>
            <a:ext cx="10830113" cy="1116106"/>
          </a:xfrm>
        </p:spPr>
        <p:txBody>
          <a:bodyPr/>
          <a:lstStyle/>
          <a:p>
            <a:pPr algn="ctr"/>
            <a:r>
              <a:rPr lang="en-GB" sz="3200" dirty="0">
                <a:solidFill>
                  <a:schemeClr val="tx1"/>
                </a:solidFill>
                <a:latin typeface="Segoe UI"/>
                <a:cs typeface="Segoe UI"/>
              </a:rPr>
              <a:t>Pregnancy Timing by Region</a:t>
            </a:r>
            <a:br>
              <a:rPr lang="en-GB" sz="2800" dirty="0"/>
            </a:br>
            <a:r>
              <a:rPr lang="en-GB" sz="1800" b="0" i="1" dirty="0">
                <a:solidFill>
                  <a:schemeClr val="tx1"/>
                </a:solidFill>
                <a:latin typeface="Segoe UI"/>
                <a:cs typeface="Segoe UI"/>
              </a:rPr>
              <a:t>Results presented for all currently pregnant women (Total </a:t>
            </a:r>
            <a:r>
              <a:rPr lang="en-GB" sz="1800" i="1" dirty="0">
                <a:solidFill>
                  <a:schemeClr val="tx1"/>
                </a:solidFill>
                <a:latin typeface="Segoe UI"/>
                <a:cs typeface="Segoe UI"/>
              </a:rPr>
              <a:t>n=1,572 </a:t>
            </a:r>
            <a:r>
              <a:rPr lang="en-GB" sz="1800" b="0" i="1" dirty="0">
                <a:solidFill>
                  <a:schemeClr val="tx1"/>
                </a:solidFill>
                <a:latin typeface="Segoe UI"/>
                <a:cs typeface="Segoe UI"/>
              </a:rPr>
              <a:t>for cohort 1 , </a:t>
            </a:r>
            <a:r>
              <a:rPr lang="en-GB" sz="1800" i="1" dirty="0">
                <a:solidFill>
                  <a:schemeClr val="tx1"/>
                </a:solidFill>
                <a:latin typeface="Segoe UI"/>
                <a:cs typeface="Segoe UI"/>
              </a:rPr>
              <a:t>n= 1,796 </a:t>
            </a:r>
            <a:r>
              <a:rPr lang="en-GB" sz="1800" b="0" i="1" dirty="0">
                <a:solidFill>
                  <a:schemeClr val="tx1"/>
                </a:solidFill>
                <a:latin typeface="Segoe UI"/>
                <a:cs typeface="Segoe UI"/>
              </a:rPr>
              <a:t>for cohort 2)</a:t>
            </a:r>
            <a:br>
              <a:rPr lang="en-GB" sz="1800" b="0" i="1" dirty="0">
                <a:solidFill>
                  <a:schemeClr val="tx1"/>
                </a:solidFill>
                <a:latin typeface="Segoe UI"/>
                <a:cs typeface="Segoe UI"/>
              </a:rPr>
            </a:br>
            <a:endParaRPr lang="en-US" sz="1800" b="0" i="1" dirty="0">
              <a:solidFill>
                <a:schemeClr val="tx1"/>
              </a:solidFill>
              <a:latin typeface="Segoe UI"/>
              <a:cs typeface="Segoe UI"/>
            </a:endParaRPr>
          </a:p>
        </p:txBody>
      </p:sp>
      <p:sp>
        <p:nvSpPr>
          <p:cNvPr id="6" name="Content Placeholder 5">
            <a:extLst>
              <a:ext uri="{FF2B5EF4-FFF2-40B4-BE49-F238E27FC236}">
                <a16:creationId xmlns:a16="http://schemas.microsoft.com/office/drawing/2014/main" id="{A9D7A94D-9CC6-4704-8B2F-2729C1D915BF}"/>
              </a:ext>
            </a:extLst>
          </p:cNvPr>
          <p:cNvSpPr>
            <a:spLocks noGrp="1"/>
          </p:cNvSpPr>
          <p:nvPr>
            <p:ph sz="half" idx="2"/>
          </p:nvPr>
        </p:nvSpPr>
        <p:spPr>
          <a:xfrm>
            <a:off x="8753447" y="1084976"/>
            <a:ext cx="3334213" cy="4907261"/>
          </a:xfrm>
        </p:spPr>
        <p:txBody>
          <a:bodyPr vert="horz" lIns="91440" tIns="45720" rIns="91440" bIns="45720" rtlCol="0" anchor="t">
            <a:noAutofit/>
          </a:bodyPr>
          <a:lstStyle/>
          <a:p>
            <a:pPr marL="0" indent="0">
              <a:buClr>
                <a:schemeClr val="tx1"/>
              </a:buClr>
              <a:buSzPct val="100000"/>
              <a:buNone/>
            </a:pPr>
            <a:r>
              <a:rPr lang="en-US" i="1" dirty="0">
                <a:solidFill>
                  <a:schemeClr val="tx1"/>
                </a:solidFill>
                <a:latin typeface="Segoe UI"/>
                <a:ea typeface="Segoe UI" panose="020B0502040204020203" pitchFamily="34" charset="0"/>
                <a:cs typeface="Segoe UI"/>
              </a:rPr>
              <a:t>At the time you became pregnant, did you want to become pregnant then, later, or not at all?</a:t>
            </a:r>
          </a:p>
          <a:p>
            <a:pPr>
              <a:buClr>
                <a:schemeClr val="tx1"/>
              </a:buClr>
              <a:buSzPct val="100000"/>
              <a:buFont typeface="Arial" panose="020B0604020202020204" pitchFamily="34" charset="0"/>
              <a:buChar char="•"/>
            </a:pPr>
            <a:r>
              <a:rPr lang="en-US" b="1" i="1" dirty="0">
                <a:solidFill>
                  <a:schemeClr val="tx1"/>
                </a:solidFill>
                <a:latin typeface="Segoe UI"/>
                <a:cs typeface="Segoe UI"/>
              </a:rPr>
              <a:t>Nationally,</a:t>
            </a:r>
            <a:r>
              <a:rPr lang="en-US" i="1" dirty="0">
                <a:solidFill>
                  <a:schemeClr val="tx1"/>
                </a:solidFill>
                <a:latin typeface="Segoe UI"/>
                <a:cs typeface="Segoe UI"/>
              </a:rPr>
              <a:t> the percentage of women who reported “not at all” </a:t>
            </a:r>
            <a:r>
              <a:rPr lang="en-US" b="1" i="1" dirty="0">
                <a:solidFill>
                  <a:schemeClr val="tx1"/>
                </a:solidFill>
                <a:latin typeface="Segoe UI"/>
                <a:cs typeface="Segoe UI"/>
              </a:rPr>
              <a:t>decreased in cohort 2 by 4 percentage point </a:t>
            </a:r>
          </a:p>
          <a:p>
            <a:pPr>
              <a:buClr>
                <a:schemeClr val="tx1"/>
              </a:buClr>
              <a:buSzPct val="100000"/>
              <a:buFont typeface="Arial" panose="020B0604020202020204" pitchFamily="34" charset="0"/>
              <a:buChar char="•"/>
              <a:defRPr/>
            </a:pPr>
            <a:r>
              <a:rPr lang="en-US" i="1" dirty="0">
                <a:solidFill>
                  <a:schemeClr val="tx1"/>
                </a:solidFill>
                <a:latin typeface="Segoe UI"/>
                <a:cs typeface="Segoe UI"/>
              </a:rPr>
              <a:t>The percentage of women who wanted their pregnancy </a:t>
            </a:r>
            <a:r>
              <a:rPr lang="en-US" b="1" i="1" dirty="0">
                <a:solidFill>
                  <a:schemeClr val="tx1"/>
                </a:solidFill>
                <a:latin typeface="Segoe UI"/>
                <a:cs typeface="Segoe UI"/>
              </a:rPr>
              <a:t>later or not at all</a:t>
            </a:r>
            <a:r>
              <a:rPr lang="en-US" i="1" dirty="0">
                <a:solidFill>
                  <a:schemeClr val="tx1"/>
                </a:solidFill>
                <a:latin typeface="Segoe UI"/>
                <a:cs typeface="Segoe UI"/>
              </a:rPr>
              <a:t> remained the same between cohort1 and cohort 2 for all regions except SNNP where the proportion decreased by 10 percentage point in cohort 2</a:t>
            </a:r>
            <a:r>
              <a:rPr lang="en-US" b="1" i="1" dirty="0">
                <a:solidFill>
                  <a:schemeClr val="tx1"/>
                </a:solidFill>
                <a:latin typeface="Segoe UI"/>
                <a:cs typeface="Segoe UI"/>
              </a:rPr>
              <a:t>.</a:t>
            </a:r>
          </a:p>
        </p:txBody>
      </p:sp>
      <p:graphicFrame>
        <p:nvGraphicFramePr>
          <p:cNvPr id="10" name="Chart 9"/>
          <p:cNvGraphicFramePr/>
          <p:nvPr>
            <p:extLst>
              <p:ext uri="{D42A27DB-BD31-4B8C-83A1-F6EECF244321}">
                <p14:modId xmlns:p14="http://schemas.microsoft.com/office/powerpoint/2010/main" val="68078196"/>
              </p:ext>
            </p:extLst>
          </p:nvPr>
        </p:nvGraphicFramePr>
        <p:xfrm>
          <a:off x="238153" y="1196693"/>
          <a:ext cx="8268538" cy="462498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5">
            <a:extLst>
              <a:ext uri="{FF2B5EF4-FFF2-40B4-BE49-F238E27FC236}">
                <a16:creationId xmlns:a16="http://schemas.microsoft.com/office/drawing/2014/main" id="{35F010DD-8728-429B-844B-1035F7D240C5}"/>
              </a:ext>
            </a:extLst>
          </p:cNvPr>
          <p:cNvSpPr txBox="1">
            <a:spLocks/>
          </p:cNvSpPr>
          <p:nvPr/>
        </p:nvSpPr>
        <p:spPr>
          <a:xfrm>
            <a:off x="238153" y="5757275"/>
            <a:ext cx="11016341" cy="598267"/>
          </a:xfrm>
          <a:prstGeom prst="rect">
            <a:avLst/>
          </a:prstGeom>
        </p:spPr>
        <p:txBody>
          <a:bodyPr vert="horz" lIns="91440" tIns="45720" rIns="91440" bIns="45720" rtlCol="0" anchor="t">
            <a:normAutofit fontScale="40000" lnSpcReduction="20000"/>
          </a:bodyPr>
          <a:lstStyle>
            <a:lvl1pPr marL="228600" indent="-228600" algn="l" defTabSz="914400" rtl="0" eaLnBrk="1" latinLnBrk="0" hangingPunct="1">
              <a:spcBef>
                <a:spcPts val="2000"/>
              </a:spcBef>
              <a:buClr>
                <a:schemeClr val="accent1"/>
              </a:buClr>
              <a:buSzPct val="75000"/>
              <a:buFont typeface="Wingdings" pitchFamily="2" charset="2"/>
              <a:buChar char="n"/>
              <a:defRPr sz="1800" kern="1200">
                <a:solidFill>
                  <a:schemeClr val="tx1">
                    <a:lumMod val="65000"/>
                    <a:lumOff val="35000"/>
                  </a:schemeClr>
                </a:solidFill>
                <a:latin typeface="Segoe UI" panose="020B0502040204020203" pitchFamily="34" charset="0"/>
                <a:ea typeface="Calibri" charset="0"/>
                <a:cs typeface="Segoe UI" panose="020B0502040204020203" pitchFamily="34" charset="0"/>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400" kern="1200">
                <a:solidFill>
                  <a:schemeClr val="tx1">
                    <a:lumMod val="65000"/>
                    <a:lumOff val="35000"/>
                  </a:schemeClr>
                </a:solidFill>
                <a:latin typeface="Segoe UI" panose="020B0502040204020203" pitchFamily="34" charset="0"/>
                <a:ea typeface="Calibri" charset="0"/>
                <a:cs typeface="Segoe UI" panose="020B0502040204020203" pitchFamily="34" charset="0"/>
              </a:defRPr>
            </a:lvl2pPr>
            <a:lvl3pPr marL="685800" indent="-228600" algn="l" defTabSz="914400" rtl="0" eaLnBrk="1" latinLnBrk="0" hangingPunct="1">
              <a:spcBef>
                <a:spcPts val="600"/>
              </a:spcBef>
              <a:buClr>
                <a:schemeClr val="accent1"/>
              </a:buClr>
              <a:buSzPct val="75000"/>
              <a:buFont typeface="Wingdings" pitchFamily="2" charset="2"/>
              <a:buChar char="n"/>
              <a:defRPr sz="1400" kern="1200">
                <a:solidFill>
                  <a:schemeClr val="tx1">
                    <a:lumMod val="65000"/>
                    <a:lumOff val="35000"/>
                  </a:schemeClr>
                </a:solidFill>
                <a:latin typeface="Segoe UI" panose="020B0502040204020203" pitchFamily="34" charset="0"/>
                <a:ea typeface="Calibri" charset="0"/>
                <a:cs typeface="Segoe UI" panose="020B0502040204020203" pitchFamily="34" charset="0"/>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400" kern="1200">
                <a:solidFill>
                  <a:schemeClr val="tx1">
                    <a:lumMod val="65000"/>
                    <a:lumOff val="35000"/>
                  </a:schemeClr>
                </a:solidFill>
                <a:latin typeface="Segoe UI" panose="020B0502040204020203" pitchFamily="34" charset="0"/>
                <a:ea typeface="Calibri" charset="0"/>
                <a:cs typeface="Segoe UI" panose="020B0502040204020203" pitchFamily="34"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400" kern="1200">
                <a:solidFill>
                  <a:schemeClr val="tx1">
                    <a:lumMod val="65000"/>
                    <a:lumOff val="35000"/>
                  </a:schemeClr>
                </a:solidFill>
                <a:latin typeface="Segoe UI" panose="020B0502040204020203" pitchFamily="34" charset="0"/>
                <a:ea typeface="Calibri" charset="0"/>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120000"/>
              </a:lnSpc>
              <a:spcBef>
                <a:spcPts val="0"/>
              </a:spcBef>
              <a:buClr>
                <a:srgbClr val="59595B"/>
              </a:buClr>
              <a:buSzPct val="100000"/>
              <a:buFont typeface="Arial" panose="020B0604020202020204" pitchFamily="34" charset="0"/>
              <a:buChar char="•"/>
              <a:defRPr/>
            </a:pPr>
            <a:r>
              <a:rPr lang="en-US" sz="2500" b="1" i="1" dirty="0">
                <a:solidFill>
                  <a:schemeClr val="tx1"/>
                </a:solidFill>
                <a:latin typeface="Segoe UI"/>
                <a:cs typeface="Segoe UI"/>
              </a:rPr>
              <a:t>Region-1 and 2 refers to cohort 1 and cohort 2 studies of the specific region</a:t>
            </a:r>
          </a:p>
          <a:p>
            <a:pPr marL="228600" marR="0" lvl="0" indent="-228600" algn="l" defTabSz="914400" rtl="0" eaLnBrk="1" fontAlgn="auto" latinLnBrk="0" hangingPunct="1">
              <a:lnSpc>
                <a:spcPct val="120000"/>
              </a:lnSpc>
              <a:spcBef>
                <a:spcPts val="0"/>
              </a:spcBef>
              <a:spcAft>
                <a:spcPts val="0"/>
              </a:spcAft>
              <a:buClr>
                <a:srgbClr val="59595B"/>
              </a:buClr>
              <a:buSzPct val="100000"/>
              <a:buFont typeface="Arial" panose="020B0604020202020204" pitchFamily="34" charset="0"/>
              <a:buChar char="•"/>
              <a:tabLst/>
              <a:defRPr/>
            </a:pPr>
            <a:r>
              <a:rPr lang="en-US" sz="2500" b="1" i="1" dirty="0">
                <a:solidFill>
                  <a:schemeClr val="tx1"/>
                </a:solidFill>
                <a:latin typeface="Segoe UI"/>
                <a:cs typeface="Segoe UI"/>
              </a:rPr>
              <a:t>* SNNP -1 &amp; -2, for comparison purpose, </a:t>
            </a:r>
            <a:r>
              <a:rPr lang="en-US" sz="2500" b="1" i="1" dirty="0" err="1">
                <a:solidFill>
                  <a:schemeClr val="tx1"/>
                </a:solidFill>
                <a:latin typeface="Segoe UI"/>
                <a:cs typeface="Segoe UI"/>
              </a:rPr>
              <a:t>Sidama</a:t>
            </a:r>
            <a:r>
              <a:rPr lang="en-US" sz="2500" b="1" i="1" dirty="0">
                <a:solidFill>
                  <a:schemeClr val="tx1"/>
                </a:solidFill>
                <a:latin typeface="Segoe UI"/>
                <a:cs typeface="Segoe UI"/>
              </a:rPr>
              <a:t> </a:t>
            </a:r>
            <a:r>
              <a:rPr lang="en-US" sz="2600" b="1" i="1" dirty="0">
                <a:solidFill>
                  <a:schemeClr val="tx1"/>
                </a:solidFill>
                <a:latin typeface="Segoe UI"/>
                <a:cs typeface="Segoe UI"/>
              </a:rPr>
              <a:t>is excluded in both Cohort 1 &amp; 2 analysis.</a:t>
            </a:r>
          </a:p>
          <a:p>
            <a:pPr marL="228600" marR="0" lvl="0" indent="-228600" algn="l" defTabSz="914400" rtl="0" eaLnBrk="1" fontAlgn="auto" latinLnBrk="0" hangingPunct="1">
              <a:lnSpc>
                <a:spcPct val="120000"/>
              </a:lnSpc>
              <a:spcBef>
                <a:spcPts val="0"/>
              </a:spcBef>
              <a:spcAft>
                <a:spcPts val="0"/>
              </a:spcAft>
              <a:buClr>
                <a:srgbClr val="59595B"/>
              </a:buClr>
              <a:buSzPct val="100000"/>
              <a:buFont typeface="Arial" panose="020B0604020202020204" pitchFamily="34" charset="0"/>
              <a:buChar char="•"/>
              <a:tabLst/>
              <a:defRPr/>
            </a:pPr>
            <a:r>
              <a:rPr lang="en-US" sz="2600" b="1" i="1" dirty="0">
                <a:solidFill>
                  <a:schemeClr val="tx1"/>
                </a:solidFill>
                <a:latin typeface="Segoe UI"/>
                <a:cs typeface="Segoe UI"/>
              </a:rPr>
              <a:t>** Total -1 &amp; 2 : includes the four regions only – Oromia, SNNP, Amhara and Addis Ababa. For comparison purpose, Tigray, Afar and </a:t>
            </a:r>
            <a:r>
              <a:rPr lang="en-US" sz="2600" b="1" i="1" dirty="0" err="1">
                <a:solidFill>
                  <a:schemeClr val="tx1"/>
                </a:solidFill>
                <a:latin typeface="Segoe UI"/>
                <a:cs typeface="Segoe UI"/>
              </a:rPr>
              <a:t>Sidama</a:t>
            </a:r>
            <a:r>
              <a:rPr lang="en-US" sz="2600" b="1" i="1" dirty="0">
                <a:solidFill>
                  <a:schemeClr val="tx1"/>
                </a:solidFill>
                <a:latin typeface="Segoe UI"/>
                <a:cs typeface="Segoe UI"/>
              </a:rPr>
              <a:t> regions are excluded.  </a:t>
            </a:r>
          </a:p>
          <a:p>
            <a:pPr marL="0" marR="0" lvl="0" indent="0" algn="l" defTabSz="914400" rtl="0" eaLnBrk="1" fontAlgn="auto" latinLnBrk="0" hangingPunct="1">
              <a:lnSpc>
                <a:spcPct val="120000"/>
              </a:lnSpc>
              <a:spcBef>
                <a:spcPts val="2000"/>
              </a:spcBef>
              <a:spcAft>
                <a:spcPts val="0"/>
              </a:spcAft>
              <a:buClr>
                <a:srgbClr val="00667D"/>
              </a:buClr>
              <a:buSzPct val="75000"/>
              <a:buNone/>
              <a:tabLst/>
              <a:defRPr/>
            </a:pPr>
            <a:endParaRPr kumimoji="0" lang="en-US" sz="1400" b="1" i="1" u="none" strike="noStrike" kern="1200" cap="none" spc="100" normalizeH="0" baseline="0" noProof="0" dirty="0">
              <a:ln>
                <a:noFill/>
              </a:ln>
              <a:solidFill>
                <a:schemeClr val="tx1"/>
              </a:solidFill>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825892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340570" y="1430238"/>
            <a:ext cx="1577018" cy="3870603"/>
          </a:xfrm>
          <a:prstGeom prst="rect">
            <a:avLst/>
          </a:prstGeom>
          <a:solidFill>
            <a:schemeClr val="accent6">
              <a:alpha val="3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0C841BF4-2FD5-4157-8161-84329E20F593}"/>
              </a:ext>
            </a:extLst>
          </p:cNvPr>
          <p:cNvSpPr>
            <a:spLocks noGrp="1"/>
          </p:cNvSpPr>
          <p:nvPr>
            <p:ph type="title"/>
          </p:nvPr>
        </p:nvSpPr>
        <p:spPr>
          <a:xfrm>
            <a:off x="530820" y="314132"/>
            <a:ext cx="10830113" cy="1116106"/>
          </a:xfrm>
        </p:spPr>
        <p:txBody>
          <a:bodyPr/>
          <a:lstStyle/>
          <a:p>
            <a:pPr algn="ctr"/>
            <a:r>
              <a:rPr lang="en-US" sz="3200" dirty="0">
                <a:solidFill>
                  <a:schemeClr val="tx1"/>
                </a:solidFill>
                <a:latin typeface="Segoe UI"/>
                <a:cs typeface="Segoe UI"/>
              </a:rPr>
              <a:t>Pregnancy Timing by Parity</a:t>
            </a:r>
            <a:br>
              <a:rPr lang="en-US" sz="3200" dirty="0"/>
            </a:br>
            <a:r>
              <a:rPr lang="en-US" sz="1800" b="0" i="1" dirty="0">
                <a:solidFill>
                  <a:schemeClr val="tx1"/>
                </a:solidFill>
                <a:latin typeface="Segoe UI"/>
                <a:cs typeface="Segoe UI"/>
              </a:rPr>
              <a:t>Results presented for all currently pregnant women </a:t>
            </a:r>
            <a:r>
              <a:rPr lang="en-GB" sz="1800" b="0" i="1" dirty="0">
                <a:solidFill>
                  <a:schemeClr val="tx1"/>
                </a:solidFill>
                <a:latin typeface="Segoe UI"/>
                <a:cs typeface="Segoe UI"/>
              </a:rPr>
              <a:t>(Total n=</a:t>
            </a:r>
            <a:r>
              <a:rPr lang="en-GB" sz="1800" i="1" dirty="0">
                <a:solidFill>
                  <a:schemeClr val="tx1"/>
                </a:solidFill>
                <a:latin typeface="Segoe UI"/>
                <a:cs typeface="Segoe UI"/>
              </a:rPr>
              <a:t>1,572</a:t>
            </a:r>
            <a:r>
              <a:rPr lang="en-GB" sz="1800" b="0" i="1" dirty="0">
                <a:solidFill>
                  <a:schemeClr val="tx1"/>
                </a:solidFill>
                <a:latin typeface="Segoe UI"/>
                <a:cs typeface="Segoe UI"/>
              </a:rPr>
              <a:t> for cohort 1 , n= </a:t>
            </a:r>
            <a:r>
              <a:rPr lang="en-GB" sz="1800" i="1" dirty="0">
                <a:solidFill>
                  <a:schemeClr val="tx1"/>
                </a:solidFill>
                <a:latin typeface="Segoe UI"/>
                <a:cs typeface="Segoe UI"/>
              </a:rPr>
              <a:t>1,796</a:t>
            </a:r>
            <a:r>
              <a:rPr lang="en-GB" sz="1800" b="0" i="1" dirty="0">
                <a:solidFill>
                  <a:schemeClr val="tx1"/>
                </a:solidFill>
                <a:latin typeface="Segoe UI"/>
                <a:cs typeface="Segoe UI"/>
              </a:rPr>
              <a:t> for cohort 2)</a:t>
            </a:r>
            <a:br>
              <a:rPr lang="en-GB" sz="1800" b="0" i="1" dirty="0">
                <a:solidFill>
                  <a:schemeClr val="tx1"/>
                </a:solidFill>
                <a:latin typeface="Segoe UI"/>
                <a:cs typeface="Segoe UI"/>
              </a:rPr>
            </a:br>
            <a:endParaRPr lang="en-US" sz="1800" b="0" i="1" dirty="0">
              <a:solidFill>
                <a:schemeClr val="tx1"/>
              </a:solidFill>
              <a:latin typeface="Segoe UI"/>
              <a:cs typeface="Segoe UI"/>
            </a:endParaRPr>
          </a:p>
        </p:txBody>
      </p:sp>
      <p:graphicFrame>
        <p:nvGraphicFramePr>
          <p:cNvPr id="7" name="Content Placeholder 6">
            <a:extLst>
              <a:ext uri="{FF2B5EF4-FFF2-40B4-BE49-F238E27FC236}">
                <a16:creationId xmlns:a16="http://schemas.microsoft.com/office/drawing/2014/main" id="{D441F214-9F39-4C12-BC13-965D70B7C906}"/>
              </a:ext>
            </a:extLst>
          </p:cNvPr>
          <p:cNvGraphicFramePr>
            <a:graphicFrameLocks noGrp="1"/>
          </p:cNvGraphicFramePr>
          <p:nvPr>
            <p:ph sz="half" idx="1"/>
            <p:extLst>
              <p:ext uri="{D42A27DB-BD31-4B8C-83A1-F6EECF244321}">
                <p14:modId xmlns:p14="http://schemas.microsoft.com/office/powerpoint/2010/main" val="2947737046"/>
              </p:ext>
            </p:extLst>
          </p:nvPr>
        </p:nvGraphicFramePr>
        <p:xfrm>
          <a:off x="174520" y="1617702"/>
          <a:ext cx="8863643" cy="4453035"/>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a:extLst>
              <a:ext uri="{FF2B5EF4-FFF2-40B4-BE49-F238E27FC236}">
                <a16:creationId xmlns:a16="http://schemas.microsoft.com/office/drawing/2014/main" id="{F263F8E8-5BBE-4551-8900-5923DBC7EF79}"/>
              </a:ext>
            </a:extLst>
          </p:cNvPr>
          <p:cNvSpPr>
            <a:spLocks noGrp="1"/>
          </p:cNvSpPr>
          <p:nvPr>
            <p:ph sz="half" idx="2"/>
          </p:nvPr>
        </p:nvSpPr>
        <p:spPr>
          <a:xfrm>
            <a:off x="8917588" y="1469421"/>
            <a:ext cx="3274412" cy="5068028"/>
          </a:xfrm>
        </p:spPr>
        <p:txBody>
          <a:bodyPr vert="horz" lIns="91440" tIns="45720" rIns="91440" bIns="45720" rtlCol="0" anchor="t">
            <a:noAutofit/>
          </a:bodyPr>
          <a:lstStyle/>
          <a:p>
            <a:pPr>
              <a:buClr>
                <a:schemeClr val="tx1"/>
              </a:buClr>
              <a:buSzPct val="100000"/>
              <a:buFont typeface="Arial" panose="020B0604020202020204" pitchFamily="34" charset="0"/>
              <a:buChar char="•"/>
            </a:pPr>
            <a:r>
              <a:rPr lang="en-US" sz="1600" i="1" dirty="0">
                <a:solidFill>
                  <a:schemeClr val="tx1"/>
                </a:solidFill>
                <a:latin typeface="Segoe UI"/>
                <a:cs typeface="Segoe UI"/>
              </a:rPr>
              <a:t>The percentage of women who did not want their current pregnancy </a:t>
            </a:r>
            <a:r>
              <a:rPr lang="en-US" sz="1600" b="1" i="1" dirty="0">
                <a:solidFill>
                  <a:schemeClr val="tx1"/>
                </a:solidFill>
                <a:latin typeface="Segoe UI"/>
                <a:cs typeface="Segoe UI"/>
              </a:rPr>
              <a:t>increases with parity – </a:t>
            </a:r>
            <a:r>
              <a:rPr lang="en-US" sz="1600" i="1" dirty="0">
                <a:solidFill>
                  <a:schemeClr val="tx1"/>
                </a:solidFill>
                <a:latin typeface="Segoe UI"/>
                <a:cs typeface="Segoe UI"/>
              </a:rPr>
              <a:t>from </a:t>
            </a:r>
            <a:r>
              <a:rPr lang="en-US" sz="1600" b="1" i="1" dirty="0">
                <a:solidFill>
                  <a:schemeClr val="tx1"/>
                </a:solidFill>
                <a:latin typeface="Segoe UI"/>
                <a:cs typeface="Segoe UI"/>
              </a:rPr>
              <a:t>25%</a:t>
            </a:r>
            <a:r>
              <a:rPr lang="en-US" sz="1600" i="1" dirty="0">
                <a:solidFill>
                  <a:schemeClr val="tx1"/>
                </a:solidFill>
                <a:latin typeface="Segoe UI"/>
                <a:cs typeface="Segoe UI"/>
              </a:rPr>
              <a:t> to </a:t>
            </a:r>
            <a:r>
              <a:rPr lang="en-US" sz="1600" b="1" i="1" dirty="0">
                <a:solidFill>
                  <a:schemeClr val="tx1"/>
                </a:solidFill>
                <a:latin typeface="Segoe UI"/>
                <a:cs typeface="Segoe UI"/>
              </a:rPr>
              <a:t>55%</a:t>
            </a:r>
            <a:r>
              <a:rPr lang="en-US" sz="1600" i="1" dirty="0">
                <a:solidFill>
                  <a:schemeClr val="tx1"/>
                </a:solidFill>
                <a:latin typeface="Segoe UI"/>
                <a:cs typeface="Segoe UI"/>
              </a:rPr>
              <a:t> in cohort 1 and from </a:t>
            </a:r>
            <a:r>
              <a:rPr lang="en-US" sz="1600" b="1" i="1" dirty="0">
                <a:solidFill>
                  <a:schemeClr val="tx1"/>
                </a:solidFill>
                <a:latin typeface="Segoe UI"/>
                <a:cs typeface="Segoe UI"/>
              </a:rPr>
              <a:t>27%</a:t>
            </a:r>
            <a:r>
              <a:rPr lang="en-US" sz="1600" i="1" dirty="0">
                <a:solidFill>
                  <a:schemeClr val="tx1"/>
                </a:solidFill>
                <a:latin typeface="Segoe UI"/>
                <a:cs typeface="Segoe UI"/>
              </a:rPr>
              <a:t> to </a:t>
            </a:r>
            <a:r>
              <a:rPr lang="en-US" sz="1600" b="1" i="1" dirty="0">
                <a:solidFill>
                  <a:schemeClr val="tx1"/>
                </a:solidFill>
                <a:latin typeface="Segoe UI"/>
                <a:cs typeface="Segoe UI"/>
              </a:rPr>
              <a:t>49% </a:t>
            </a:r>
            <a:r>
              <a:rPr lang="en-US" sz="1600" i="1" dirty="0">
                <a:solidFill>
                  <a:schemeClr val="tx1"/>
                </a:solidFill>
                <a:latin typeface="Segoe UI"/>
                <a:cs typeface="Segoe UI"/>
              </a:rPr>
              <a:t>in cohort 2 for women with 0-1 child and those with 4 or more, respectively</a:t>
            </a:r>
            <a:r>
              <a:rPr lang="en-US" sz="1600" b="1" i="1" dirty="0">
                <a:solidFill>
                  <a:schemeClr val="tx1"/>
                </a:solidFill>
                <a:latin typeface="Segoe UI"/>
                <a:cs typeface="Segoe UI"/>
              </a:rPr>
              <a:t>.</a:t>
            </a:r>
          </a:p>
          <a:p>
            <a:pPr>
              <a:buClr>
                <a:schemeClr val="tx1"/>
              </a:buClr>
              <a:buSzPct val="100000"/>
              <a:buFont typeface="Arial" panose="020B0604020202020204" pitchFamily="34" charset="0"/>
              <a:buChar char="•"/>
            </a:pPr>
            <a:r>
              <a:rPr lang="en-US" sz="1600" b="1" i="1" dirty="0">
                <a:solidFill>
                  <a:schemeClr val="tx1"/>
                </a:solidFill>
                <a:latin typeface="Segoe UI"/>
                <a:cs typeface="Segoe UI"/>
              </a:rPr>
              <a:t>The pattern of pregnancy timing was similar between cohort 1 and 2</a:t>
            </a:r>
          </a:p>
          <a:p>
            <a:pPr>
              <a:buClr>
                <a:schemeClr val="tx1"/>
              </a:buClr>
              <a:buSzPct val="100000"/>
              <a:buFont typeface="Arial" panose="020B0604020202020204" pitchFamily="34" charset="0"/>
              <a:buChar char="•"/>
            </a:pPr>
            <a:r>
              <a:rPr lang="en-US" sz="1600" i="1" dirty="0">
                <a:solidFill>
                  <a:schemeClr val="tx1"/>
                </a:solidFill>
                <a:latin typeface="Segoe UI"/>
                <a:cs typeface="Segoe UI"/>
              </a:rPr>
              <a:t>There is a </a:t>
            </a:r>
            <a:r>
              <a:rPr lang="en-US" sz="1600" b="1" i="1" dirty="0">
                <a:solidFill>
                  <a:schemeClr val="tx1"/>
                </a:solidFill>
                <a:latin typeface="Segoe UI"/>
                <a:cs typeface="Segoe UI"/>
              </a:rPr>
              <a:t>missed opportunity </a:t>
            </a:r>
            <a:r>
              <a:rPr lang="en-US" sz="1600" i="1" dirty="0">
                <a:solidFill>
                  <a:schemeClr val="tx1"/>
                </a:solidFill>
                <a:latin typeface="Segoe UI"/>
                <a:cs typeface="Segoe UI"/>
              </a:rPr>
              <a:t>to meet the needs of high parity women who </a:t>
            </a:r>
            <a:r>
              <a:rPr lang="en-US" sz="1600" b="1" i="1" dirty="0">
                <a:solidFill>
                  <a:schemeClr val="tx1"/>
                </a:solidFill>
                <a:latin typeface="Segoe UI"/>
                <a:cs typeface="Segoe UI"/>
              </a:rPr>
              <a:t>desire to limit or further space </a:t>
            </a:r>
            <a:r>
              <a:rPr lang="en-US" sz="1600" i="1" dirty="0">
                <a:solidFill>
                  <a:schemeClr val="tx1"/>
                </a:solidFill>
                <a:latin typeface="Segoe UI"/>
                <a:cs typeface="Segoe UI"/>
              </a:rPr>
              <a:t>their pregnancies.</a:t>
            </a:r>
          </a:p>
          <a:p>
            <a:pPr>
              <a:buClr>
                <a:schemeClr val="tx1"/>
              </a:buClr>
              <a:buSzPct val="100000"/>
              <a:buFont typeface="Arial" panose="020B0604020202020204" pitchFamily="34" charset="0"/>
              <a:buChar char="•"/>
            </a:pPr>
            <a:endParaRPr lang="en-US" sz="1600" i="1" dirty="0">
              <a:solidFill>
                <a:schemeClr val="tx1"/>
              </a:solidFill>
              <a:latin typeface="Segoe UI"/>
              <a:cs typeface="Segoe UI"/>
            </a:endParaRPr>
          </a:p>
        </p:txBody>
      </p:sp>
    </p:spTree>
    <p:extLst>
      <p:ext uri="{BB962C8B-B14F-4D97-AF65-F5344CB8AC3E}">
        <p14:creationId xmlns:p14="http://schemas.microsoft.com/office/powerpoint/2010/main" val="12041891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50F21D1-A56C-634E-943B-09AD488ADF7D}"/>
              </a:ext>
            </a:extLst>
          </p:cNvPr>
          <p:cNvSpPr txBox="1">
            <a:spLocks/>
          </p:cNvSpPr>
          <p:nvPr/>
        </p:nvSpPr>
        <p:spPr>
          <a:xfrm>
            <a:off x="495711" y="336897"/>
            <a:ext cx="11072191" cy="1138773"/>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Receipt of any ANC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Segoe UI Symbol" panose="020B0502040204020203" pitchFamily="34" charset="0"/>
                <a:cs typeface="Segoe UI" panose="020B0502040204020203" pitchFamily="34" charset="0"/>
              </a:rPr>
              <a:t>Results presented for all pregnant women by gestational </a:t>
            </a:r>
            <a:r>
              <a:rPr kumimoji="0" lang="en-US" sz="1800" b="0" i="1" u="none" strike="noStrike" kern="1200" cap="none" spc="0" normalizeH="0" baseline="0" noProof="0" dirty="0">
                <a:ln>
                  <a:noFill/>
                </a:ln>
                <a:effectLst/>
                <a:uLnTx/>
                <a:uFillTx/>
                <a:latin typeface="Segoe UI" panose="020B0502040204020203" pitchFamily="34" charset="0"/>
                <a:ea typeface="Segoe UI Symbol" panose="020B0502040204020203" pitchFamily="34" charset="0"/>
                <a:cs typeface="Segoe UI" panose="020B0502040204020203" pitchFamily="34" charset="0"/>
              </a:rPr>
              <a:t>age </a:t>
            </a:r>
            <a:r>
              <a:rPr kumimoji="0" lang="en-GB" sz="1800" b="0" i="1" u="none" strike="noStrike" kern="1200" cap="none" spc="0" normalizeH="0" baseline="0" noProof="0" dirty="0">
                <a:ln>
                  <a:noFill/>
                </a:ln>
                <a:solidFill>
                  <a:schemeClr val="accent3"/>
                </a:solidFill>
                <a:effectLst/>
                <a:uLnTx/>
                <a:uFillTx/>
                <a:latin typeface="Segoe UI"/>
                <a:ea typeface="+mn-ea"/>
                <a:cs typeface="Segoe UI"/>
              </a:rPr>
              <a:t>(</a:t>
            </a:r>
            <a:r>
              <a:rPr lang="en-GB" i="1" dirty="0">
                <a:solidFill>
                  <a:srgbClr val="59595B">
                    <a:lumMod val="50000"/>
                  </a:srgbClr>
                </a:solidFill>
                <a:latin typeface="Segoe UI" panose="020B0502040204020203" pitchFamily="34" charset="0"/>
                <a:ea typeface="Segoe UI Symbol" panose="020B0502040204020203" pitchFamily="34" charset="0"/>
                <a:cs typeface="Segoe UI" panose="020B0502040204020203" pitchFamily="34" charset="0"/>
              </a:rPr>
              <a:t>n=</a:t>
            </a:r>
            <a:r>
              <a:rPr lang="en-GB" b="1" i="1" dirty="0">
                <a:solidFill>
                  <a:srgbClr val="59595B">
                    <a:lumMod val="50000"/>
                  </a:srgbClr>
                </a:solidFill>
                <a:latin typeface="Segoe UI" panose="020B0502040204020203" pitchFamily="34" charset="0"/>
                <a:ea typeface="Segoe UI Symbol" panose="020B0502040204020203" pitchFamily="34" charset="0"/>
                <a:cs typeface="Segoe UI" panose="020B0502040204020203" pitchFamily="34" charset="0"/>
              </a:rPr>
              <a:t>1,572</a:t>
            </a:r>
            <a:r>
              <a:rPr lang="en-GB" i="1" dirty="0">
                <a:solidFill>
                  <a:srgbClr val="59595B">
                    <a:lumMod val="50000"/>
                  </a:srgbClr>
                </a:solidFill>
                <a:latin typeface="Segoe UI" panose="020B0502040204020203" pitchFamily="34" charset="0"/>
                <a:ea typeface="Segoe UI Symbol" panose="020B0502040204020203" pitchFamily="34" charset="0"/>
                <a:cs typeface="Segoe UI" panose="020B0502040204020203" pitchFamily="34" charset="0"/>
              </a:rPr>
              <a:t> for cohort 1 , n= </a:t>
            </a:r>
            <a:r>
              <a:rPr lang="en-GB" b="1" i="1" dirty="0">
                <a:solidFill>
                  <a:srgbClr val="59595B">
                    <a:lumMod val="50000"/>
                  </a:srgbClr>
                </a:solidFill>
                <a:latin typeface="Segoe UI" panose="020B0502040204020203" pitchFamily="34" charset="0"/>
                <a:ea typeface="Segoe UI Symbol" panose="020B0502040204020203" pitchFamily="34" charset="0"/>
                <a:cs typeface="Segoe UI" panose="020B0502040204020203" pitchFamily="34" charset="0"/>
              </a:rPr>
              <a:t>1,796</a:t>
            </a:r>
            <a:r>
              <a:rPr lang="en-GB" i="1" dirty="0">
                <a:solidFill>
                  <a:srgbClr val="59595B">
                    <a:lumMod val="50000"/>
                  </a:srgbClr>
                </a:solidFill>
                <a:latin typeface="Segoe UI" panose="020B0502040204020203" pitchFamily="34" charset="0"/>
                <a:ea typeface="Segoe UI Symbol" panose="020B0502040204020203" pitchFamily="34" charset="0"/>
                <a:cs typeface="Segoe UI" panose="020B0502040204020203" pitchFamily="34" charset="0"/>
              </a:rPr>
              <a:t> for cohort 2)</a:t>
            </a:r>
            <a:br>
              <a:rPr lang="en-GB" i="1" dirty="0">
                <a:solidFill>
                  <a:srgbClr val="59595B">
                    <a:lumMod val="50000"/>
                  </a:srgbClr>
                </a:solidFill>
                <a:latin typeface="Segoe UI" panose="020B0502040204020203" pitchFamily="34" charset="0"/>
                <a:ea typeface="Segoe UI Symbol" panose="020B0502040204020203" pitchFamily="34" charset="0"/>
                <a:cs typeface="Segoe UI" panose="020B0502040204020203" pitchFamily="34" charset="0"/>
              </a:rPr>
            </a:br>
            <a:endParaRPr lang="en-US" i="1" dirty="0">
              <a:solidFill>
                <a:srgbClr val="59595B">
                  <a:lumMod val="50000"/>
                </a:srgbClr>
              </a:solidFill>
              <a:latin typeface="Segoe UI" panose="020B0502040204020203" pitchFamily="34" charset="0"/>
              <a:ea typeface="Segoe UI Symbol" panose="020B0502040204020203" pitchFamily="34" charset="0"/>
              <a:cs typeface="Segoe UI" panose="020B0502040204020203" pitchFamily="34" charset="0"/>
            </a:endParaRPr>
          </a:p>
        </p:txBody>
      </p:sp>
      <p:graphicFrame>
        <p:nvGraphicFramePr>
          <p:cNvPr id="6" name="Chart 5"/>
          <p:cNvGraphicFramePr/>
          <p:nvPr>
            <p:extLst>
              <p:ext uri="{D42A27DB-BD31-4B8C-83A1-F6EECF244321}">
                <p14:modId xmlns:p14="http://schemas.microsoft.com/office/powerpoint/2010/main" val="1638122860"/>
              </p:ext>
            </p:extLst>
          </p:nvPr>
        </p:nvGraphicFramePr>
        <p:xfrm>
          <a:off x="139850" y="1463253"/>
          <a:ext cx="8894524" cy="473577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F9443C1B-31B5-462B-B428-148D5C6F3D3F}"/>
              </a:ext>
            </a:extLst>
          </p:cNvPr>
          <p:cNvSpPr txBox="1"/>
          <p:nvPr/>
        </p:nvSpPr>
        <p:spPr>
          <a:xfrm>
            <a:off x="9193762" y="1375337"/>
            <a:ext cx="2536083" cy="4524315"/>
          </a:xfrm>
          <a:prstGeom prst="rect">
            <a:avLst/>
          </a:prstGeom>
          <a:noFill/>
        </p:spPr>
        <p:txBody>
          <a:bodyPr wrap="square"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59595B"/>
                </a:solidFill>
                <a:latin typeface="Segoe UI"/>
                <a:cs typeface="Segoe UI"/>
              </a:rPr>
              <a:t>ANC coverage was </a:t>
            </a:r>
            <a:r>
              <a:rPr lang="en-US" b="1" dirty="0">
                <a:solidFill>
                  <a:srgbClr val="59595B"/>
                </a:solidFill>
                <a:latin typeface="Segoe UI"/>
                <a:cs typeface="Segoe UI"/>
              </a:rPr>
              <a:t>similar</a:t>
            </a:r>
            <a:r>
              <a:rPr lang="en-US" dirty="0">
                <a:solidFill>
                  <a:srgbClr val="59595B"/>
                </a:solidFill>
                <a:latin typeface="Segoe UI"/>
                <a:cs typeface="Segoe UI"/>
              </a:rPr>
              <a:t> in both </a:t>
            </a:r>
            <a:r>
              <a:rPr lang="en-US" b="1" dirty="0">
                <a:solidFill>
                  <a:srgbClr val="59595B"/>
                </a:solidFill>
                <a:latin typeface="Segoe UI"/>
                <a:cs typeface="Segoe UI"/>
              </a:rPr>
              <a:t>cohorts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ANC coverage increases with </a:t>
            </a:r>
            <a:r>
              <a:rPr lang="en-US" dirty="0">
                <a:solidFill>
                  <a:srgbClr val="59595B"/>
                </a:solidFill>
                <a:latin typeface="Segoe UI"/>
                <a:cs typeface="Segoe UI"/>
              </a:rPr>
              <a:t>gestational age,  </a:t>
            </a:r>
            <a:r>
              <a:rPr lang="en-US" b="1" dirty="0">
                <a:solidFill>
                  <a:srgbClr val="59595B"/>
                </a:solidFill>
                <a:latin typeface="Segoe UI"/>
                <a:cs typeface="Segoe UI"/>
              </a:rPr>
              <a:t>early ANC</a:t>
            </a:r>
            <a:r>
              <a:rPr lang="en-US" dirty="0">
                <a:solidFill>
                  <a:srgbClr val="59595B"/>
                </a:solidFill>
                <a:latin typeface="Segoe UI"/>
                <a:cs typeface="Segoe UI"/>
              </a:rPr>
              <a:t> care </a:t>
            </a:r>
            <a:r>
              <a:rPr kumimoji="0" lang="en-US" sz="1800" b="1" u="none" strike="noStrike" kern="1200" cap="none" spc="0" normalizeH="0" baseline="0" noProof="0" dirty="0">
                <a:ln>
                  <a:noFill/>
                </a:ln>
                <a:solidFill>
                  <a:srgbClr val="59595B"/>
                </a:solidFill>
                <a:effectLst/>
                <a:uLnTx/>
                <a:uFillTx/>
                <a:latin typeface="Segoe UI"/>
                <a:ea typeface="Segoe UI" panose="020B0502040204020203" pitchFamily="34" charset="0"/>
                <a:cs typeface="Segoe UI"/>
              </a:rPr>
              <a:t>is low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285750" lvl="0" indent="-285750">
              <a:buFont typeface="Arial" panose="020B0604020202020204" pitchFamily="34" charset="0"/>
              <a:buChar char="•"/>
              <a:defRPr/>
            </a:pPr>
            <a:r>
              <a:rPr lang="en-US" dirty="0">
                <a:latin typeface="Segoe UI" panose="020B0502040204020203" pitchFamily="34" charset="0"/>
                <a:cs typeface="Segoe UI" panose="020B0502040204020203" pitchFamily="34" charset="0"/>
              </a:rPr>
              <a:t>About </a:t>
            </a:r>
            <a:r>
              <a:rPr lang="en-US" b="1" dirty="0">
                <a:latin typeface="Segoe UI" panose="020B0502040204020203" pitchFamily="34" charset="0"/>
                <a:cs typeface="Segoe UI" panose="020B0502040204020203" pitchFamily="34" charset="0"/>
              </a:rPr>
              <a:t>a quarter </a:t>
            </a:r>
            <a:r>
              <a:rPr lang="en-US" dirty="0">
                <a:latin typeface="Segoe UI" panose="020B0502040204020203" pitchFamily="34" charset="0"/>
                <a:cs typeface="Segoe UI" panose="020B0502040204020203" pitchFamily="34" charset="0"/>
              </a:rPr>
              <a:t>of women </a:t>
            </a:r>
            <a:r>
              <a:rPr lang="en-US" dirty="0">
                <a:solidFill>
                  <a:srgbClr val="59595B"/>
                </a:solidFill>
                <a:latin typeface="Segoe UI" panose="020B0502040204020203" pitchFamily="34" charset="0"/>
                <a:ea typeface="Segoe UI" panose="020B0502040204020203" pitchFamily="34" charset="0"/>
                <a:cs typeface="Segoe UI" panose="020B0502040204020203" pitchFamily="34" charset="0"/>
              </a:rPr>
              <a:t>who are 8 months pregnant have </a:t>
            </a:r>
            <a:r>
              <a:rPr lang="en-US" b="1" dirty="0">
                <a:solidFill>
                  <a:srgbClr val="59595B"/>
                </a:solidFill>
                <a:latin typeface="Segoe UI" panose="020B0502040204020203" pitchFamily="34" charset="0"/>
                <a:ea typeface="Segoe UI" panose="020B0502040204020203" pitchFamily="34" charset="0"/>
                <a:cs typeface="Segoe UI" panose="020B0502040204020203" pitchFamily="34" charset="0"/>
              </a:rPr>
              <a:t>not received any ANC </a:t>
            </a:r>
            <a:r>
              <a:rPr lang="en-US" dirty="0">
                <a:solidFill>
                  <a:srgbClr val="59595B"/>
                </a:solidFill>
                <a:latin typeface="Segoe UI" panose="020B0502040204020203" pitchFamily="34" charset="0"/>
                <a:ea typeface="Segoe UI" panose="020B0502040204020203" pitchFamily="34" charset="0"/>
                <a:cs typeface="Segoe UI" panose="020B0502040204020203" pitchFamily="34" charset="0"/>
              </a:rPr>
              <a:t>care in </a:t>
            </a:r>
            <a:r>
              <a:rPr lang="en-US" dirty="0">
                <a:solidFill>
                  <a:srgbClr val="59595B"/>
                </a:solidFill>
                <a:latin typeface="Segoe UI" panose="020B0502040204020203" pitchFamily="34" charset="0"/>
                <a:cs typeface="Segoe UI" panose="020B0502040204020203" pitchFamily="34" charset="0"/>
              </a:rPr>
              <a:t>both</a:t>
            </a:r>
            <a:r>
              <a:rPr lang="en-US" dirty="0">
                <a:solidFill>
                  <a:srgbClr val="59595B"/>
                </a:solidFill>
                <a:latin typeface="Segoe UI" panose="020B0502040204020203" pitchFamily="34" charset="0"/>
                <a:ea typeface="Segoe UI" panose="020B0502040204020203" pitchFamily="34" charset="0"/>
                <a:cs typeface="Segoe UI" panose="020B0502040204020203" pitchFamily="34" charset="0"/>
              </a:rPr>
              <a:t> cohorts</a:t>
            </a:r>
            <a:endParaRPr lang="en-US" sz="2000" dirty="0">
              <a:solidFill>
                <a:srgbClr val="59595B"/>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42105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FBEBC6B-0431-F44A-A80B-F82D60AF583C}"/>
              </a:ext>
            </a:extLst>
          </p:cNvPr>
          <p:cNvSpPr txBox="1">
            <a:spLocks/>
          </p:cNvSpPr>
          <p:nvPr/>
        </p:nvSpPr>
        <p:spPr>
          <a:xfrm>
            <a:off x="559904" y="161792"/>
            <a:ext cx="11072191" cy="1231106"/>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Components of ANC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effectLst/>
                <a:uLnTx/>
                <a:uFillTx/>
                <a:latin typeface="Segoe UI" panose="020B0502040204020203" pitchFamily="34" charset="0"/>
                <a:ea typeface="Segoe UI Symbol" panose="020B0502040204020203" pitchFamily="34" charset="0"/>
                <a:cs typeface="Segoe UI" panose="020B0502040204020203" pitchFamily="34" charset="0"/>
              </a:rPr>
              <a:t>Results presented for pregnant women with ANC visit by gestational age </a:t>
            </a:r>
            <a:r>
              <a:rPr kumimoji="0" lang="en-GB" sz="1400" b="0" i="1" u="none" strike="noStrike" kern="1200" cap="none" spc="0" normalizeH="0" baseline="0" noProof="0" dirty="0">
                <a:ln>
                  <a:noFill/>
                </a:ln>
                <a:effectLst/>
                <a:uLnTx/>
                <a:uFillTx/>
                <a:latin typeface="Segoe UI" panose="020B0502040204020203" pitchFamily="34" charset="0"/>
                <a:cs typeface="Segoe UI" panose="020B0502040204020203" pitchFamily="34" charset="0"/>
              </a:rPr>
              <a:t>(</a:t>
            </a:r>
            <a:r>
              <a:rPr lang="en-GB" sz="1400" i="1" dirty="0">
                <a:latin typeface="Segoe UI" panose="020B0502040204020203" pitchFamily="34" charset="0"/>
                <a:ea typeface="Segoe UI Symbol" panose="020B0502040204020203" pitchFamily="34" charset="0"/>
                <a:cs typeface="Segoe UI" panose="020B0502040204020203" pitchFamily="34" charset="0"/>
              </a:rPr>
              <a:t>n=843 for cohort 1 , n= 950 for cohort 2)</a:t>
            </a:r>
            <a:br>
              <a:rPr lang="en-GB" sz="1400" i="1" dirty="0">
                <a:latin typeface="Segoe UI" panose="020B0502040204020203" pitchFamily="34" charset="0"/>
                <a:ea typeface="Segoe UI Symbol" panose="020B0502040204020203" pitchFamily="34" charset="0"/>
                <a:cs typeface="Segoe UI" panose="020B0502040204020203" pitchFamily="34" charset="0"/>
              </a:rPr>
            </a:br>
            <a:endParaRPr lang="en-US" sz="1400" i="1" dirty="0">
              <a:latin typeface="Segoe UI" panose="020B0502040204020203" pitchFamily="34" charset="0"/>
              <a:ea typeface="Segoe UI Symbol"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t>
            </a:r>
            <a:endParaRPr kumimoji="0" lang="fr-CA" sz="14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6" name="Table 5">
            <a:extLst>
              <a:ext uri="{FF2B5EF4-FFF2-40B4-BE49-F238E27FC236}">
                <a16:creationId xmlns:a16="http://schemas.microsoft.com/office/drawing/2014/main" id="{6DC557AD-5CED-F542-A840-A2CDB1ECA2E5}"/>
              </a:ext>
            </a:extLst>
          </p:cNvPr>
          <p:cNvGraphicFramePr>
            <a:graphicFrameLocks noGrp="1"/>
          </p:cNvGraphicFramePr>
          <p:nvPr>
            <p:extLst>
              <p:ext uri="{D42A27DB-BD31-4B8C-83A1-F6EECF244321}">
                <p14:modId xmlns:p14="http://schemas.microsoft.com/office/powerpoint/2010/main" val="916530429"/>
              </p:ext>
            </p:extLst>
          </p:nvPr>
        </p:nvGraphicFramePr>
        <p:xfrm>
          <a:off x="129334" y="1139513"/>
          <a:ext cx="12062666" cy="4578974"/>
        </p:xfrm>
        <a:graphic>
          <a:graphicData uri="http://schemas.openxmlformats.org/drawingml/2006/table">
            <a:tbl>
              <a:tblPr firstRow="1" bandRow="1">
                <a:tableStyleId>{5C22544A-7EE6-4342-B048-85BDC9FD1C3A}</a:tableStyleId>
              </a:tblPr>
              <a:tblGrid>
                <a:gridCol w="1755530">
                  <a:extLst>
                    <a:ext uri="{9D8B030D-6E8A-4147-A177-3AD203B41FA5}">
                      <a16:colId xmlns:a16="http://schemas.microsoft.com/office/drawing/2014/main" val="2437586246"/>
                    </a:ext>
                  </a:extLst>
                </a:gridCol>
                <a:gridCol w="1163791">
                  <a:extLst>
                    <a:ext uri="{9D8B030D-6E8A-4147-A177-3AD203B41FA5}">
                      <a16:colId xmlns:a16="http://schemas.microsoft.com/office/drawing/2014/main" val="1184130801"/>
                    </a:ext>
                  </a:extLst>
                </a:gridCol>
                <a:gridCol w="1093681">
                  <a:extLst>
                    <a:ext uri="{9D8B030D-6E8A-4147-A177-3AD203B41FA5}">
                      <a16:colId xmlns:a16="http://schemas.microsoft.com/office/drawing/2014/main" val="2326940162"/>
                    </a:ext>
                  </a:extLst>
                </a:gridCol>
                <a:gridCol w="1214053">
                  <a:extLst>
                    <a:ext uri="{9D8B030D-6E8A-4147-A177-3AD203B41FA5}">
                      <a16:colId xmlns:a16="http://schemas.microsoft.com/office/drawing/2014/main" val="4147780441"/>
                    </a:ext>
                  </a:extLst>
                </a:gridCol>
                <a:gridCol w="1246193">
                  <a:extLst>
                    <a:ext uri="{9D8B030D-6E8A-4147-A177-3AD203B41FA5}">
                      <a16:colId xmlns:a16="http://schemas.microsoft.com/office/drawing/2014/main" val="2862312526"/>
                    </a:ext>
                  </a:extLst>
                </a:gridCol>
                <a:gridCol w="1302838">
                  <a:extLst>
                    <a:ext uri="{9D8B030D-6E8A-4147-A177-3AD203B41FA5}">
                      <a16:colId xmlns:a16="http://schemas.microsoft.com/office/drawing/2014/main" val="3577038894"/>
                    </a:ext>
                  </a:extLst>
                </a:gridCol>
                <a:gridCol w="1340601">
                  <a:extLst>
                    <a:ext uri="{9D8B030D-6E8A-4147-A177-3AD203B41FA5}">
                      <a16:colId xmlns:a16="http://schemas.microsoft.com/office/drawing/2014/main" val="2603746274"/>
                    </a:ext>
                  </a:extLst>
                </a:gridCol>
                <a:gridCol w="1607182">
                  <a:extLst>
                    <a:ext uri="{9D8B030D-6E8A-4147-A177-3AD203B41FA5}">
                      <a16:colId xmlns:a16="http://schemas.microsoft.com/office/drawing/2014/main" val="3439106352"/>
                    </a:ext>
                  </a:extLst>
                </a:gridCol>
                <a:gridCol w="1338797">
                  <a:extLst>
                    <a:ext uri="{9D8B030D-6E8A-4147-A177-3AD203B41FA5}">
                      <a16:colId xmlns:a16="http://schemas.microsoft.com/office/drawing/2014/main" val="448946626"/>
                    </a:ext>
                  </a:extLst>
                </a:gridCol>
              </a:tblGrid>
              <a:tr h="688009">
                <a:tc>
                  <a:txBody>
                    <a:bodyPr/>
                    <a:lstStyle/>
                    <a:p>
                      <a:r>
                        <a:rPr lang="en-US" sz="1600" b="1" dirty="0">
                          <a:latin typeface="Segoe UI" panose="020B0502040204020203" pitchFamily="34" charset="0"/>
                          <a:cs typeface="Segoe UI" panose="020B0502040204020203" pitchFamily="34" charset="0"/>
                        </a:rPr>
                        <a:t>Gestational age</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gridSpan="2">
                  <a:txBody>
                    <a:bodyPr/>
                    <a:lstStyle/>
                    <a:p>
                      <a:pPr algn="ctr"/>
                      <a:r>
                        <a:rPr lang="en-US" sz="1600" b="1" dirty="0">
                          <a:latin typeface="Segoe UI" panose="020B0502040204020203" pitchFamily="34" charset="0"/>
                          <a:cs typeface="Segoe UI" panose="020B0502040204020203" pitchFamily="34" charset="0"/>
                        </a:rPr>
                        <a:t>Blood Pressure measure taken (%)</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hMerge="1">
                  <a:txBody>
                    <a:bodyPr/>
                    <a:lstStyle/>
                    <a:p>
                      <a:pPr algn="ct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Segoe UI" panose="020B0502040204020203" pitchFamily="34" charset="0"/>
                          <a:cs typeface="Segoe UI" panose="020B0502040204020203" pitchFamily="34" charset="0"/>
                        </a:rPr>
                        <a:t>Weight taken (%)</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hMerge="1">
                  <a:txBody>
                    <a:bodyPr/>
                    <a:lstStyle/>
                    <a:p>
                      <a:pPr algn="ct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Segoe UI" panose="020B0502040204020203" pitchFamily="34" charset="0"/>
                          <a:cs typeface="Segoe UI" panose="020B0502040204020203" pitchFamily="34" charset="0"/>
                        </a:rPr>
                        <a:t>Urine Sample Taken (%)</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hMerge="1">
                  <a:txBody>
                    <a:bodyPr/>
                    <a:lstStyle/>
                    <a:p>
                      <a:pPr algn="ct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Segoe UI" panose="020B0502040204020203" pitchFamily="34" charset="0"/>
                          <a:cs typeface="Segoe UI" panose="020B0502040204020203" pitchFamily="34" charset="0"/>
                        </a:rPr>
                        <a:t>Blood Sample Taken (%)</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hMerge="1">
                  <a:txBody>
                    <a:bodyPr/>
                    <a:lstStyle/>
                    <a:p>
                      <a:pPr algn="ctr"/>
                      <a:endParaRPr lang="en-US" sz="1600" b="1" dirty="0">
                        <a:latin typeface="Montserrat" pitchFamily="2" charset="77"/>
                        <a:ea typeface="Segoe UI Symbol" panose="020B0502040204020203" pitchFamily="34" charset="0"/>
                        <a:cs typeface="Segoe UI" panose="020B0502040204020203" pitchFamily="34" charset="0"/>
                      </a:endParaRPr>
                    </a:p>
                  </a:txBody>
                  <a:tcPr/>
                </a:tc>
                <a:extLst>
                  <a:ext uri="{0D108BD9-81ED-4DB2-BD59-A6C34878D82A}">
                    <a16:rowId xmlns:a16="http://schemas.microsoft.com/office/drawing/2014/main" val="37823988"/>
                  </a:ext>
                </a:extLst>
              </a:tr>
              <a:tr h="475272">
                <a:tc>
                  <a:txBody>
                    <a:bodyPr/>
                    <a:lstStyle/>
                    <a:p>
                      <a:pPr algn="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u="none" strike="noStrike" dirty="0">
                          <a:solidFill>
                            <a:schemeClr val="tx1">
                              <a:lumMod val="50000"/>
                            </a:schemeClr>
                          </a:solidFill>
                          <a:effectLst/>
                          <a:latin typeface="Segoe UI" panose="020B0502040204020203" pitchFamily="34" charset="0"/>
                          <a:cs typeface="Segoe UI" panose="020B0502040204020203" pitchFamily="34" charset="0"/>
                        </a:rPr>
                        <a:t>Cohort - 1</a:t>
                      </a:r>
                      <a:endPar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Cohort - 2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Cohort - 1</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Cohort - 2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Cohort - 1</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Cohort - 2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Cohort - 1</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Cohort - 2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1202006639"/>
                  </a:ext>
                </a:extLst>
              </a:tr>
              <a:tr h="475272">
                <a:tc>
                  <a:txBody>
                    <a:bodyPr/>
                    <a:lstStyle/>
                    <a:p>
                      <a:pPr algn="r"/>
                      <a:r>
                        <a:rPr lang="en-US" sz="1600" b="1" u="none" strike="noStrike" dirty="0">
                          <a:solidFill>
                            <a:schemeClr val="tx1">
                              <a:lumMod val="50000"/>
                            </a:schemeClr>
                          </a:solidFill>
                          <a:effectLst/>
                          <a:latin typeface="Segoe UI" panose="020B0502040204020203" pitchFamily="34" charset="0"/>
                          <a:cs typeface="Segoe UI" panose="020B0502040204020203" pitchFamily="34" charset="0"/>
                        </a:rPr>
                        <a:t>≤ </a:t>
                      </a:r>
                      <a:r>
                        <a:rPr lang="en-US" sz="1600" b="1" dirty="0">
                          <a:solidFill>
                            <a:schemeClr val="tx1">
                              <a:lumMod val="50000"/>
                            </a:schemeClr>
                          </a:solidFill>
                          <a:latin typeface="Segoe UI" panose="020B0502040204020203" pitchFamily="34" charset="0"/>
                          <a:cs typeface="Segoe UI" panose="020B0502040204020203" pitchFamily="34" charset="0"/>
                        </a:rPr>
                        <a:t>3 months</a:t>
                      </a: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u="none" strike="noStrike" dirty="0">
                          <a:solidFill>
                            <a:schemeClr val="tx1">
                              <a:lumMod val="50000"/>
                            </a:schemeClr>
                          </a:solidFill>
                          <a:effectLst/>
                          <a:latin typeface="Segoe UI" panose="020B0502040204020203" pitchFamily="34" charset="0"/>
                          <a:cs typeface="Segoe UI" panose="020B0502040204020203" pitchFamily="34" charset="0"/>
                        </a:rPr>
                        <a:t>66</a:t>
                      </a:r>
                      <a:endPar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61</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55</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49</a:t>
                      </a: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42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65</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57</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63</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2110436737"/>
                  </a:ext>
                </a:extLst>
              </a:tr>
              <a:tr h="433339">
                <a:tc>
                  <a:txBody>
                    <a:bodyPr/>
                    <a:lstStyle/>
                    <a:p>
                      <a:pPr algn="r"/>
                      <a:r>
                        <a:rPr lang="en-US" sz="1600" b="1" dirty="0">
                          <a:solidFill>
                            <a:schemeClr val="tx1">
                              <a:lumMod val="50000"/>
                            </a:schemeClr>
                          </a:solidFill>
                          <a:latin typeface="Segoe UI" panose="020B0502040204020203" pitchFamily="34" charset="0"/>
                          <a:cs typeface="Segoe UI" panose="020B0502040204020203" pitchFamily="34" charset="0"/>
                        </a:rPr>
                        <a:t>4 months</a:t>
                      </a: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u="none" strike="noStrike" dirty="0">
                          <a:solidFill>
                            <a:schemeClr val="tx1">
                              <a:lumMod val="50000"/>
                            </a:schemeClr>
                          </a:solidFill>
                          <a:effectLst/>
                          <a:latin typeface="Segoe UI" panose="020B0502040204020203" pitchFamily="34" charset="0"/>
                          <a:cs typeface="Segoe UI" panose="020B0502040204020203" pitchFamily="34" charset="0"/>
                        </a:rPr>
                        <a:t>65</a:t>
                      </a:r>
                      <a:endPar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79</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65</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50</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76</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59512318"/>
                  </a:ext>
                </a:extLst>
              </a:tr>
              <a:tr h="433339">
                <a:tc>
                  <a:txBody>
                    <a:bodyPr/>
                    <a:lstStyle/>
                    <a:p>
                      <a:pPr algn="r"/>
                      <a:r>
                        <a:rPr lang="en-US" sz="1600" b="1" dirty="0">
                          <a:solidFill>
                            <a:schemeClr val="tx1">
                              <a:lumMod val="50000"/>
                            </a:schemeClr>
                          </a:solidFill>
                          <a:latin typeface="Segoe UI" panose="020B0502040204020203" pitchFamily="34" charset="0"/>
                          <a:cs typeface="Segoe UI" panose="020B0502040204020203" pitchFamily="34" charset="0"/>
                        </a:rPr>
                        <a:t>5 months</a:t>
                      </a: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u="none" strike="noStrike" dirty="0">
                          <a:solidFill>
                            <a:schemeClr val="tx1">
                              <a:lumMod val="50000"/>
                            </a:schemeClr>
                          </a:solidFill>
                          <a:effectLst/>
                          <a:latin typeface="Segoe UI" panose="020B0502040204020203" pitchFamily="34" charset="0"/>
                          <a:cs typeface="Segoe UI" panose="020B0502040204020203" pitchFamily="34" charset="0"/>
                        </a:rPr>
                        <a:t>73</a:t>
                      </a:r>
                      <a:endPar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74</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69</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69</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40</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57</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67</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66</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2070667169"/>
                  </a:ext>
                </a:extLst>
              </a:tr>
              <a:tr h="433339">
                <a:tc>
                  <a:txBody>
                    <a:bodyPr/>
                    <a:lstStyle/>
                    <a:p>
                      <a:pPr algn="r"/>
                      <a:r>
                        <a:rPr lang="en-US" sz="1600" b="1" dirty="0">
                          <a:solidFill>
                            <a:schemeClr val="tx1">
                              <a:lumMod val="50000"/>
                            </a:schemeClr>
                          </a:solidFill>
                          <a:latin typeface="Segoe UI" panose="020B0502040204020203" pitchFamily="34" charset="0"/>
                          <a:cs typeface="Segoe UI" panose="020B0502040204020203" pitchFamily="34" charset="0"/>
                        </a:rPr>
                        <a:t>6 months</a:t>
                      </a: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u="none" strike="noStrike" dirty="0">
                          <a:solidFill>
                            <a:schemeClr val="tx1">
                              <a:lumMod val="50000"/>
                            </a:schemeClr>
                          </a:solidFill>
                          <a:effectLst/>
                          <a:latin typeface="Segoe UI" panose="020B0502040204020203" pitchFamily="34" charset="0"/>
                          <a:cs typeface="Segoe UI" panose="020B0502040204020203" pitchFamily="34" charset="0"/>
                        </a:rPr>
                        <a:t>74</a:t>
                      </a:r>
                      <a:endPar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69</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73</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48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60</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71</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1319526559"/>
                  </a:ext>
                </a:extLst>
              </a:tr>
              <a:tr h="433339">
                <a:tc>
                  <a:txBody>
                    <a:bodyPr/>
                    <a:lstStyle/>
                    <a:p>
                      <a:pPr algn="r"/>
                      <a:r>
                        <a:rPr lang="en-US" sz="1600" b="1" dirty="0">
                          <a:solidFill>
                            <a:schemeClr val="tx1">
                              <a:lumMod val="50000"/>
                            </a:schemeClr>
                          </a:solidFill>
                          <a:latin typeface="Segoe UI" panose="020B0502040204020203" pitchFamily="34" charset="0"/>
                          <a:cs typeface="Segoe UI" panose="020B0502040204020203" pitchFamily="34" charset="0"/>
                        </a:rPr>
                        <a:t>7 months</a:t>
                      </a: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u="none" strike="noStrike" dirty="0">
                          <a:solidFill>
                            <a:schemeClr val="tx1">
                              <a:lumMod val="50000"/>
                            </a:schemeClr>
                          </a:solidFill>
                          <a:effectLst/>
                          <a:latin typeface="Segoe UI" panose="020B0502040204020203" pitchFamily="34" charset="0"/>
                          <a:cs typeface="Segoe UI" panose="020B0502040204020203" pitchFamily="34" charset="0"/>
                        </a:rPr>
                        <a:t>79</a:t>
                      </a:r>
                      <a:endPar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79</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63</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76</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40</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2047178270"/>
                  </a:ext>
                </a:extLst>
              </a:tr>
              <a:tr h="402355">
                <a:tc>
                  <a:txBody>
                    <a:bodyPr/>
                    <a:lstStyle/>
                    <a:p>
                      <a:pPr algn="r"/>
                      <a:r>
                        <a:rPr lang="en-US" sz="1600" b="1" dirty="0">
                          <a:solidFill>
                            <a:schemeClr val="tx1">
                              <a:lumMod val="50000"/>
                            </a:schemeClr>
                          </a:solidFill>
                          <a:latin typeface="Segoe UI" panose="020B0502040204020203" pitchFamily="34" charset="0"/>
                          <a:cs typeface="Segoe UI" panose="020B0502040204020203" pitchFamily="34" charset="0"/>
                        </a:rPr>
                        <a:t>8 months</a:t>
                      </a: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u="none" strike="noStrike" dirty="0">
                          <a:solidFill>
                            <a:schemeClr val="tx1">
                              <a:lumMod val="50000"/>
                            </a:schemeClr>
                          </a:solidFill>
                          <a:effectLst/>
                          <a:latin typeface="Segoe UI" panose="020B0502040204020203" pitchFamily="34" charset="0"/>
                          <a:cs typeface="Segoe UI" panose="020B0502040204020203" pitchFamily="34" charset="0"/>
                        </a:rPr>
                        <a:t>78</a:t>
                      </a:r>
                      <a:endPar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91</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71</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44</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53</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67</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1564392692"/>
                  </a:ext>
                </a:extLst>
              </a:tr>
              <a:tr h="402355">
                <a:tc>
                  <a:txBody>
                    <a:bodyPr/>
                    <a:lstStyle/>
                    <a:p>
                      <a:pPr algn="r"/>
                      <a:r>
                        <a:rPr lang="en-US" sz="1600" b="1" dirty="0">
                          <a:solidFill>
                            <a:schemeClr val="tx1">
                              <a:lumMod val="50000"/>
                            </a:schemeClr>
                          </a:solidFill>
                          <a:latin typeface="Segoe UI" panose="020B0502040204020203" pitchFamily="34" charset="0"/>
                          <a:cs typeface="Segoe UI" panose="020B0502040204020203" pitchFamily="34" charset="0"/>
                        </a:rPr>
                        <a:t>9 + months</a:t>
                      </a: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u="none" strike="noStrike" dirty="0">
                          <a:solidFill>
                            <a:schemeClr val="tx1">
                              <a:lumMod val="50000"/>
                            </a:schemeClr>
                          </a:solidFill>
                          <a:effectLst/>
                          <a:latin typeface="Segoe UI" panose="020B0502040204020203" pitchFamily="34" charset="0"/>
                          <a:cs typeface="Segoe UI" panose="020B0502040204020203" pitchFamily="34" charset="0"/>
                        </a:rPr>
                        <a:t>79</a:t>
                      </a:r>
                      <a:endPar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82</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84</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85</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59</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63</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71</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0" u="none" strike="noStrike" kern="1200" dirty="0">
                          <a:solidFill>
                            <a:schemeClr val="tx1">
                              <a:lumMod val="50000"/>
                            </a:schemeClr>
                          </a:solidFill>
                          <a:effectLst/>
                          <a:latin typeface="Segoe UI" panose="020B0502040204020203" pitchFamily="34" charset="0"/>
                          <a:cs typeface="Segoe UI" panose="020B0502040204020203" pitchFamily="34" charset="0"/>
                        </a:rPr>
                        <a:t>78</a:t>
                      </a:r>
                      <a:endPar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2354046733"/>
                  </a:ext>
                </a:extLst>
              </a:tr>
              <a:tr h="402355">
                <a:tc>
                  <a:txBody>
                    <a:bodyPr/>
                    <a:lstStyle/>
                    <a:p>
                      <a:pPr algn="r"/>
                      <a:r>
                        <a:rPr lang="en-US" sz="1600" b="1" dirty="0">
                          <a:solidFill>
                            <a:schemeClr val="tx1">
                              <a:lumMod val="50000"/>
                            </a:schemeClr>
                          </a:solidFill>
                          <a:latin typeface="Segoe UI" panose="020B0502040204020203" pitchFamily="34" charset="0"/>
                          <a:cs typeface="Segoe UI" panose="020B0502040204020203" pitchFamily="34" charset="0"/>
                        </a:rPr>
                        <a:t>TOTAL</a:t>
                      </a: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1" u="none" strike="noStrike" dirty="0">
                          <a:solidFill>
                            <a:schemeClr val="tx1">
                              <a:lumMod val="50000"/>
                            </a:schemeClr>
                          </a:solidFill>
                          <a:effectLst/>
                          <a:latin typeface="Segoe UI" panose="020B0502040204020203" pitchFamily="34" charset="0"/>
                          <a:cs typeface="Segoe UI" panose="020B0502040204020203" pitchFamily="34" charset="0"/>
                        </a:rPr>
                        <a:t>74</a:t>
                      </a:r>
                      <a:endParaRPr lang="en-US" sz="1600" b="1" i="0" u="none" strike="noStrike" dirty="0">
                        <a:solidFill>
                          <a:schemeClr val="tx1">
                            <a:lumMod val="50000"/>
                          </a:schemeClr>
                        </a:solidFill>
                        <a:effectLst/>
                        <a:latin typeface="Segoe UI" panose="020B0502040204020203" pitchFamily="34" charset="0"/>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1" u="none" strike="noStrike" kern="1200" dirty="0">
                          <a:solidFill>
                            <a:schemeClr val="tx1">
                              <a:lumMod val="50000"/>
                            </a:schemeClr>
                          </a:solidFill>
                          <a:effectLst/>
                          <a:latin typeface="Segoe UI" panose="020B0502040204020203" pitchFamily="34" charset="0"/>
                          <a:cs typeface="Segoe UI" panose="020B0502040204020203" pitchFamily="34" charset="0"/>
                        </a:rPr>
                        <a:t>78</a:t>
                      </a:r>
                      <a:endPar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b="1" u="none" strike="noStrike" kern="1200" dirty="0">
                          <a:solidFill>
                            <a:schemeClr val="tx1">
                              <a:lumMod val="50000"/>
                            </a:schemeClr>
                          </a:solidFill>
                          <a:effectLst/>
                          <a:latin typeface="Segoe UI" panose="020B0502040204020203" pitchFamily="34" charset="0"/>
                          <a:cs typeface="Segoe UI" panose="020B0502040204020203" pitchFamily="34" charset="0"/>
                        </a:rPr>
                        <a:t>67</a:t>
                      </a:r>
                      <a:endPar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1" u="none" strike="noStrike" kern="1200" dirty="0">
                          <a:solidFill>
                            <a:schemeClr val="tx1">
                              <a:lumMod val="50000"/>
                            </a:schemeClr>
                          </a:solidFill>
                          <a:effectLst/>
                          <a:latin typeface="Segoe UI" panose="020B0502040204020203" pitchFamily="34" charset="0"/>
                          <a:cs typeface="Segoe UI" panose="020B0502040204020203" pitchFamily="34" charset="0"/>
                        </a:rPr>
                        <a:t>71</a:t>
                      </a:r>
                      <a:endPar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b="1" u="none" strike="noStrike" kern="1200" dirty="0">
                          <a:solidFill>
                            <a:schemeClr val="tx1">
                              <a:lumMod val="50000"/>
                            </a:schemeClr>
                          </a:solidFill>
                          <a:effectLst/>
                          <a:latin typeface="Segoe UI" panose="020B0502040204020203" pitchFamily="34" charset="0"/>
                          <a:cs typeface="Segoe UI" panose="020B0502040204020203" pitchFamily="34" charset="0"/>
                        </a:rPr>
                        <a:t>45</a:t>
                      </a:r>
                      <a:endPar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1" u="none" strike="noStrike" kern="1200" dirty="0">
                          <a:solidFill>
                            <a:schemeClr val="tx1">
                              <a:lumMod val="50000"/>
                            </a:schemeClr>
                          </a:solidFill>
                          <a:effectLst/>
                          <a:latin typeface="Segoe UI" panose="020B0502040204020203" pitchFamily="34" charset="0"/>
                          <a:cs typeface="Segoe UI" panose="020B0502040204020203" pitchFamily="34" charset="0"/>
                        </a:rPr>
                        <a:t>59</a:t>
                      </a:r>
                      <a:endPar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b="1" u="none" strike="noStrike" kern="1200" dirty="0">
                          <a:solidFill>
                            <a:schemeClr val="tx1">
                              <a:lumMod val="50000"/>
                            </a:schemeClr>
                          </a:solidFill>
                          <a:effectLst/>
                          <a:latin typeface="Segoe UI" panose="020B0502040204020203" pitchFamily="34" charset="0"/>
                          <a:cs typeface="Segoe UI" panose="020B0502040204020203" pitchFamily="34" charset="0"/>
                        </a:rPr>
                        <a:t>65</a:t>
                      </a:r>
                      <a:endPar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tc>
                  <a:txBody>
                    <a:bodyPr/>
                    <a:lstStyle/>
                    <a:p>
                      <a:pPr marL="0" algn="ctr" defTabSz="914400" rtl="0" eaLnBrk="1" fontAlgn="b" latinLnBrk="0" hangingPunct="1"/>
                      <a:r>
                        <a:rPr lang="en-US" sz="1600" b="1" u="none" strike="noStrike" kern="1200" dirty="0">
                          <a:solidFill>
                            <a:schemeClr val="tx1">
                              <a:lumMod val="50000"/>
                            </a:schemeClr>
                          </a:solidFill>
                          <a:effectLst/>
                          <a:latin typeface="Segoe UI" panose="020B0502040204020203" pitchFamily="34" charset="0"/>
                          <a:cs typeface="Segoe UI" panose="020B0502040204020203" pitchFamily="34" charset="0"/>
                        </a:rPr>
                        <a:t>73</a:t>
                      </a:r>
                      <a:endPar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endParaRPr>
                    </a:p>
                  </a:txBody>
                  <a:tcPr marL="9525" marR="9525" marT="9525" marB="0" anchor="ctr"/>
                </a:tc>
                <a:extLst>
                  <a:ext uri="{0D108BD9-81ED-4DB2-BD59-A6C34878D82A}">
                    <a16:rowId xmlns:a16="http://schemas.microsoft.com/office/drawing/2014/main" val="2677293318"/>
                  </a:ext>
                </a:extLst>
              </a:tr>
            </a:tbl>
          </a:graphicData>
        </a:graphic>
      </p:graphicFrame>
    </p:spTree>
    <p:extLst>
      <p:ext uri="{BB962C8B-B14F-4D97-AF65-F5344CB8AC3E}">
        <p14:creationId xmlns:p14="http://schemas.microsoft.com/office/powerpoint/2010/main" val="4183900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a:spLocks/>
          </p:cNvSpPr>
          <p:nvPr/>
        </p:nvSpPr>
        <p:spPr>
          <a:xfrm>
            <a:off x="1908872" y="541056"/>
            <a:ext cx="8737356" cy="64633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Enrollment and timeline for panel study</a:t>
            </a:r>
            <a:endParaRPr kumimoji="0" lang="fr-CA" sz="3600" b="0" i="0" u="none" strike="noStrike" kern="1200" cap="none" spc="0" normalizeH="0" baseline="0" noProof="0" dirty="0">
              <a:ln>
                <a:noFill/>
              </a:ln>
              <a:solidFill>
                <a:srgbClr val="59595B"/>
              </a:solidFill>
              <a:effectLst/>
              <a:uLnTx/>
              <a:uFillTx/>
              <a:latin typeface="Montserrat" panose="02000505000000020004" pitchFamily="2"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0300ECAD-BBB0-DFB8-2EFD-4561F812DCE9}"/>
              </a:ext>
            </a:extLst>
          </p:cNvPr>
          <p:cNvPicPr>
            <a:picLocks noChangeAspect="1"/>
          </p:cNvPicPr>
          <p:nvPr/>
        </p:nvPicPr>
        <p:blipFill>
          <a:blip r:embed="rId3"/>
          <a:stretch>
            <a:fillRect/>
          </a:stretch>
        </p:blipFill>
        <p:spPr>
          <a:xfrm>
            <a:off x="2266753" y="2478038"/>
            <a:ext cx="7658494" cy="1901923"/>
          </a:xfrm>
          <a:prstGeom prst="rect">
            <a:avLst/>
          </a:prstGeom>
        </p:spPr>
      </p:pic>
      <p:pic>
        <p:nvPicPr>
          <p:cNvPr id="6" name="Picture 5">
            <a:extLst>
              <a:ext uri="{FF2B5EF4-FFF2-40B4-BE49-F238E27FC236}">
                <a16:creationId xmlns:a16="http://schemas.microsoft.com/office/drawing/2014/main" id="{3FC1C2F3-0E01-1744-FC48-6881EB1D13E8}"/>
              </a:ext>
            </a:extLst>
          </p:cNvPr>
          <p:cNvPicPr>
            <a:picLocks noChangeAspect="1"/>
          </p:cNvPicPr>
          <p:nvPr/>
        </p:nvPicPr>
        <p:blipFill>
          <a:blip r:embed="rId3"/>
          <a:stretch>
            <a:fillRect/>
          </a:stretch>
        </p:blipFill>
        <p:spPr>
          <a:xfrm>
            <a:off x="2266753" y="2478038"/>
            <a:ext cx="7658494" cy="1901923"/>
          </a:xfrm>
          <a:prstGeom prst="rect">
            <a:avLst/>
          </a:prstGeom>
        </p:spPr>
      </p:pic>
      <p:pic>
        <p:nvPicPr>
          <p:cNvPr id="8" name="Picture 7">
            <a:extLst>
              <a:ext uri="{FF2B5EF4-FFF2-40B4-BE49-F238E27FC236}">
                <a16:creationId xmlns:a16="http://schemas.microsoft.com/office/drawing/2014/main" id="{9F5FBBAC-7B41-FEA8-2C6A-C2B94BCD0544}"/>
              </a:ext>
            </a:extLst>
          </p:cNvPr>
          <p:cNvPicPr>
            <a:picLocks noChangeAspect="1"/>
          </p:cNvPicPr>
          <p:nvPr/>
        </p:nvPicPr>
        <p:blipFill>
          <a:blip r:embed="rId3"/>
          <a:stretch>
            <a:fillRect/>
          </a:stretch>
        </p:blipFill>
        <p:spPr>
          <a:xfrm>
            <a:off x="204282" y="1415695"/>
            <a:ext cx="11848288" cy="3641673"/>
          </a:xfrm>
          <a:prstGeom prst="rect">
            <a:avLst/>
          </a:prstGeom>
        </p:spPr>
      </p:pic>
    </p:spTree>
    <p:extLst>
      <p:ext uri="{BB962C8B-B14F-4D97-AF65-F5344CB8AC3E}">
        <p14:creationId xmlns:p14="http://schemas.microsoft.com/office/powerpoint/2010/main" val="3744269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FBEBC6B-0431-F44A-A80B-F82D60AF583C}"/>
              </a:ext>
            </a:extLst>
          </p:cNvPr>
          <p:cNvSpPr txBox="1">
            <a:spLocks/>
          </p:cNvSpPr>
          <p:nvPr/>
        </p:nvSpPr>
        <p:spPr>
          <a:xfrm>
            <a:off x="559904" y="339914"/>
            <a:ext cx="11072191" cy="1231106"/>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Components of ANC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effectLst/>
                <a:uLnTx/>
                <a:uFillTx/>
                <a:latin typeface="Segoe UI" panose="020B0502040204020203" pitchFamily="34" charset="0"/>
                <a:ea typeface="Segoe UI Symbol" panose="020B0502040204020203" pitchFamily="34" charset="0"/>
                <a:cs typeface="Segoe UI" panose="020B0502040204020203" pitchFamily="34" charset="0"/>
              </a:rPr>
              <a:t>Results presented for pregnant women with ANC visit by gestational age </a:t>
            </a:r>
            <a:r>
              <a:rPr lang="en-GB" sz="1400" i="1" dirty="0">
                <a:latin typeface="Segoe UI" panose="020B0502040204020203" pitchFamily="34" charset="0"/>
                <a:ea typeface="Segoe UI Symbol" panose="020B0502040204020203" pitchFamily="34" charset="0"/>
                <a:cs typeface="Segoe UI" panose="020B0502040204020203" pitchFamily="34" charset="0"/>
              </a:rPr>
              <a:t>(n=843 for cohort 1 , n= 950 for cohort 2)</a:t>
            </a:r>
            <a:br>
              <a:rPr lang="en-GB" sz="1400" i="1" dirty="0">
                <a:latin typeface="Segoe UI" panose="020B0502040204020203" pitchFamily="34" charset="0"/>
                <a:ea typeface="Segoe UI Symbol" panose="020B0502040204020203" pitchFamily="34" charset="0"/>
                <a:cs typeface="Segoe UI" panose="020B0502040204020203" pitchFamily="34" charset="0"/>
              </a:rPr>
            </a:br>
            <a:endParaRPr lang="en-US" sz="1400" i="1" dirty="0">
              <a:latin typeface="Segoe UI" panose="020B0502040204020203" pitchFamily="34" charset="0"/>
              <a:ea typeface="Segoe UI Symbol"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 </a:t>
            </a:r>
            <a:endParaRPr kumimoji="0" lang="fr-CA" sz="1400" b="0" i="1"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6" name="Table 5">
            <a:extLst>
              <a:ext uri="{FF2B5EF4-FFF2-40B4-BE49-F238E27FC236}">
                <a16:creationId xmlns:a16="http://schemas.microsoft.com/office/drawing/2014/main" id="{6DC557AD-5CED-F542-A840-A2CDB1ECA2E5}"/>
              </a:ext>
            </a:extLst>
          </p:cNvPr>
          <p:cNvGraphicFramePr>
            <a:graphicFrameLocks noGrp="1"/>
          </p:cNvGraphicFramePr>
          <p:nvPr>
            <p:extLst>
              <p:ext uri="{D42A27DB-BD31-4B8C-83A1-F6EECF244321}">
                <p14:modId xmlns:p14="http://schemas.microsoft.com/office/powerpoint/2010/main" val="3674492453"/>
              </p:ext>
            </p:extLst>
          </p:nvPr>
        </p:nvGraphicFramePr>
        <p:xfrm>
          <a:off x="398726" y="1206415"/>
          <a:ext cx="11394540" cy="4069063"/>
        </p:xfrm>
        <a:graphic>
          <a:graphicData uri="http://schemas.openxmlformats.org/drawingml/2006/table">
            <a:tbl>
              <a:tblPr firstRow="1" bandRow="1">
                <a:tableStyleId>{5C22544A-7EE6-4342-B048-85BDC9FD1C3A}</a:tableStyleId>
              </a:tblPr>
              <a:tblGrid>
                <a:gridCol w="1456052">
                  <a:extLst>
                    <a:ext uri="{9D8B030D-6E8A-4147-A177-3AD203B41FA5}">
                      <a16:colId xmlns:a16="http://schemas.microsoft.com/office/drawing/2014/main" val="2437586246"/>
                    </a:ext>
                  </a:extLst>
                </a:gridCol>
                <a:gridCol w="1162059">
                  <a:extLst>
                    <a:ext uri="{9D8B030D-6E8A-4147-A177-3AD203B41FA5}">
                      <a16:colId xmlns:a16="http://schemas.microsoft.com/office/drawing/2014/main" val="1184130801"/>
                    </a:ext>
                  </a:extLst>
                </a:gridCol>
                <a:gridCol w="1092053">
                  <a:extLst>
                    <a:ext uri="{9D8B030D-6E8A-4147-A177-3AD203B41FA5}">
                      <a16:colId xmlns:a16="http://schemas.microsoft.com/office/drawing/2014/main" val="2326940162"/>
                    </a:ext>
                  </a:extLst>
                </a:gridCol>
                <a:gridCol w="1162276">
                  <a:extLst>
                    <a:ext uri="{9D8B030D-6E8A-4147-A177-3AD203B41FA5}">
                      <a16:colId xmlns:a16="http://schemas.microsoft.com/office/drawing/2014/main" val="4147780441"/>
                    </a:ext>
                  </a:extLst>
                </a:gridCol>
                <a:gridCol w="1250302">
                  <a:extLst>
                    <a:ext uri="{9D8B030D-6E8A-4147-A177-3AD203B41FA5}">
                      <a16:colId xmlns:a16="http://schemas.microsoft.com/office/drawing/2014/main" val="2862312526"/>
                    </a:ext>
                  </a:extLst>
                </a:gridCol>
                <a:gridCol w="1259633">
                  <a:extLst>
                    <a:ext uri="{9D8B030D-6E8A-4147-A177-3AD203B41FA5}">
                      <a16:colId xmlns:a16="http://schemas.microsoft.com/office/drawing/2014/main" val="3577038894"/>
                    </a:ext>
                  </a:extLst>
                </a:gridCol>
                <a:gridCol w="1212980">
                  <a:extLst>
                    <a:ext uri="{9D8B030D-6E8A-4147-A177-3AD203B41FA5}">
                      <a16:colId xmlns:a16="http://schemas.microsoft.com/office/drawing/2014/main" val="2603746274"/>
                    </a:ext>
                  </a:extLst>
                </a:gridCol>
                <a:gridCol w="1259632">
                  <a:extLst>
                    <a:ext uri="{9D8B030D-6E8A-4147-A177-3AD203B41FA5}">
                      <a16:colId xmlns:a16="http://schemas.microsoft.com/office/drawing/2014/main" val="3439106352"/>
                    </a:ext>
                  </a:extLst>
                </a:gridCol>
                <a:gridCol w="1539553">
                  <a:extLst>
                    <a:ext uri="{9D8B030D-6E8A-4147-A177-3AD203B41FA5}">
                      <a16:colId xmlns:a16="http://schemas.microsoft.com/office/drawing/2014/main" val="448946626"/>
                    </a:ext>
                  </a:extLst>
                </a:gridCol>
              </a:tblGrid>
              <a:tr h="652811">
                <a:tc>
                  <a:txBody>
                    <a:bodyPr/>
                    <a:lstStyle/>
                    <a:p>
                      <a:r>
                        <a:rPr lang="en-US" sz="1600" b="1" dirty="0">
                          <a:latin typeface="Segoe UI" panose="020B0502040204020203" pitchFamily="34" charset="0"/>
                          <a:ea typeface="Segoe UI Symbol" panose="020B0502040204020203" pitchFamily="34" charset="0"/>
                          <a:cs typeface="Segoe UI" panose="020B0502040204020203" pitchFamily="34" charset="0"/>
                        </a:rPr>
                        <a:t>Gestational age</a:t>
                      </a:r>
                    </a:p>
                  </a:txBody>
                  <a:tcPr/>
                </a:tc>
                <a:tc gridSpan="2">
                  <a:txBody>
                    <a:bodyPr/>
                    <a:lstStyle/>
                    <a:p>
                      <a:pPr algn="ctr"/>
                      <a:r>
                        <a:rPr lang="en-US" sz="1600" b="1" dirty="0">
                          <a:latin typeface="Segoe UI" panose="020B0502040204020203" pitchFamily="34" charset="0"/>
                          <a:ea typeface="Segoe UI Symbol" panose="020B0502040204020203" pitchFamily="34" charset="0"/>
                          <a:cs typeface="Segoe UI" panose="020B0502040204020203" pitchFamily="34" charset="0"/>
                        </a:rPr>
                        <a:t>Stool Sample Taken </a:t>
                      </a:r>
                      <a:r>
                        <a:rPr lang="en-US" sz="1600" b="1" dirty="0">
                          <a:latin typeface="Montserrat" pitchFamily="2" charset="77"/>
                          <a:ea typeface="Segoe UI Symbol" panose="020B0502040204020203" pitchFamily="34" charset="0"/>
                          <a:cs typeface="Segoe UI" panose="020B0502040204020203" pitchFamily="34" charset="0"/>
                        </a:rPr>
                        <a:t>(%)</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hMerge="1">
                  <a:txBody>
                    <a:bodyPr/>
                    <a:lstStyle/>
                    <a:p>
                      <a:pPr algn="ct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gridSpan="2">
                  <a:txBody>
                    <a:bodyPr/>
                    <a:lstStyle/>
                    <a:p>
                      <a:pPr algn="ctr"/>
                      <a:r>
                        <a:rPr lang="en-US" sz="1600" b="1" dirty="0">
                          <a:latin typeface="Segoe UI" panose="020B0502040204020203" pitchFamily="34" charset="0"/>
                          <a:ea typeface="Segoe UI Symbol" panose="020B0502040204020203" pitchFamily="34" charset="0"/>
                          <a:cs typeface="Segoe UI" panose="020B0502040204020203" pitchFamily="34" charset="0"/>
                        </a:rPr>
                        <a:t>Tested for Syphilis </a:t>
                      </a:r>
                      <a:r>
                        <a:rPr lang="en-US" sz="1600" b="1" dirty="0">
                          <a:latin typeface="Montserrat" pitchFamily="2" charset="77"/>
                          <a:ea typeface="Segoe UI Symbol" panose="020B0502040204020203" pitchFamily="34" charset="0"/>
                          <a:cs typeface="Segoe UI" panose="020B0502040204020203" pitchFamily="34" charset="0"/>
                        </a:rPr>
                        <a:t>(%)</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hMerge="1">
                  <a:txBody>
                    <a:bodyPr/>
                    <a:lstStyle/>
                    <a:p>
                      <a:pPr algn="ct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gridSpan="2">
                  <a:txBody>
                    <a:bodyPr/>
                    <a:lstStyle/>
                    <a:p>
                      <a:pPr algn="ctr"/>
                      <a:r>
                        <a:rPr lang="en-US" sz="1600" b="1" dirty="0">
                          <a:latin typeface="Segoe UI" panose="020B0502040204020203" pitchFamily="34" charset="0"/>
                          <a:ea typeface="Segoe UI Symbol" panose="020B0502040204020203" pitchFamily="34" charset="0"/>
                          <a:cs typeface="Segoe UI" panose="020B0502040204020203" pitchFamily="34" charset="0"/>
                        </a:rPr>
                        <a:t>Tested for HIV </a:t>
                      </a:r>
                      <a:r>
                        <a:rPr lang="en-US" sz="1600" b="1" dirty="0">
                          <a:latin typeface="Montserrat" pitchFamily="2" charset="77"/>
                          <a:ea typeface="Segoe UI Symbol" panose="020B0502040204020203" pitchFamily="34" charset="0"/>
                          <a:cs typeface="Segoe UI" panose="020B0502040204020203" pitchFamily="34" charset="0"/>
                        </a:rPr>
                        <a:t>(%)</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hMerge="1">
                  <a:txBody>
                    <a:bodyPr/>
                    <a:lstStyle/>
                    <a:p>
                      <a:pPr algn="ct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gridSpan="2">
                  <a:txBody>
                    <a:bodyPr/>
                    <a:lstStyle/>
                    <a:p>
                      <a:pPr algn="ctr"/>
                      <a:r>
                        <a:rPr lang="en-US" sz="1600" b="1" dirty="0">
                          <a:latin typeface="Segoe UI" panose="020B0502040204020203" pitchFamily="34" charset="0"/>
                          <a:ea typeface="Segoe UI Symbol" panose="020B0502040204020203" pitchFamily="34" charset="0"/>
                          <a:cs typeface="Segoe UI" panose="020B0502040204020203" pitchFamily="34" charset="0"/>
                        </a:rPr>
                        <a:t>Iron Supplement Taken* </a:t>
                      </a:r>
                      <a:r>
                        <a:rPr lang="en-US" sz="1600" b="1" dirty="0">
                          <a:latin typeface="Montserrat" pitchFamily="2" charset="77"/>
                          <a:ea typeface="Segoe UI Symbol" panose="020B0502040204020203" pitchFamily="34" charset="0"/>
                          <a:cs typeface="Segoe UI" panose="020B0502040204020203" pitchFamily="34" charset="0"/>
                        </a:rPr>
                        <a:t>(%)</a:t>
                      </a: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tc hMerge="1">
                  <a:txBody>
                    <a:bodyPr/>
                    <a:lstStyle/>
                    <a:p>
                      <a:pPr algn="ctr"/>
                      <a:endParaRPr lang="en-US" sz="1600" b="1" dirty="0">
                        <a:latin typeface="Segoe UI" panose="020B0502040204020203" pitchFamily="34" charset="0"/>
                        <a:ea typeface="Segoe UI Symbol" panose="020B0502040204020203" pitchFamily="34" charset="0"/>
                        <a:cs typeface="Segoe UI" panose="020B0502040204020203" pitchFamily="34" charset="0"/>
                      </a:endParaRPr>
                    </a:p>
                  </a:txBody>
                  <a:tcPr/>
                </a:tc>
                <a:extLst>
                  <a:ext uri="{0D108BD9-81ED-4DB2-BD59-A6C34878D82A}">
                    <a16:rowId xmlns:a16="http://schemas.microsoft.com/office/drawing/2014/main" val="37823988"/>
                  </a:ext>
                </a:extLst>
              </a:tr>
              <a:tr h="405375">
                <a:tc>
                  <a:txBody>
                    <a:bodyPr/>
                    <a:lstStyle/>
                    <a:p>
                      <a:pPr algn="r"/>
                      <a:endPar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algn="ctr" rtl="0"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Cohort - 1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Cohort - 2</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Cohort - 1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Cohort - 2</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Cohort - 1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Cohort - 2</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Cohort - 1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Cohort - 2</a:t>
                      </a:r>
                    </a:p>
                  </a:txBody>
                  <a:tcPr marL="9525" marR="9525" marT="9525" marB="0" anchor="ctr"/>
                </a:tc>
                <a:extLst>
                  <a:ext uri="{0D108BD9-81ED-4DB2-BD59-A6C34878D82A}">
                    <a16:rowId xmlns:a16="http://schemas.microsoft.com/office/drawing/2014/main" val="2570499471"/>
                  </a:ext>
                </a:extLst>
              </a:tr>
              <a:tr h="405375">
                <a:tc>
                  <a:txBody>
                    <a:bodyPr/>
                    <a:lstStyle/>
                    <a:p>
                      <a:pPr algn="r"/>
                      <a:r>
                        <a:rPr lang="en-US" sz="1600" b="1" i="0" u="none" strike="noStrike" dirty="0">
                          <a:solidFill>
                            <a:schemeClr val="tx1">
                              <a:lumMod val="50000"/>
                            </a:schemeClr>
                          </a:solidFill>
                          <a:effectLst/>
                          <a:latin typeface="Segoe UI" panose="020B0502040204020203" pitchFamily="34" charset="0"/>
                          <a:cs typeface="Segoe UI" panose="020B0502040204020203" pitchFamily="34" charset="0"/>
                        </a:rPr>
                        <a:t>≤ </a:t>
                      </a: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3 months</a:t>
                      </a:r>
                    </a:p>
                  </a:txBody>
                  <a:tcPr/>
                </a:tc>
                <a:tc>
                  <a:txBody>
                    <a:bodyPr/>
                    <a:lstStyle/>
                    <a:p>
                      <a:pPr algn="ctr" rtl="0"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15</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20</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14</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12</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44</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41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48</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15</a:t>
                      </a:r>
                    </a:p>
                  </a:txBody>
                  <a:tcPr marL="9525" marR="9525" marT="9525" marB="0" anchor="ctr"/>
                </a:tc>
                <a:extLst>
                  <a:ext uri="{0D108BD9-81ED-4DB2-BD59-A6C34878D82A}">
                    <a16:rowId xmlns:a16="http://schemas.microsoft.com/office/drawing/2014/main" val="2110436737"/>
                  </a:ext>
                </a:extLst>
              </a:tr>
              <a:tr h="369608">
                <a:tc>
                  <a:txBody>
                    <a:bodyPr/>
                    <a:lstStyle/>
                    <a:p>
                      <a:pPr algn="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4 months</a:t>
                      </a:r>
                    </a:p>
                  </a:txBody>
                  <a:tcPr/>
                </a:tc>
                <a:tc>
                  <a:txBody>
                    <a:bodyPr/>
                    <a:lstStyle/>
                    <a:p>
                      <a:pPr algn="ctr" rtl="0"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24</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20</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58</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56</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52</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31</a:t>
                      </a:r>
                    </a:p>
                  </a:txBody>
                  <a:tcPr marL="9525" marR="9525" marT="9525" marB="0" anchor="ctr"/>
                </a:tc>
                <a:extLst>
                  <a:ext uri="{0D108BD9-81ED-4DB2-BD59-A6C34878D82A}">
                    <a16:rowId xmlns:a16="http://schemas.microsoft.com/office/drawing/2014/main" val="59512318"/>
                  </a:ext>
                </a:extLst>
              </a:tr>
              <a:tr h="369608">
                <a:tc>
                  <a:txBody>
                    <a:bodyPr/>
                    <a:lstStyle/>
                    <a:p>
                      <a:pPr algn="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5 months</a:t>
                      </a:r>
                    </a:p>
                  </a:txBody>
                  <a:tcPr/>
                </a:tc>
                <a:tc>
                  <a:txBody>
                    <a:bodyPr/>
                    <a:lstStyle/>
                    <a:p>
                      <a:pPr algn="ctr" rtl="0"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23</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19</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22</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43</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61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40</a:t>
                      </a:r>
                    </a:p>
                  </a:txBody>
                  <a:tcPr marL="9525" marR="9525" marT="9525" marB="0" anchor="ctr"/>
                </a:tc>
                <a:extLst>
                  <a:ext uri="{0D108BD9-81ED-4DB2-BD59-A6C34878D82A}">
                    <a16:rowId xmlns:a16="http://schemas.microsoft.com/office/drawing/2014/main" val="2070667169"/>
                  </a:ext>
                </a:extLst>
              </a:tr>
              <a:tr h="369608">
                <a:tc>
                  <a:txBody>
                    <a:bodyPr/>
                    <a:lstStyle/>
                    <a:p>
                      <a:pPr algn="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6 months</a:t>
                      </a:r>
                    </a:p>
                  </a:txBody>
                  <a:tcPr/>
                </a:tc>
                <a:tc>
                  <a:txBody>
                    <a:bodyPr/>
                    <a:lstStyle/>
                    <a:p>
                      <a:pPr algn="ctr" rtl="0"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23</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20</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14</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15</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59</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55</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65</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59</a:t>
                      </a:r>
                    </a:p>
                  </a:txBody>
                  <a:tcPr marL="9525" marR="9525" marT="9525" marB="0" anchor="ctr"/>
                </a:tc>
                <a:extLst>
                  <a:ext uri="{0D108BD9-81ED-4DB2-BD59-A6C34878D82A}">
                    <a16:rowId xmlns:a16="http://schemas.microsoft.com/office/drawing/2014/main" val="1319526559"/>
                  </a:ext>
                </a:extLst>
              </a:tr>
              <a:tr h="369608">
                <a:tc>
                  <a:txBody>
                    <a:bodyPr/>
                    <a:lstStyle/>
                    <a:p>
                      <a:pPr algn="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7 months</a:t>
                      </a:r>
                    </a:p>
                  </a:txBody>
                  <a:tcPr/>
                </a:tc>
                <a:tc>
                  <a:txBody>
                    <a:bodyPr/>
                    <a:lstStyle/>
                    <a:p>
                      <a:pPr algn="ctr" rtl="0"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17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21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19</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43</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60</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71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63</a:t>
                      </a:r>
                    </a:p>
                  </a:txBody>
                  <a:tcPr marL="9525" marR="9525" marT="9525" marB="0" anchor="ctr"/>
                </a:tc>
                <a:extLst>
                  <a:ext uri="{0D108BD9-81ED-4DB2-BD59-A6C34878D82A}">
                    <a16:rowId xmlns:a16="http://schemas.microsoft.com/office/drawing/2014/main" val="2047178270"/>
                  </a:ext>
                </a:extLst>
              </a:tr>
              <a:tr h="369608">
                <a:tc>
                  <a:txBody>
                    <a:bodyPr/>
                    <a:lstStyle/>
                    <a:p>
                      <a:pPr algn="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8 months</a:t>
                      </a:r>
                    </a:p>
                  </a:txBody>
                  <a:tcPr/>
                </a:tc>
                <a:tc>
                  <a:txBody>
                    <a:bodyPr/>
                    <a:lstStyle/>
                    <a:p>
                      <a:pPr algn="ctr" rtl="0"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29</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24</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15</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53</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59</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77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74</a:t>
                      </a:r>
                    </a:p>
                  </a:txBody>
                  <a:tcPr marL="9525" marR="9525" marT="9525" marB="0" anchor="ctr"/>
                </a:tc>
                <a:extLst>
                  <a:ext uri="{0D108BD9-81ED-4DB2-BD59-A6C34878D82A}">
                    <a16:rowId xmlns:a16="http://schemas.microsoft.com/office/drawing/2014/main" val="1564392692"/>
                  </a:ext>
                </a:extLst>
              </a:tr>
              <a:tr h="378731">
                <a:tc>
                  <a:txBody>
                    <a:bodyPr/>
                    <a:lstStyle/>
                    <a:p>
                      <a:pPr algn="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9 + months</a:t>
                      </a:r>
                    </a:p>
                  </a:txBody>
                  <a:tcPr/>
                </a:tc>
                <a:tc>
                  <a:txBody>
                    <a:bodyPr/>
                    <a:lstStyle/>
                    <a:p>
                      <a:pPr algn="ctr" rtl="0"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25</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37</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14</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25</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51</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60</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84</a:t>
                      </a:r>
                    </a:p>
                  </a:txBody>
                  <a:tcPr marL="9525" marR="9525" marT="9525" marB="0" anchor="ctr"/>
                </a:tc>
                <a:tc>
                  <a:txBody>
                    <a:bodyPr/>
                    <a:lstStyle/>
                    <a:p>
                      <a:pPr algn="ctr" rtl="0" fontAlgn="b"/>
                      <a:r>
                        <a:rPr lang="en-US" sz="1600" b="0"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75</a:t>
                      </a:r>
                    </a:p>
                  </a:txBody>
                  <a:tcPr marL="9525" marR="9525" marT="9525" marB="0" anchor="ctr"/>
                </a:tc>
                <a:extLst>
                  <a:ext uri="{0D108BD9-81ED-4DB2-BD59-A6C34878D82A}">
                    <a16:rowId xmlns:a16="http://schemas.microsoft.com/office/drawing/2014/main" val="3148277807"/>
                  </a:ext>
                </a:extLst>
              </a:tr>
              <a:tr h="378731">
                <a:tc>
                  <a:txBody>
                    <a:bodyPr/>
                    <a:lstStyle/>
                    <a:p>
                      <a:pPr algn="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Total</a:t>
                      </a:r>
                    </a:p>
                  </a:txBody>
                  <a:tcPr/>
                </a:tc>
                <a:tc>
                  <a:txBody>
                    <a:bodyPr/>
                    <a:lstStyle/>
                    <a:p>
                      <a:pPr algn="ctr" rtl="0" fontAlgn="b"/>
                      <a:r>
                        <a:rPr lang="en-US" sz="1600" b="1" i="0" u="none" strike="noStrike" dirty="0">
                          <a:solidFill>
                            <a:schemeClr val="tx1">
                              <a:lumMod val="50000"/>
                            </a:schemeClr>
                          </a:solidFill>
                          <a:effectLst/>
                          <a:latin typeface="Segoe UI" panose="020B0502040204020203" pitchFamily="34" charset="0"/>
                          <a:cs typeface="Segoe UI" panose="020B0502040204020203" pitchFamily="34" charset="0"/>
                        </a:rPr>
                        <a:t>22</a:t>
                      </a:r>
                    </a:p>
                  </a:txBody>
                  <a:tcPr marL="9525" marR="9525" marT="9525" marB="0" anchor="ctr"/>
                </a:tc>
                <a:tc>
                  <a:txBody>
                    <a:bodyPr/>
                    <a:lstStyle/>
                    <a:p>
                      <a:pPr algn="ctr" rtl="0" fontAlgn="b"/>
                      <a:r>
                        <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23</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16</a:t>
                      </a:r>
                    </a:p>
                  </a:txBody>
                  <a:tcPr marL="9525" marR="9525" marT="9525" marB="0" anchor="ctr"/>
                </a:tc>
                <a:tc>
                  <a:txBody>
                    <a:bodyPr/>
                    <a:lstStyle/>
                    <a:p>
                      <a:pPr algn="ctr" rtl="0" fontAlgn="b"/>
                      <a:r>
                        <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17</a:t>
                      </a:r>
                    </a:p>
                  </a:txBody>
                  <a:tcPr marL="9525" marR="9525" marT="9525" marB="0" anchor="ctr"/>
                </a:tc>
                <a:tc>
                  <a:txBody>
                    <a:bodyPr/>
                    <a:lstStyle/>
                    <a:p>
                      <a:pPr algn="ctr" rtl="0" fontAlgn="b"/>
                      <a:r>
                        <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52</a:t>
                      </a:r>
                    </a:p>
                  </a:txBody>
                  <a:tcPr marL="9525" marR="9525" marT="9525" marB="0" anchor="ctr"/>
                </a:tc>
                <a:tc>
                  <a:txBody>
                    <a:bodyPr/>
                    <a:lstStyle/>
                    <a:p>
                      <a:pPr algn="ctr" rtl="0" fontAlgn="b"/>
                      <a:r>
                        <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53</a:t>
                      </a:r>
                    </a:p>
                  </a:txBody>
                  <a:tcPr marL="9525" marR="9525" marT="9525" marB="0" anchor="ctr"/>
                </a:tc>
                <a:tc>
                  <a:txBody>
                    <a:bodyPr/>
                    <a:lstStyle/>
                    <a:p>
                      <a:pPr algn="ctr" rtl="0" fontAlgn="b"/>
                      <a:r>
                        <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67</a:t>
                      </a:r>
                    </a:p>
                  </a:txBody>
                  <a:tcPr marL="9525" marR="9525" marT="9525" marB="0" anchor="ctr"/>
                </a:tc>
                <a:tc>
                  <a:txBody>
                    <a:bodyPr/>
                    <a:lstStyle/>
                    <a:p>
                      <a:pPr algn="ctr" rtl="0" fontAlgn="b"/>
                      <a:r>
                        <a:rPr lang="en-US" sz="1600" b="1" i="0" u="none" strike="noStrike" kern="1200" dirty="0">
                          <a:solidFill>
                            <a:schemeClr val="tx1">
                              <a:lumMod val="50000"/>
                            </a:schemeClr>
                          </a:solidFill>
                          <a:effectLst/>
                          <a:latin typeface="Segoe UI" panose="020B0502040204020203" pitchFamily="34" charset="0"/>
                          <a:ea typeface="+mn-ea"/>
                          <a:cs typeface="Segoe UI" panose="020B0502040204020203" pitchFamily="34" charset="0"/>
                        </a:rPr>
                        <a:t>42</a:t>
                      </a:r>
                    </a:p>
                  </a:txBody>
                  <a:tcPr marL="9525" marR="9525" marT="9525" marB="0" anchor="ctr"/>
                </a:tc>
                <a:extLst>
                  <a:ext uri="{0D108BD9-81ED-4DB2-BD59-A6C34878D82A}">
                    <a16:rowId xmlns:a16="http://schemas.microsoft.com/office/drawing/2014/main" val="3177867150"/>
                  </a:ext>
                </a:extLst>
              </a:tr>
            </a:tbl>
          </a:graphicData>
        </a:graphic>
      </p:graphicFrame>
      <p:sp>
        <p:nvSpPr>
          <p:cNvPr id="2" name="TextBox 1">
            <a:extLst>
              <a:ext uri="{FF2B5EF4-FFF2-40B4-BE49-F238E27FC236}">
                <a16:creationId xmlns:a16="http://schemas.microsoft.com/office/drawing/2014/main" id="{DDC79449-18F3-B147-9C2A-B215EEE06383}"/>
              </a:ext>
            </a:extLst>
          </p:cNvPr>
          <p:cNvSpPr txBox="1"/>
          <p:nvPr/>
        </p:nvSpPr>
        <p:spPr>
          <a:xfrm>
            <a:off x="222073" y="5379313"/>
            <a:ext cx="11747847" cy="1015663"/>
          </a:xfrm>
          <a:prstGeom prst="rect">
            <a:avLst/>
          </a:prstGeom>
          <a:noFill/>
        </p:spPr>
        <p:txBody>
          <a:bodyPr wrap="square"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egoe UI"/>
                <a:cs typeface="Segoe UI"/>
              </a:rPr>
              <a:t>In general</a:t>
            </a:r>
            <a:r>
              <a:rPr kumimoji="0" lang="en-US" sz="1800" b="0" u="none" strike="noStrike" kern="1200" cap="none" spc="0" normalizeH="0" baseline="0" noProof="0" dirty="0">
                <a:ln>
                  <a:noFill/>
                </a:ln>
                <a:effectLst/>
                <a:uLnTx/>
                <a:uFillTx/>
                <a:latin typeface="Segoe UI"/>
                <a:ea typeface="+mn-ea"/>
                <a:cs typeface="Segoe UI"/>
              </a:rPr>
              <a:t>, ANC care components are reported being received </a:t>
            </a:r>
            <a:r>
              <a:rPr kumimoji="0" lang="en-US" sz="1800" b="1" u="none" strike="noStrike" kern="1200" cap="none" spc="0" normalizeH="0" baseline="0" noProof="0" dirty="0">
                <a:ln>
                  <a:noFill/>
                </a:ln>
                <a:effectLst/>
                <a:uLnTx/>
                <a:uFillTx/>
                <a:latin typeface="Segoe UI"/>
                <a:ea typeface="+mn-ea"/>
                <a:cs typeface="Segoe UI"/>
              </a:rPr>
              <a:t>late in pregnancy, </a:t>
            </a:r>
            <a:r>
              <a:rPr lang="en-US" b="1" dirty="0">
                <a:latin typeface="Segoe UI"/>
                <a:cs typeface="Segoe UI"/>
              </a:rPr>
              <a:t>in both cohorts.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u="none" strike="noStrike" kern="1200" cap="none" spc="0" normalizeH="0" baseline="0" noProof="0" dirty="0">
              <a:ln>
                <a:noFill/>
              </a:ln>
              <a:solidFill>
                <a:schemeClr val="accent3"/>
              </a:solidFill>
              <a:effectLst/>
              <a:uLnTx/>
              <a:uFillTx/>
              <a:latin typeface="Segoe UI"/>
              <a:ea typeface="+mn-ea"/>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59595B"/>
                </a:solidFill>
                <a:effectLst/>
                <a:uLnTx/>
                <a:uFillTx/>
                <a:latin typeface="Segoe UI"/>
                <a:ea typeface="+mn-ea"/>
                <a:cs typeface="Segoe UI"/>
              </a:rPr>
              <a:t>*Iron supplementation was measured as whether the respondent reported taking an iron supplement, not whether it was received at ANC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59595B"/>
              </a:solidFill>
              <a:effectLst/>
              <a:uLnTx/>
              <a:uFillTx/>
              <a:latin typeface="Segoe UI"/>
              <a:ea typeface="+mn-ea"/>
              <a:cs typeface="Segoe UI"/>
            </a:endParaRPr>
          </a:p>
        </p:txBody>
      </p:sp>
    </p:spTree>
    <p:extLst>
      <p:ext uri="{BB962C8B-B14F-4D97-AF65-F5344CB8AC3E}">
        <p14:creationId xmlns:p14="http://schemas.microsoft.com/office/powerpoint/2010/main" val="26863620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FF53C-C2BA-754B-8E06-6AC289DCC80F}"/>
              </a:ext>
            </a:extLst>
          </p:cNvPr>
          <p:cNvSpPr>
            <a:spLocks noGrp="1"/>
          </p:cNvSpPr>
          <p:nvPr>
            <p:ph type="title"/>
          </p:nvPr>
        </p:nvSpPr>
        <p:spPr>
          <a:xfrm>
            <a:off x="690372" y="346871"/>
            <a:ext cx="10830113" cy="1116106"/>
          </a:xfrm>
        </p:spPr>
        <p:txBody>
          <a:bodyPr/>
          <a:lstStyle/>
          <a:p>
            <a:pPr algn="ctr"/>
            <a:r>
              <a:rPr lang="en-US" sz="3200" dirty="0">
                <a:solidFill>
                  <a:schemeClr val="tx1"/>
                </a:solidFill>
                <a:latin typeface="Segoe UI"/>
                <a:cs typeface="Segoe UI"/>
              </a:rPr>
              <a:t>Composite indicator* of receipt for selected ANC components of care</a:t>
            </a:r>
          </a:p>
        </p:txBody>
      </p:sp>
      <p:graphicFrame>
        <p:nvGraphicFramePr>
          <p:cNvPr id="10" name="Chart 9"/>
          <p:cNvGraphicFramePr/>
          <p:nvPr>
            <p:extLst>
              <p:ext uri="{D42A27DB-BD31-4B8C-83A1-F6EECF244321}">
                <p14:modId xmlns:p14="http://schemas.microsoft.com/office/powerpoint/2010/main" val="3644410964"/>
              </p:ext>
            </p:extLst>
          </p:nvPr>
        </p:nvGraphicFramePr>
        <p:xfrm>
          <a:off x="204647" y="1549038"/>
          <a:ext cx="8862660" cy="472234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1DD79DF9-BD2E-4D7A-A153-8F9DA3D44898}"/>
              </a:ext>
            </a:extLst>
          </p:cNvPr>
          <p:cNvSpPr txBox="1"/>
          <p:nvPr/>
        </p:nvSpPr>
        <p:spPr>
          <a:xfrm>
            <a:off x="9162289" y="1398368"/>
            <a:ext cx="23169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Fewer than 20%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of women at any gestational age have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received all the components of ANC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in cohort 1 and 2.</a:t>
            </a:r>
          </a:p>
        </p:txBody>
      </p:sp>
      <p:sp>
        <p:nvSpPr>
          <p:cNvPr id="9" name="TextBox 8">
            <a:extLst>
              <a:ext uri="{FF2B5EF4-FFF2-40B4-BE49-F238E27FC236}">
                <a16:creationId xmlns:a16="http://schemas.microsoft.com/office/drawing/2014/main" id="{F0E3FFCA-CA72-4EA6-8836-C71FD1ECB4DC}"/>
              </a:ext>
            </a:extLst>
          </p:cNvPr>
          <p:cNvSpPr txBox="1"/>
          <p:nvPr/>
        </p:nvSpPr>
        <p:spPr>
          <a:xfrm>
            <a:off x="9117475" y="3409063"/>
            <a:ext cx="2700277"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a:t>
            </a:r>
            <a:r>
              <a:rPr kumimoji="0" lang="en-GB" b="0" i="1" u="none" strike="noStrike" kern="1200" cap="none" spc="0" normalizeH="0" baseline="0" noProof="0" dirty="0">
                <a:ln>
                  <a:noFill/>
                </a:ln>
                <a:effectLst/>
                <a:uLnTx/>
                <a:uFillTx/>
                <a:latin typeface="Segoe UI" panose="020B0502040204020203" pitchFamily="34" charset="0"/>
                <a:ea typeface="Segoe UI Symbol" panose="020B0502040204020203" pitchFamily="34" charset="0"/>
                <a:cs typeface="Segoe UI" panose="020B0502040204020203" pitchFamily="34" charset="0"/>
              </a:rPr>
              <a:t>Composite indicator  </a:t>
            </a:r>
            <a:r>
              <a:rPr lang="en-GB" i="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among women who received ANC </a:t>
            </a:r>
            <a:r>
              <a:rPr kumimoji="0" lang="en-GB" b="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and who have had their BP taken, took iron during pregnancy, had urine and blood sampled and tested for syphilis and HIV at ANC</a:t>
            </a:r>
            <a:endParaRPr kumimoji="0" lang="en-US" b="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821758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221A-9CE5-4D5A-A0F4-5ECEDDF3B8C6}"/>
              </a:ext>
            </a:extLst>
          </p:cNvPr>
          <p:cNvSpPr>
            <a:spLocks noGrp="1"/>
          </p:cNvSpPr>
          <p:nvPr>
            <p:ph type="title"/>
          </p:nvPr>
        </p:nvSpPr>
        <p:spPr>
          <a:xfrm>
            <a:off x="573578" y="424109"/>
            <a:ext cx="10830113" cy="654750"/>
          </a:xfrm>
        </p:spPr>
        <p:txBody>
          <a:bodyPr/>
          <a:lstStyle/>
          <a:p>
            <a:pPr algn="ctr"/>
            <a:r>
              <a:rPr lang="en-CA" dirty="0">
                <a:solidFill>
                  <a:schemeClr val="tx1"/>
                </a:solidFill>
                <a:latin typeface="Segoe UI" panose="020B0502040204020203" pitchFamily="34" charset="0"/>
                <a:ea typeface="Segoe UI" panose="020B0502040204020203" pitchFamily="34" charset="0"/>
                <a:cs typeface="Segoe UI" panose="020B0502040204020203" pitchFamily="34" charset="0"/>
              </a:rPr>
              <a:t>Receipt of ANC</a:t>
            </a:r>
            <a:endParaRPr lang="en-US" dirty="0">
              <a:solidFill>
                <a:schemeClr val="tx1"/>
              </a:solidFill>
            </a:endParaRPr>
          </a:p>
        </p:txBody>
      </p:sp>
      <p:graphicFrame>
        <p:nvGraphicFramePr>
          <p:cNvPr id="5" name="Chart 4">
            <a:extLst>
              <a:ext uri="{FF2B5EF4-FFF2-40B4-BE49-F238E27FC236}">
                <a16:creationId xmlns:a16="http://schemas.microsoft.com/office/drawing/2014/main" id="{2EC6CC21-E5F0-814D-8447-23399E5BE551}"/>
              </a:ext>
            </a:extLst>
          </p:cNvPr>
          <p:cNvGraphicFramePr/>
          <p:nvPr>
            <p:extLst>
              <p:ext uri="{D42A27DB-BD31-4B8C-83A1-F6EECF244321}">
                <p14:modId xmlns:p14="http://schemas.microsoft.com/office/powerpoint/2010/main" val="2675293545"/>
              </p:ext>
            </p:extLst>
          </p:nvPr>
        </p:nvGraphicFramePr>
        <p:xfrm>
          <a:off x="261769" y="1076336"/>
          <a:ext cx="9278507" cy="513532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B253FC03-64EE-4532-8871-F5561E0CB75C}"/>
              </a:ext>
            </a:extLst>
          </p:cNvPr>
          <p:cNvSpPr txBox="1"/>
          <p:nvPr/>
        </p:nvSpPr>
        <p:spPr>
          <a:xfrm>
            <a:off x="9540276" y="1442014"/>
            <a:ext cx="2605107"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Majority of pregnant women </a:t>
            </a:r>
            <a:r>
              <a:rPr kumimoji="0" lang="en-US" sz="1800" b="1"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do not get counseling on birth preparedness and complication readiness </a:t>
            </a:r>
            <a:r>
              <a:rPr kumimoji="0" lang="en-US" sz="18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through their pregnancy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*Topics include place of delivery, delivery by skilled birth attendant, arrangement for transport for delivery, where to go if pregnancy danger signs are experienced, and the following danger signs in pregnancy: severe headache with blurred vision, high blood pressure, edema/swelling, convulsions/fits, and bleeding before delivery.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4929872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6347" y="1635042"/>
            <a:ext cx="11075193" cy="4640181"/>
          </a:xfrm>
          <a:prstGeom prst="rect">
            <a:avLst/>
          </a:prstGeom>
          <a:noFill/>
        </p:spPr>
        <p:txBody>
          <a:bodyPr wrap="square" rtlCol="0">
            <a:spAutoFit/>
          </a:bodyPr>
          <a:lstStyle/>
          <a:p>
            <a:pPr marL="742950" marR="0" lvl="1" indent="-285750" algn="l" defTabSz="914400" rtl="0" eaLnBrk="1" fontAlgn="auto" latinLnBrk="0" hangingPunct="1">
              <a:lnSpc>
                <a:spcPct val="200000"/>
              </a:lnSpc>
              <a:spcBef>
                <a:spcPts val="0"/>
              </a:spcBef>
              <a:spcAft>
                <a:spcPts val="0"/>
              </a:spcAft>
              <a:buClr>
                <a:srgbClr val="59595B"/>
              </a:buClr>
              <a:buSzTx/>
              <a:buFont typeface="Arial" panose="020B0604020202020204" pitchFamily="34" charset="0"/>
              <a:buChar char="•"/>
              <a:tabLst/>
              <a:defRPr/>
            </a:pPr>
            <a:r>
              <a:rPr kumimoji="0" lang="en-US" sz="2400" b="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Pregnancy intention</a:t>
            </a:r>
          </a:p>
          <a:p>
            <a:pPr marL="742950" marR="0" lvl="1" indent="-285750" algn="l" defTabSz="914400" rtl="0" eaLnBrk="1" fontAlgn="auto" latinLnBrk="0" hangingPunct="1">
              <a:lnSpc>
                <a:spcPct val="200000"/>
              </a:lnSpc>
              <a:spcBef>
                <a:spcPts val="0"/>
              </a:spcBef>
              <a:spcAft>
                <a:spcPts val="0"/>
              </a:spcAft>
              <a:buClr>
                <a:srgbClr val="59595B"/>
              </a:buClr>
              <a:buSzTx/>
              <a:buFont typeface="Arial" panose="020B0604020202020204" pitchFamily="34" charset="0"/>
              <a:buChar char="•"/>
              <a:tabLst/>
              <a:defRPr/>
            </a:pPr>
            <a:r>
              <a:rPr kumimoji="0" lang="en-US" sz="2400" b="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Intention to use contraception</a:t>
            </a:r>
          </a:p>
          <a:p>
            <a:pPr marL="742950" marR="0" lvl="1" indent="-285750" algn="l" defTabSz="914400" rtl="0" eaLnBrk="1" fontAlgn="auto" latinLnBrk="0" hangingPunct="1">
              <a:lnSpc>
                <a:spcPct val="200000"/>
              </a:lnSpc>
              <a:spcBef>
                <a:spcPts val="0"/>
              </a:spcBef>
              <a:spcAft>
                <a:spcPts val="0"/>
              </a:spcAft>
              <a:buClr>
                <a:srgbClr val="59595B"/>
              </a:buClr>
              <a:buSzTx/>
              <a:buFont typeface="Arial" panose="020B0604020202020204" pitchFamily="34" charset="0"/>
              <a:buChar char="•"/>
              <a:tabLst/>
              <a:defRPr/>
            </a:pPr>
            <a:r>
              <a:rPr kumimoji="0" lang="en-US" sz="2400" b="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Additional components of counseling received by gestational age</a:t>
            </a:r>
          </a:p>
          <a:p>
            <a:pPr marL="742950" marR="0" lvl="1" indent="-285750" algn="l" defTabSz="914400" rtl="0" eaLnBrk="1" fontAlgn="auto" latinLnBrk="0" hangingPunct="1">
              <a:lnSpc>
                <a:spcPct val="200000"/>
              </a:lnSpc>
              <a:spcBef>
                <a:spcPts val="0"/>
              </a:spcBef>
              <a:spcAft>
                <a:spcPts val="0"/>
              </a:spcAft>
              <a:buClr>
                <a:srgbClr val="59595B"/>
              </a:buClr>
              <a:buSzTx/>
              <a:buFont typeface="Arial" panose="020B0604020202020204" pitchFamily="34" charset="0"/>
              <a:buChar char="•"/>
              <a:tabLst/>
              <a:defRPr/>
            </a:pPr>
            <a:r>
              <a:rPr kumimoji="0" lang="en-US" sz="2400" b="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Iron supplementation and other nutritional information by gestational age</a:t>
            </a:r>
          </a:p>
          <a:p>
            <a:pPr marL="742950" marR="0" lvl="1" indent="-285750" algn="l" defTabSz="914400" rtl="0" eaLnBrk="1" fontAlgn="auto" latinLnBrk="0" hangingPunct="1">
              <a:lnSpc>
                <a:spcPct val="200000"/>
              </a:lnSpc>
              <a:spcBef>
                <a:spcPts val="0"/>
              </a:spcBef>
              <a:spcAft>
                <a:spcPts val="0"/>
              </a:spcAft>
              <a:buClr>
                <a:srgbClr val="59595B"/>
              </a:buClr>
              <a:buSzTx/>
              <a:buFont typeface="Arial" panose="020B0604020202020204" pitchFamily="34" charset="0"/>
              <a:buChar char="•"/>
              <a:tabLst/>
              <a:defRPr/>
            </a:pPr>
            <a:r>
              <a:rPr kumimoji="0" lang="en-US" sz="2400" b="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Experience of complications</a:t>
            </a:r>
          </a:p>
          <a:p>
            <a:pPr marL="457200" marR="0" lvl="1" indent="0" algn="l" defTabSz="914400" rtl="0" eaLnBrk="1" fontAlgn="auto" latinLnBrk="0" hangingPunct="1">
              <a:lnSpc>
                <a:spcPct val="100000"/>
              </a:lnSpc>
              <a:spcBef>
                <a:spcPts val="0"/>
              </a:spcBef>
              <a:spcAft>
                <a:spcPts val="0"/>
              </a:spcAft>
              <a:buClr>
                <a:srgbClr val="55015B"/>
              </a:buClr>
              <a:buSzTx/>
              <a:buFontTx/>
              <a:buNone/>
              <a:tabLst/>
              <a:defRPr/>
            </a:pPr>
            <a:endParaRPr kumimoji="0" lang="en-US" sz="2400" b="0" i="0" u="none" strike="noStrike" kern="1200" cap="none" spc="10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R="0" lvl="1" algn="l" defTabSz="914400" rtl="0" eaLnBrk="1" fontAlgn="auto" latinLnBrk="0" hangingPunct="1">
              <a:lnSpc>
                <a:spcPct val="150000"/>
              </a:lnSpc>
              <a:spcBef>
                <a:spcPts val="0"/>
              </a:spcBef>
              <a:spcAft>
                <a:spcPts val="0"/>
              </a:spcAft>
              <a:buClr>
                <a:srgbClr val="55015B"/>
              </a:buClr>
              <a:buSzTx/>
              <a:tabLst/>
              <a:defRPr/>
            </a:pPr>
            <a:endParaRPr kumimoji="0" lang="en-US" sz="2400" b="0" i="0" u="none" strike="noStrike" kern="1200" cap="none" spc="10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a:spLocks/>
          </p:cNvSpPr>
          <p:nvPr/>
        </p:nvSpPr>
        <p:spPr>
          <a:xfrm>
            <a:off x="596347" y="672272"/>
            <a:ext cx="11462303"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Additional Indicators from Baseline Panel Survey</a:t>
            </a:r>
            <a:endParaRPr kumimoji="0" lang="fr-CA" sz="32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991971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408762" y="2634003"/>
            <a:ext cx="6783238" cy="34778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PMA Ethiopia: Cross-sectional survey findings: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400" b="1"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Priority Indicators for Reproductive Health</a:t>
            </a:r>
            <a:endParaRPr kumimoji="0" lang="fr-CA" sz="44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25" b="2725"/>
          <a:stretch>
            <a:fillRect/>
          </a:stretch>
        </p:blipFill>
        <p:spPr>
          <a:xfrm>
            <a:off x="0" y="1"/>
            <a:ext cx="7252793" cy="6254150"/>
          </a:xfrm>
        </p:spPr>
      </p:pic>
    </p:spTree>
    <p:extLst>
      <p:ext uri="{BB962C8B-B14F-4D97-AF65-F5344CB8AC3E}">
        <p14:creationId xmlns:p14="http://schemas.microsoft.com/office/powerpoint/2010/main" val="1592753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00968" y="1892090"/>
            <a:ext cx="10790061" cy="3595536"/>
          </a:xfrm>
          <a:prstGeom prst="rect">
            <a:avLst/>
          </a:prstGeom>
          <a:noFill/>
        </p:spPr>
        <p:txBody>
          <a:bodyPr wrap="square" rtlCol="0">
            <a:spAutoFit/>
          </a:bodyPr>
          <a:lstStyle/>
          <a:p>
            <a:pPr lvl="0">
              <a:lnSpc>
                <a:spcPct val="200000"/>
              </a:lnSpc>
              <a:defRPr/>
            </a:pPr>
            <a:r>
              <a:rPr kumimoji="0" lang="en-US" sz="240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Indicators from data gathered among all women </a:t>
            </a:r>
            <a:r>
              <a:rPr lang="en-US" sz="2400" dirty="0">
                <a:solidFill>
                  <a:srgbClr val="59595B"/>
                </a:solidFill>
                <a:latin typeface="Segoe UI" panose="020B0502040204020203" pitchFamily="34" charset="0"/>
                <a:ea typeface="Segoe UI" panose="020B0502040204020203" pitchFamily="34" charset="0"/>
                <a:cs typeface="Segoe UI" panose="020B0502040204020203" pitchFamily="34" charset="0"/>
              </a:rPr>
              <a:t>age</a:t>
            </a:r>
            <a:r>
              <a:rPr lang="en-US" sz="2400" dirty="0">
                <a:solidFill>
                  <a:srgbClr val="59595B"/>
                </a:solidFill>
                <a:latin typeface="Segoe UI" panose="020B0502040204020203" pitchFamily="34" charset="0"/>
                <a:cs typeface="Segoe UI" panose="020B0502040204020203" pitchFamily="34" charset="0"/>
              </a:rPr>
              <a:t>s 1</a:t>
            </a:r>
            <a:r>
              <a:rPr kumimoji="0" lang="en-US" sz="240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5-49, including:</a:t>
            </a:r>
          </a:p>
          <a:p>
            <a:pPr marL="742950" marR="0" lvl="1" indent="-285750" algn="l" defTabSz="914400" rtl="0" eaLnBrk="1" fontAlgn="auto" latinLnBrk="0" hangingPunct="1">
              <a:lnSpc>
                <a:spcPct val="200000"/>
              </a:lnSpc>
              <a:spcBef>
                <a:spcPts val="0"/>
              </a:spcBef>
              <a:spcAft>
                <a:spcPts val="0"/>
              </a:spcAft>
              <a:buClr>
                <a:srgbClr val="55015B"/>
              </a:buClr>
              <a:buSzTx/>
              <a:buFont typeface="Arial" panose="020B0604020202020204" pitchFamily="34" charset="0"/>
              <a:buChar char="•"/>
              <a:tabLst/>
              <a:defRPr/>
            </a:pPr>
            <a:r>
              <a:rPr kumimoji="0" lang="en-US" sz="240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Contraceptive use nationally and by region</a:t>
            </a:r>
          </a:p>
          <a:p>
            <a:pPr marL="742950" marR="0" lvl="1"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40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Method mix</a:t>
            </a:r>
          </a:p>
          <a:p>
            <a:pPr marL="742950" marR="0" lvl="1"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40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Unmet need</a:t>
            </a:r>
          </a:p>
          <a:p>
            <a:pPr marL="742950" marR="0" lvl="1" indent="-285750" algn="l" defTabSz="914400" rtl="0" eaLnBrk="1" fontAlgn="auto" latinLnBrk="0" hangingPunct="1">
              <a:lnSpc>
                <a:spcPct val="150000"/>
              </a:lnSpc>
              <a:spcBef>
                <a:spcPts val="0"/>
              </a:spcBef>
              <a:spcAft>
                <a:spcPts val="0"/>
              </a:spcAft>
              <a:buClr>
                <a:srgbClr val="55015B"/>
              </a:buClr>
              <a:buSzTx/>
              <a:buFont typeface="Arial" panose="020B0604020202020204" pitchFamily="34" charset="0"/>
              <a:buChar char="•"/>
              <a:tabLst/>
              <a:defRPr/>
            </a:pPr>
            <a:r>
              <a:rPr kumimoji="0" lang="en-US" sz="240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Reasons for non-use</a:t>
            </a:r>
          </a:p>
          <a:p>
            <a:pPr marL="0" marR="0" lvl="0" indent="0" algn="l" defTabSz="914400" rtl="0" eaLnBrk="1" fontAlgn="auto" latinLnBrk="0" hangingPunct="1">
              <a:lnSpc>
                <a:spcPct val="150000"/>
              </a:lnSpc>
              <a:spcBef>
                <a:spcPts val="0"/>
              </a:spcBef>
              <a:spcAft>
                <a:spcPts val="0"/>
              </a:spcAft>
              <a:buClr>
                <a:srgbClr val="55015B"/>
              </a:buClr>
              <a:buSzTx/>
              <a:buFontTx/>
              <a:buNone/>
              <a:tabLst/>
              <a:defRPr/>
            </a:pPr>
            <a:endParaRPr kumimoji="0" lang="en-US" sz="1800" b="0" i="0" u="none" strike="noStrike" kern="1200" cap="none" spc="10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a:spLocks/>
          </p:cNvSpPr>
          <p:nvPr/>
        </p:nvSpPr>
        <p:spPr>
          <a:xfrm>
            <a:off x="596347" y="672272"/>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Priority Indicators: Cross-Sectional Survey</a:t>
            </a:r>
            <a:endParaRPr kumimoji="0" lang="fr-CA" sz="3200" b="0" i="0" u="none" strike="noStrike" kern="1200" cap="none" spc="0" normalizeH="0" baseline="0" noProof="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336955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50F21D1-A56C-634E-943B-09AD488ADF7D}"/>
              </a:ext>
            </a:extLst>
          </p:cNvPr>
          <p:cNvSpPr txBox="1">
            <a:spLocks/>
          </p:cNvSpPr>
          <p:nvPr/>
        </p:nvSpPr>
        <p:spPr>
          <a:xfrm>
            <a:off x="441120" y="331723"/>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Family </a:t>
            </a:r>
            <a:r>
              <a:rPr lang="en-CA" sz="3200" b="1" dirty="0">
                <a:solidFill>
                  <a:srgbClr val="59595B"/>
                </a:solidFill>
                <a:latin typeface="Segoe UI" panose="020B0502040204020203" pitchFamily="34" charset="0"/>
                <a:cs typeface="Segoe UI" panose="020B0502040204020203" pitchFamily="34" charset="0"/>
              </a:rPr>
              <a:t>Planning Indicators</a:t>
            </a:r>
            <a:endParaRPr lang="fr-CA" sz="3200" b="1" dirty="0">
              <a:solidFill>
                <a:srgbClr val="59595B"/>
              </a:solidFill>
              <a:latin typeface="Segoe UI" panose="020B0502040204020203" pitchFamily="34" charset="0"/>
              <a:cs typeface="Segoe UI" panose="020B0502040204020203" pitchFamily="34" charset="0"/>
            </a:endParaRPr>
          </a:p>
        </p:txBody>
      </p:sp>
      <p:sp>
        <p:nvSpPr>
          <p:cNvPr id="2" name="Rectangle 1">
            <a:extLst>
              <a:ext uri="{FF2B5EF4-FFF2-40B4-BE49-F238E27FC236}">
                <a16:creationId xmlns:a16="http://schemas.microsoft.com/office/drawing/2014/main" id="{2F1726E7-5AFE-1F49-9F4C-A8BF9226EDE2}"/>
              </a:ext>
            </a:extLst>
          </p:cNvPr>
          <p:cNvSpPr/>
          <p:nvPr/>
        </p:nvSpPr>
        <p:spPr>
          <a:xfrm>
            <a:off x="5977217" y="3244334"/>
            <a:ext cx="23756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9595B"/>
                </a:solidFill>
                <a:effectLst/>
                <a:uLnTx/>
                <a:uFillTx/>
                <a:latin typeface="Calibri" panose="020F0502020204030204" pitchFamily="34" charset="0"/>
                <a:ea typeface="+mn-ea"/>
                <a:cs typeface="Calibri" panose="020F0502020204030204" pitchFamily="34" charset="0"/>
              </a:rPr>
              <a:t> </a:t>
            </a:r>
            <a:endParaRPr kumimoji="0" lang="en-US" sz="1800" b="0" i="0" u="none" strike="noStrike" kern="1200" cap="none" spc="0" normalizeH="0" baseline="0" noProof="0">
              <a:ln>
                <a:noFill/>
              </a:ln>
              <a:solidFill>
                <a:srgbClr val="59595B"/>
              </a:solidFill>
              <a:effectLst/>
              <a:uLnTx/>
              <a:uFillTx/>
              <a:latin typeface="Arial"/>
              <a:ea typeface="+mn-ea"/>
              <a:cs typeface="+mn-cs"/>
            </a:endParaRPr>
          </a:p>
        </p:txBody>
      </p:sp>
      <p:graphicFrame>
        <p:nvGraphicFramePr>
          <p:cNvPr id="9" name="Table 8">
            <a:extLst>
              <a:ext uri="{FF2B5EF4-FFF2-40B4-BE49-F238E27FC236}">
                <a16:creationId xmlns:a16="http://schemas.microsoft.com/office/drawing/2014/main" id="{EFACC990-1B63-214C-BDED-3F16467623D7}"/>
              </a:ext>
            </a:extLst>
          </p:cNvPr>
          <p:cNvGraphicFramePr>
            <a:graphicFrameLocks noGrp="1"/>
          </p:cNvGraphicFramePr>
          <p:nvPr>
            <p:extLst>
              <p:ext uri="{D42A27DB-BD31-4B8C-83A1-F6EECF244321}">
                <p14:modId xmlns:p14="http://schemas.microsoft.com/office/powerpoint/2010/main" val="860225650"/>
              </p:ext>
            </p:extLst>
          </p:nvPr>
        </p:nvGraphicFramePr>
        <p:xfrm>
          <a:off x="636609" y="1111170"/>
          <a:ext cx="10876701" cy="5162311"/>
        </p:xfrm>
        <a:graphic>
          <a:graphicData uri="http://schemas.openxmlformats.org/drawingml/2006/table">
            <a:tbl>
              <a:tblPr firstRow="1" bandRow="1">
                <a:tableStyleId>{5C22544A-7EE6-4342-B048-85BDC9FD1C3A}</a:tableStyleId>
              </a:tblPr>
              <a:tblGrid>
                <a:gridCol w="4416725">
                  <a:extLst>
                    <a:ext uri="{9D8B030D-6E8A-4147-A177-3AD203B41FA5}">
                      <a16:colId xmlns:a16="http://schemas.microsoft.com/office/drawing/2014/main" val="2437586246"/>
                    </a:ext>
                  </a:extLst>
                </a:gridCol>
                <a:gridCol w="2848169">
                  <a:extLst>
                    <a:ext uri="{9D8B030D-6E8A-4147-A177-3AD203B41FA5}">
                      <a16:colId xmlns:a16="http://schemas.microsoft.com/office/drawing/2014/main" val="2326940162"/>
                    </a:ext>
                  </a:extLst>
                </a:gridCol>
                <a:gridCol w="3611807">
                  <a:extLst>
                    <a:ext uri="{9D8B030D-6E8A-4147-A177-3AD203B41FA5}">
                      <a16:colId xmlns:a16="http://schemas.microsoft.com/office/drawing/2014/main" val="4147780441"/>
                    </a:ext>
                  </a:extLst>
                </a:gridCol>
              </a:tblGrid>
              <a:tr h="485100">
                <a:tc gridSpan="3">
                  <a:txBody>
                    <a:bodyPr/>
                    <a:lstStyle/>
                    <a:p>
                      <a:r>
                        <a:rPr lang="en-US" sz="1600" b="1" dirty="0">
                          <a:latin typeface="Segoe UI" panose="020B0502040204020203" pitchFamily="34" charset="0"/>
                          <a:ea typeface="Segoe UI Symbol" panose="020B0502040204020203" pitchFamily="34" charset="0"/>
                          <a:cs typeface="Segoe UI" panose="020B0502040204020203" pitchFamily="34" charset="0"/>
                        </a:rPr>
                        <a:t>Select Family Planning and Fertility Indicators </a:t>
                      </a:r>
                      <a:r>
                        <a:rPr lang="en-US" sz="1600" b="1" dirty="0">
                          <a:latin typeface="Montserrat" pitchFamily="2" charset="77"/>
                          <a:ea typeface="Segoe UI Symbol" panose="020B0502040204020203" pitchFamily="34" charset="0"/>
                          <a:cs typeface="Segoe UI" panose="020B0502040204020203" pitchFamily="34" charset="0"/>
                        </a:rPr>
                        <a:t>(</a:t>
                      </a:r>
                      <a:r>
                        <a:rPr lang="en-US" sz="1600" b="1" dirty="0">
                          <a:latin typeface="Segoe UI" panose="020B0502040204020203" pitchFamily="34" charset="0"/>
                          <a:ea typeface="Segoe UI Symbol" panose="020B0502040204020203" pitchFamily="34" charset="0"/>
                          <a:cs typeface="Segoe UI" panose="020B0502040204020203" pitchFamily="34" charset="0"/>
                        </a:rPr>
                        <a:t>All and Married Women, Age 15-49</a:t>
                      </a:r>
                      <a:r>
                        <a:rPr lang="en-US" sz="1600" b="1" dirty="0">
                          <a:latin typeface="Montserrat" pitchFamily="2" charset="77"/>
                          <a:ea typeface="Segoe UI Symbol" panose="020B0502040204020203" pitchFamily="34" charset="0"/>
                          <a:cs typeface="Segoe UI" panose="020B0502040204020203" pitchFamily="34" charset="0"/>
                        </a:rPr>
                        <a:t>)</a:t>
                      </a:r>
                    </a:p>
                  </a:txBody>
                  <a:tcPr/>
                </a:tc>
                <a:tc hMerge="1">
                  <a:txBody>
                    <a:bodyPr/>
                    <a:lstStyle/>
                    <a:p>
                      <a:endParaRPr lang="en-US" b="1">
                        <a:latin typeface="Segoe UI Symbol" panose="020B0502040204020203" pitchFamily="34" charset="0"/>
                        <a:ea typeface="Segoe UI Symbol" panose="020B0502040204020203" pitchFamily="34" charset="0"/>
                      </a:endParaRPr>
                    </a:p>
                  </a:txBody>
                  <a:tcPr/>
                </a:tc>
                <a:tc hMerge="1">
                  <a:txBody>
                    <a:bodyPr/>
                    <a:lstStyle/>
                    <a:p>
                      <a:endParaRPr lang="en-US" b="1">
                        <a:latin typeface="Segoe UI Symbol" panose="020B0502040204020203" pitchFamily="34" charset="0"/>
                        <a:ea typeface="Segoe UI Symbol" panose="020B0502040204020203" pitchFamily="34" charset="0"/>
                      </a:endParaRPr>
                    </a:p>
                  </a:txBody>
                  <a:tcPr/>
                </a:tc>
                <a:extLst>
                  <a:ext uri="{0D108BD9-81ED-4DB2-BD59-A6C34878D82A}">
                    <a16:rowId xmlns:a16="http://schemas.microsoft.com/office/drawing/2014/main" val="4090778776"/>
                  </a:ext>
                </a:extLst>
              </a:tr>
              <a:tr h="806601">
                <a:tc>
                  <a:txBody>
                    <a:bodyPr/>
                    <a:lstStyle/>
                    <a:p>
                      <a:r>
                        <a:rPr lang="en-US" sz="1600" b="1">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Contraceptive Prevalence </a:t>
                      </a:r>
                      <a:r>
                        <a:rPr lang="en-US" sz="1600" b="1">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1">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CPR</a:t>
                      </a:r>
                      <a:r>
                        <a:rPr lang="en-US" sz="1600" b="1">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1">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a:t>
                      </a:r>
                      <a:r>
                        <a:rPr lang="en-US" sz="1600" b="1">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1">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t>
                      </a:r>
                      <a:r>
                        <a:rPr lang="en-US" sz="1600" b="1">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p>
                  </a:txBody>
                  <a:tcPr/>
                </a:tc>
                <a:tc>
                  <a:txBody>
                    <a:bodyPr/>
                    <a:lstStyle/>
                    <a:p>
                      <a:pPr algn="ct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All Women</a:t>
                      </a:r>
                    </a:p>
                    <a:p>
                      <a:pPr algn="ct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(n=7,988)</a:t>
                      </a:r>
                    </a:p>
                  </a:txBody>
                  <a:tcPr/>
                </a:tc>
                <a:tc>
                  <a:txBody>
                    <a:bodyPr/>
                    <a:lstStyle/>
                    <a:p>
                      <a:pPr algn="ct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Married Women</a:t>
                      </a:r>
                    </a:p>
                    <a:p>
                      <a:pPr algn="ctr"/>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(n=5,088)</a:t>
                      </a:r>
                    </a:p>
                  </a:txBody>
                  <a:tcPr/>
                </a:tc>
                <a:extLst>
                  <a:ext uri="{0D108BD9-81ED-4DB2-BD59-A6C34878D82A}">
                    <a16:rowId xmlns:a16="http://schemas.microsoft.com/office/drawing/2014/main" val="37823988"/>
                  </a:ext>
                </a:extLst>
              </a:tr>
              <a:tr h="396191">
                <a:tc>
                  <a:txBody>
                    <a:bodyPr/>
                    <a:lstStyle/>
                    <a:p>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All Methods CPR</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25.1 </a:t>
                      </a:r>
                      <a:r>
                        <a:rPr lang="en-US" sz="1600" b="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22.9, 27.5</a:t>
                      </a:r>
                      <a:r>
                        <a:rPr lang="en-US" sz="1600" b="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t>
                      </a:r>
                    </a:p>
                  </a:txBody>
                  <a:tcPr/>
                </a:tc>
                <a:tc>
                  <a:txBody>
                    <a:bodyPr/>
                    <a:lstStyle/>
                    <a:p>
                      <a:pPr algn="ct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36.2</a:t>
                      </a:r>
                      <a:r>
                        <a:rPr lang="en-US" sz="1600" b="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 (</a:t>
                      </a:r>
                      <a:r>
                        <a:rPr lang="en-US" sz="16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33.0</a:t>
                      </a: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39.4</a:t>
                      </a:r>
                      <a:r>
                        <a:rPr lang="en-US" sz="1600" b="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t>
                      </a:r>
                    </a:p>
                  </a:txBody>
                  <a:tcPr/>
                </a:tc>
                <a:extLst>
                  <a:ext uri="{0D108BD9-81ED-4DB2-BD59-A6C34878D82A}">
                    <a16:rowId xmlns:a16="http://schemas.microsoft.com/office/drawing/2014/main" val="2110436737"/>
                  </a:ext>
                </a:extLst>
              </a:tr>
              <a:tr h="396191">
                <a:tc>
                  <a:txBody>
                    <a:bodyPr/>
                    <a:lstStyle/>
                    <a:p>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Modern Method CPR</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24.1 </a:t>
                      </a:r>
                      <a:r>
                        <a:rPr lang="en-US" sz="1600" b="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21.9, 26.4</a:t>
                      </a:r>
                      <a:r>
                        <a:rPr lang="en-US" sz="1600" b="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t>
                      </a:r>
                    </a:p>
                  </a:txBody>
                  <a:tcPr/>
                </a:tc>
                <a:tc>
                  <a:txBody>
                    <a:bodyPr/>
                    <a:lstStyle/>
                    <a:p>
                      <a:pPr algn="ct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34.7 </a:t>
                      </a:r>
                      <a:r>
                        <a:rPr lang="en-US" sz="1600" b="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 (</a:t>
                      </a: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31.6, 37.9</a:t>
                      </a:r>
                      <a:r>
                        <a:rPr lang="en-US" sz="1600" b="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t>
                      </a:r>
                    </a:p>
                  </a:txBody>
                  <a:tcPr/>
                </a:tc>
                <a:extLst>
                  <a:ext uri="{0D108BD9-81ED-4DB2-BD59-A6C34878D82A}">
                    <a16:rowId xmlns:a16="http://schemas.microsoft.com/office/drawing/2014/main" val="59512318"/>
                  </a:ext>
                </a:extLst>
              </a:tr>
              <a:tr h="406287">
                <a:tc>
                  <a:txBody>
                    <a:bodyPr/>
                    <a:lstStyle/>
                    <a:p>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Long Acting/Permanent CPR</a:t>
                      </a:r>
                    </a:p>
                  </a:txBody>
                  <a:tcPr/>
                </a:tc>
                <a:tc>
                  <a:txBody>
                    <a:bodyPr/>
                    <a:lstStyle/>
                    <a:p>
                      <a:pPr algn="ct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9.3 </a:t>
                      </a:r>
                      <a:r>
                        <a:rPr lang="en-US" sz="1600" b="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8.0, 10.7</a:t>
                      </a:r>
                      <a:r>
                        <a:rPr lang="en-US" sz="1600" b="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t>
                      </a:r>
                    </a:p>
                  </a:txBody>
                  <a:tcPr/>
                </a:tc>
                <a:tc>
                  <a:txBody>
                    <a:bodyPr/>
                    <a:lstStyle/>
                    <a:p>
                      <a:pPr algn="ct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13.5 </a:t>
                      </a:r>
                      <a:r>
                        <a:rPr lang="en-US" sz="1600" b="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11.7, 15.6</a:t>
                      </a:r>
                      <a:r>
                        <a:rPr lang="en-US" sz="1600" b="0" dirty="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t>
                      </a:r>
                    </a:p>
                  </a:txBody>
                  <a:tcPr/>
                </a:tc>
                <a:extLst>
                  <a:ext uri="{0D108BD9-81ED-4DB2-BD59-A6C34878D82A}">
                    <a16:rowId xmlns:a16="http://schemas.microsoft.com/office/drawing/2014/main" val="2070667169"/>
                  </a:ext>
                </a:extLst>
              </a:tr>
              <a:tr h="396191">
                <a:tc>
                  <a:txBody>
                    <a:bodyPr/>
                    <a:lstStyle/>
                    <a:p>
                      <a:r>
                        <a:rPr lang="en-US" sz="1600" b="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Total Unmet Need</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13.2</a:t>
                      </a:r>
                    </a:p>
                  </a:txBody>
                  <a:tcPr/>
                </a:tc>
                <a:tc>
                  <a:txBody>
                    <a:bodyPr/>
                    <a:lstStyle/>
                    <a:p>
                      <a:pPr algn="ct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19.1</a:t>
                      </a:r>
                    </a:p>
                  </a:txBody>
                  <a:tcPr/>
                </a:tc>
                <a:extLst>
                  <a:ext uri="{0D108BD9-81ED-4DB2-BD59-A6C34878D82A}">
                    <a16:rowId xmlns:a16="http://schemas.microsoft.com/office/drawing/2014/main" val="1319526559"/>
                  </a:ext>
                </a:extLst>
              </a:tr>
              <a:tr h="396191">
                <a:tc>
                  <a:txBody>
                    <a:bodyPr/>
                    <a:lstStyle/>
                    <a:p>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For Limiting</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4.3</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6.3</a:t>
                      </a:r>
                    </a:p>
                  </a:txBody>
                  <a:tcPr/>
                </a:tc>
                <a:extLst>
                  <a:ext uri="{0D108BD9-81ED-4DB2-BD59-A6C34878D82A}">
                    <a16:rowId xmlns:a16="http://schemas.microsoft.com/office/drawing/2014/main" val="2047178270"/>
                  </a:ext>
                </a:extLst>
              </a:tr>
              <a:tr h="396191">
                <a:tc>
                  <a:txBody>
                    <a:bodyPr/>
                    <a:lstStyle/>
                    <a:p>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For Spacing</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8.9</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12.8</a:t>
                      </a:r>
                    </a:p>
                  </a:txBody>
                  <a:tcPr/>
                </a:tc>
                <a:extLst>
                  <a:ext uri="{0D108BD9-81ED-4DB2-BD59-A6C34878D82A}">
                    <a16:rowId xmlns:a16="http://schemas.microsoft.com/office/drawing/2014/main" val="1564392692"/>
                  </a:ext>
                </a:extLst>
              </a:tr>
              <a:tr h="396191">
                <a:tc>
                  <a:txBody>
                    <a:bodyPr/>
                    <a:lstStyle/>
                    <a:p>
                      <a:r>
                        <a:rPr lang="en-US" sz="1600" b="1">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Total Demand</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38.3</a:t>
                      </a:r>
                    </a:p>
                  </a:txBody>
                  <a:tcPr/>
                </a:tc>
                <a:tc>
                  <a:txBody>
                    <a:bodyPr/>
                    <a:lstStyle/>
                    <a:p>
                      <a:pPr algn="ct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55.3</a:t>
                      </a:r>
                    </a:p>
                  </a:txBody>
                  <a:tcPr/>
                </a:tc>
                <a:extLst>
                  <a:ext uri="{0D108BD9-81ED-4DB2-BD59-A6C34878D82A}">
                    <a16:rowId xmlns:a16="http://schemas.microsoft.com/office/drawing/2014/main" val="3148277807"/>
                  </a:ext>
                </a:extLst>
              </a:tr>
              <a:tr h="648262">
                <a:tc>
                  <a:txBody>
                    <a:bodyPr/>
                    <a:lstStyle/>
                    <a:p>
                      <a:r>
                        <a:rPr lang="en-US" sz="1600" b="1">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a:t>
                      </a: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Demand Satisfied by    </a:t>
                      </a:r>
                    </a:p>
                    <a:p>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Modern Method </a:t>
                      </a:r>
                      <a:r>
                        <a:rPr lang="en-US" sz="1600" b="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r>
                        <a:rPr lang="en-US" sz="1600" b="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a:t>
                      </a:r>
                      <a:r>
                        <a:rPr lang="en-US" sz="1600" b="0">
                          <a:solidFill>
                            <a:schemeClr val="tx1">
                              <a:lumMod val="50000"/>
                            </a:schemeClr>
                          </a:solidFill>
                          <a:latin typeface="Montserrat" pitchFamily="2" charset="77"/>
                          <a:ea typeface="Segoe UI Symbol" panose="020B0502040204020203" pitchFamily="34" charset="0"/>
                          <a:cs typeface="Segoe UI" panose="020B0502040204020203" pitchFamily="34" charset="0"/>
                        </a:rPr>
                        <a:t>)</a:t>
                      </a:r>
                    </a:p>
                  </a:txBody>
                  <a:tcPr/>
                </a:tc>
                <a:tc>
                  <a:txBody>
                    <a:bodyPr/>
                    <a:lstStyle/>
                    <a:p>
                      <a:pPr algn="ct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62.9</a:t>
                      </a:r>
                    </a:p>
                  </a:txBody>
                  <a:tcPr/>
                </a:tc>
                <a:tc>
                  <a:txBody>
                    <a:bodyPr/>
                    <a:lstStyle/>
                    <a:p>
                      <a:pPr algn="ctr"/>
                      <a:r>
                        <a:rPr lang="en-US" sz="16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62.8</a:t>
                      </a:r>
                    </a:p>
                  </a:txBody>
                  <a:tcPr/>
                </a:tc>
                <a:extLst>
                  <a:ext uri="{0D108BD9-81ED-4DB2-BD59-A6C34878D82A}">
                    <a16:rowId xmlns:a16="http://schemas.microsoft.com/office/drawing/2014/main" val="3362686255"/>
                  </a:ext>
                </a:extLst>
              </a:tr>
              <a:tr h="438915">
                <a:tc gridSpan="3">
                  <a:txBody>
                    <a:bodyPr/>
                    <a:lstStyle/>
                    <a:p>
                      <a:r>
                        <a:rPr lang="en-US" sz="1600" b="0" i="1"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 Confidence intervals</a:t>
                      </a:r>
                    </a:p>
                  </a:txBody>
                  <a:tcPr/>
                </a:tc>
                <a:tc hMerge="1">
                  <a:txBody>
                    <a:bodyPr/>
                    <a:lstStyle/>
                    <a:p>
                      <a:pPr algn="ctr"/>
                      <a:endParaRPr lang="en-US" sz="1800" b="0">
                        <a:solidFill>
                          <a:schemeClr val="tx1"/>
                        </a:solidFill>
                        <a:latin typeface="Calibri" panose="020F0502020204030204" pitchFamily="34" charset="0"/>
                        <a:ea typeface="Segoe UI Symbol" panose="020B0502040204020203" pitchFamily="34" charset="0"/>
                        <a:cs typeface="Calibri" panose="020F0502020204030204" pitchFamily="34" charset="0"/>
                      </a:endParaRPr>
                    </a:p>
                  </a:txBody>
                  <a:tcPr/>
                </a:tc>
                <a:tc hMerge="1">
                  <a:txBody>
                    <a:bodyPr/>
                    <a:lstStyle/>
                    <a:p>
                      <a:pPr algn="ctr"/>
                      <a:endParaRPr lang="en-US" sz="1800" b="0">
                        <a:solidFill>
                          <a:schemeClr val="tx1"/>
                        </a:solidFill>
                        <a:latin typeface="Calibri" panose="020F0502020204030204" pitchFamily="34" charset="0"/>
                        <a:ea typeface="Segoe UI Symbol" panose="020B0502040204020203" pitchFamily="34" charset="0"/>
                        <a:cs typeface="Calibri" panose="020F0502020204030204" pitchFamily="34" charset="0"/>
                      </a:endParaRPr>
                    </a:p>
                  </a:txBody>
                  <a:tcPr/>
                </a:tc>
                <a:extLst>
                  <a:ext uri="{0D108BD9-81ED-4DB2-BD59-A6C34878D82A}">
                    <a16:rowId xmlns:a16="http://schemas.microsoft.com/office/drawing/2014/main" val="2077842989"/>
                  </a:ext>
                </a:extLst>
              </a:tr>
            </a:tbl>
          </a:graphicData>
        </a:graphic>
      </p:graphicFrame>
    </p:spTree>
    <p:extLst>
      <p:ext uri="{BB962C8B-B14F-4D97-AF65-F5344CB8AC3E}">
        <p14:creationId xmlns:p14="http://schemas.microsoft.com/office/powerpoint/2010/main" val="19730550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50F21D1-A56C-634E-943B-09AD488ADF7D}"/>
              </a:ext>
            </a:extLst>
          </p:cNvPr>
          <p:cNvSpPr txBox="1">
            <a:spLocks/>
          </p:cNvSpPr>
          <p:nvPr/>
        </p:nvSpPr>
        <p:spPr>
          <a:xfrm>
            <a:off x="1028701" y="218134"/>
            <a:ext cx="9880158" cy="1354217"/>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rPr>
              <a:t>Family </a:t>
            </a:r>
            <a:r>
              <a:rPr lang="en-CA" sz="3200" b="1" dirty="0">
                <a:latin typeface="Segoe UI" panose="020B0502040204020203" pitchFamily="34" charset="0"/>
                <a:cs typeface="Segoe UI" panose="020B0502040204020203" pitchFamily="34" charset="0"/>
              </a:rPr>
              <a:t>Planning Indicators</a:t>
            </a:r>
            <a:endParaRPr lang="fr-CA" sz="3200" b="1" dirty="0">
              <a:latin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1" i="1"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CA" sz="1800" b="0" i="1"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rPr>
              <a:t>by region among married women</a:t>
            </a:r>
            <a:endParaRPr kumimoji="0" lang="fr-CA" sz="1800" b="0" i="1"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3200" b="0" i="0"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2" name="Rectangle 1">
            <a:extLst>
              <a:ext uri="{FF2B5EF4-FFF2-40B4-BE49-F238E27FC236}">
                <a16:creationId xmlns:a16="http://schemas.microsoft.com/office/drawing/2014/main" id="{2F1726E7-5AFE-1F49-9F4C-A8BF9226EDE2}"/>
              </a:ext>
            </a:extLst>
          </p:cNvPr>
          <p:cNvSpPr/>
          <p:nvPr/>
        </p:nvSpPr>
        <p:spPr>
          <a:xfrm>
            <a:off x="5977217" y="3244334"/>
            <a:ext cx="23756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9595B"/>
                </a:solidFill>
                <a:effectLst/>
                <a:uLnTx/>
                <a:uFillTx/>
                <a:latin typeface="Calibri" panose="020F0502020204030204" pitchFamily="34" charset="0"/>
                <a:ea typeface="+mn-ea"/>
                <a:cs typeface="Calibri" panose="020F0502020204030204" pitchFamily="34" charset="0"/>
              </a:rPr>
              <a:t> </a:t>
            </a:r>
            <a:endParaRPr kumimoji="0" lang="en-US" sz="1800" b="0" i="0" u="none" strike="noStrike" kern="1200" cap="none" spc="0" normalizeH="0" baseline="0" noProof="0">
              <a:ln>
                <a:noFill/>
              </a:ln>
              <a:solidFill>
                <a:srgbClr val="59595B"/>
              </a:solidFill>
              <a:effectLst/>
              <a:uLnTx/>
              <a:uFillTx/>
              <a:latin typeface="Arial"/>
              <a:ea typeface="+mn-ea"/>
              <a:cs typeface="+mn-cs"/>
            </a:endParaRPr>
          </a:p>
        </p:txBody>
      </p:sp>
      <p:sp>
        <p:nvSpPr>
          <p:cNvPr id="6" name="TextBox 5">
            <a:extLst>
              <a:ext uri="{FF2B5EF4-FFF2-40B4-BE49-F238E27FC236}">
                <a16:creationId xmlns:a16="http://schemas.microsoft.com/office/drawing/2014/main" id="{278161F5-D70A-9048-A1CC-8EE7A53E1F54}"/>
              </a:ext>
            </a:extLst>
          </p:cNvPr>
          <p:cNvSpPr txBox="1"/>
          <p:nvPr/>
        </p:nvSpPr>
        <p:spPr>
          <a:xfrm>
            <a:off x="302054" y="5374115"/>
            <a:ext cx="11692493" cy="923330"/>
          </a:xfrm>
          <a:prstGeom prst="rect">
            <a:avLst/>
          </a:prstGeom>
          <a:noFill/>
        </p:spPr>
        <p:txBody>
          <a:bodyPr wrap="square"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1" u="none" strike="noStrike" kern="1200" cap="none" spc="0" normalizeH="0" baseline="0" noProof="0" dirty="0">
                <a:ln>
                  <a:noFill/>
                </a:ln>
                <a:effectLst/>
                <a:uLnTx/>
                <a:uFillTx/>
                <a:latin typeface="Segoe UI"/>
                <a:ea typeface="+mn-ea"/>
                <a:cs typeface="Segoe UI"/>
              </a:rPr>
              <a:t>Regional disparities in key family planning indicators continue to persist, with </a:t>
            </a:r>
            <a:r>
              <a:rPr kumimoji="0" lang="en-US" sz="1800" b="1" i="1" u="none" strike="noStrike" kern="1200" cap="none" spc="0" normalizeH="0" baseline="0" noProof="0" dirty="0">
                <a:ln>
                  <a:noFill/>
                </a:ln>
                <a:effectLst/>
                <a:uLnTx/>
                <a:uFillTx/>
                <a:latin typeface="Segoe UI"/>
                <a:ea typeface="+mn-ea"/>
                <a:cs typeface="Segoe UI"/>
              </a:rPr>
              <a:t>modern contraceptive </a:t>
            </a:r>
            <a:r>
              <a:rPr kumimoji="0" lang="en-US" sz="1800" i="1" u="none" strike="noStrike" kern="1200" cap="none" spc="0" normalizeH="0" baseline="0" noProof="0" dirty="0">
                <a:ln>
                  <a:noFill/>
                </a:ln>
                <a:effectLst/>
                <a:uLnTx/>
                <a:uFillTx/>
                <a:latin typeface="Segoe UI"/>
                <a:ea typeface="+mn-ea"/>
                <a:cs typeface="Segoe UI"/>
              </a:rPr>
              <a:t>use being higher in </a:t>
            </a:r>
            <a:r>
              <a:rPr kumimoji="0" lang="en-US" sz="1800" b="1" i="1" u="none" strike="noStrike" kern="1200" cap="none" spc="0" normalizeH="0" baseline="0" noProof="0" dirty="0" err="1">
                <a:ln>
                  <a:noFill/>
                </a:ln>
                <a:effectLst/>
                <a:uLnTx/>
                <a:uFillTx/>
                <a:latin typeface="Segoe UI"/>
                <a:ea typeface="+mn-ea"/>
                <a:cs typeface="Segoe UI"/>
              </a:rPr>
              <a:t>Sidama</a:t>
            </a:r>
            <a:r>
              <a:rPr kumimoji="0" lang="en-US" sz="1800" i="1" u="none" strike="noStrike" kern="1200" cap="none" spc="0" normalizeH="0" baseline="0" noProof="0" dirty="0">
                <a:ln>
                  <a:noFill/>
                </a:ln>
                <a:effectLst/>
                <a:uLnTx/>
                <a:uFillTx/>
                <a:latin typeface="Segoe UI"/>
                <a:ea typeface="+mn-ea"/>
                <a:cs typeface="Segoe UI"/>
              </a:rPr>
              <a:t>,</a:t>
            </a:r>
            <a:r>
              <a:rPr lang="en-US" i="1" dirty="0">
                <a:latin typeface="Segoe UI"/>
                <a:cs typeface="Segoe UI"/>
              </a:rPr>
              <a:t> followed by </a:t>
            </a:r>
            <a:r>
              <a:rPr kumimoji="0" lang="en-US" sz="1800" b="1" i="1" u="none" strike="noStrike" kern="1200" cap="none" spc="0" normalizeH="0" baseline="0" noProof="0" dirty="0">
                <a:ln>
                  <a:noFill/>
                </a:ln>
                <a:effectLst/>
                <a:uLnTx/>
                <a:uFillTx/>
                <a:latin typeface="Segoe UI"/>
                <a:ea typeface="+mn-ea"/>
                <a:cs typeface="Segoe UI"/>
              </a:rPr>
              <a:t>Benishangul-</a:t>
            </a:r>
            <a:r>
              <a:rPr kumimoji="0" lang="en-US" sz="1800" b="1" i="1" u="none" strike="noStrike" kern="1200" cap="none" spc="0" normalizeH="0" baseline="0" noProof="0" dirty="0" err="1">
                <a:ln>
                  <a:noFill/>
                </a:ln>
                <a:effectLst/>
                <a:uLnTx/>
                <a:uFillTx/>
                <a:latin typeface="Segoe UI"/>
                <a:ea typeface="+mn-ea"/>
                <a:cs typeface="Segoe UI"/>
              </a:rPr>
              <a:t>Gumuz</a:t>
            </a:r>
            <a:r>
              <a:rPr kumimoji="0" lang="en-US" sz="1800" i="1" u="none" strike="noStrike" kern="1200" cap="none" spc="0" normalizeH="0" baseline="0" noProof="0" dirty="0">
                <a:ln>
                  <a:noFill/>
                </a:ln>
                <a:effectLst/>
                <a:uLnTx/>
                <a:uFillTx/>
                <a:latin typeface="Segoe UI"/>
                <a:ea typeface="+mn-ea"/>
                <a:cs typeface="Segoe UI"/>
              </a:rPr>
              <a:t> and </a:t>
            </a:r>
            <a:r>
              <a:rPr kumimoji="0" lang="en-US" sz="1800" b="1" i="1" u="none" strike="noStrike" kern="1200" cap="none" spc="0" normalizeH="0" baseline="0" noProof="0" dirty="0">
                <a:ln>
                  <a:noFill/>
                </a:ln>
                <a:effectLst/>
                <a:uLnTx/>
                <a:uFillTx/>
                <a:latin typeface="Segoe UI"/>
                <a:ea typeface="+mn-ea"/>
                <a:cs typeface="Segoe UI"/>
              </a:rPr>
              <a:t>Addis</a:t>
            </a:r>
            <a:r>
              <a:rPr kumimoji="0" lang="en-US" sz="1800" i="1" u="none" strike="noStrike" kern="1200" cap="none" spc="0" normalizeH="0" baseline="0" noProof="0" dirty="0">
                <a:ln>
                  <a:noFill/>
                </a:ln>
                <a:effectLst/>
                <a:uLnTx/>
                <a:uFillTx/>
                <a:latin typeface="Segoe UI"/>
                <a:ea typeface="+mn-ea"/>
                <a:cs typeface="Segoe UI"/>
              </a:rPr>
              <a:t> </a:t>
            </a:r>
            <a:r>
              <a:rPr kumimoji="0" lang="en-US" sz="1800" b="1" i="1" u="none" strike="noStrike" kern="1200" cap="none" spc="0" normalizeH="0" baseline="0" noProof="0" dirty="0">
                <a:ln>
                  <a:noFill/>
                </a:ln>
                <a:effectLst/>
                <a:uLnTx/>
                <a:uFillTx/>
                <a:latin typeface="Segoe UI"/>
                <a:ea typeface="+mn-ea"/>
                <a:cs typeface="Segoe UI"/>
              </a:rPr>
              <a:t>Ababa.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effectLst/>
                <a:uLnTx/>
                <a:uFillTx/>
                <a:latin typeface="Segoe UI"/>
                <a:ea typeface="+mn-ea"/>
                <a:cs typeface="Segoe UI"/>
              </a:rPr>
              <a:t>Unmet need </a:t>
            </a:r>
            <a:r>
              <a:rPr kumimoji="0" lang="en-US" sz="1800" i="1" u="none" strike="noStrike" kern="1200" cap="none" spc="0" normalizeH="0" baseline="0" noProof="0" dirty="0">
                <a:ln>
                  <a:noFill/>
                </a:ln>
                <a:effectLst/>
                <a:uLnTx/>
                <a:uFillTx/>
                <a:latin typeface="Segoe UI"/>
                <a:ea typeface="+mn-ea"/>
                <a:cs typeface="Segoe UI"/>
              </a:rPr>
              <a:t>was higher in </a:t>
            </a:r>
            <a:r>
              <a:rPr kumimoji="0" lang="en-US" sz="1800" b="1" i="1" u="none" strike="noStrike" kern="1200" cap="none" spc="0" normalizeH="0" baseline="0" noProof="0" dirty="0">
                <a:ln>
                  <a:noFill/>
                </a:ln>
                <a:effectLst/>
                <a:uLnTx/>
                <a:uFillTx/>
                <a:latin typeface="Segoe UI"/>
                <a:ea typeface="+mn-ea"/>
                <a:cs typeface="Segoe UI"/>
              </a:rPr>
              <a:t>Harari</a:t>
            </a:r>
            <a:r>
              <a:rPr kumimoji="0" lang="en-US" sz="1800" i="1" u="none" strike="noStrike" kern="1200" cap="none" spc="0" normalizeH="0" baseline="0" noProof="0" dirty="0">
                <a:ln>
                  <a:noFill/>
                </a:ln>
                <a:effectLst/>
                <a:uLnTx/>
                <a:uFillTx/>
                <a:latin typeface="Segoe UI"/>
                <a:ea typeface="+mn-ea"/>
                <a:cs typeface="Segoe UI"/>
              </a:rPr>
              <a:t>, followed by </a:t>
            </a:r>
            <a:r>
              <a:rPr kumimoji="0" lang="en-US" sz="1800" b="1" i="1" u="none" strike="noStrike" kern="1200" cap="none" spc="0" normalizeH="0" baseline="0" noProof="0" dirty="0">
                <a:ln>
                  <a:noFill/>
                </a:ln>
                <a:effectLst/>
                <a:uLnTx/>
                <a:uFillTx/>
                <a:latin typeface="Segoe UI"/>
                <a:ea typeface="+mn-ea"/>
                <a:cs typeface="Segoe UI"/>
              </a:rPr>
              <a:t>Oromia</a:t>
            </a:r>
            <a:r>
              <a:rPr kumimoji="0" lang="en-US" sz="1800" i="1" u="none" strike="noStrike" kern="1200" cap="none" spc="0" normalizeH="0" baseline="0" noProof="0" dirty="0">
                <a:ln>
                  <a:noFill/>
                </a:ln>
                <a:effectLst/>
                <a:uLnTx/>
                <a:uFillTx/>
                <a:latin typeface="Segoe UI"/>
                <a:ea typeface="+mn-ea"/>
                <a:cs typeface="Segoe UI"/>
              </a:rPr>
              <a:t> and </a:t>
            </a:r>
            <a:r>
              <a:rPr kumimoji="0" lang="en-US" sz="1800" b="1" i="1" u="none" strike="noStrike" kern="1200" cap="none" spc="0" normalizeH="0" baseline="0" noProof="0" dirty="0">
                <a:ln>
                  <a:noFill/>
                </a:ln>
                <a:effectLst/>
                <a:uLnTx/>
                <a:uFillTx/>
                <a:latin typeface="Segoe UI"/>
                <a:ea typeface="+mn-ea"/>
                <a:cs typeface="Segoe UI"/>
              </a:rPr>
              <a:t>SNNP</a:t>
            </a:r>
            <a:r>
              <a:rPr kumimoji="0" lang="en-US" sz="1800" i="1" u="none" strike="noStrike" kern="1200" cap="none" spc="0" normalizeH="0" baseline="0" noProof="0" dirty="0">
                <a:ln>
                  <a:noFill/>
                </a:ln>
                <a:effectLst/>
                <a:uLnTx/>
                <a:uFillTx/>
                <a:latin typeface="Segoe UI"/>
                <a:ea typeface="+mn-ea"/>
                <a:cs typeface="Segoe UI"/>
              </a:rPr>
              <a:t> regions</a:t>
            </a:r>
            <a:endParaRPr kumimoji="0" lang="en-US" sz="1800" i="1" u="none" strike="sngStrike" kern="1200" cap="none" spc="0" normalizeH="0" baseline="0" noProof="0" dirty="0">
              <a:ln>
                <a:noFill/>
              </a:ln>
              <a:effectLst/>
              <a:uLnTx/>
              <a:uFillTx/>
              <a:latin typeface="Segoe UI"/>
              <a:ea typeface="+mn-ea"/>
              <a:cs typeface="Segoe UI"/>
            </a:endParaRPr>
          </a:p>
        </p:txBody>
      </p:sp>
      <p:graphicFrame>
        <p:nvGraphicFramePr>
          <p:cNvPr id="4" name="Table 3">
            <a:extLst>
              <a:ext uri="{FF2B5EF4-FFF2-40B4-BE49-F238E27FC236}">
                <a16:creationId xmlns:a16="http://schemas.microsoft.com/office/drawing/2014/main" id="{BB35EFA0-9D04-47B0-918A-7E7DC51D630C}"/>
              </a:ext>
            </a:extLst>
          </p:cNvPr>
          <p:cNvGraphicFramePr>
            <a:graphicFrameLocks noGrp="1"/>
          </p:cNvGraphicFramePr>
          <p:nvPr>
            <p:extLst>
              <p:ext uri="{D42A27DB-BD31-4B8C-83A1-F6EECF244321}">
                <p14:modId xmlns:p14="http://schemas.microsoft.com/office/powerpoint/2010/main" val="3286209358"/>
              </p:ext>
            </p:extLst>
          </p:nvPr>
        </p:nvGraphicFramePr>
        <p:xfrm>
          <a:off x="302054" y="1281770"/>
          <a:ext cx="11253050" cy="4035363"/>
        </p:xfrm>
        <a:graphic>
          <a:graphicData uri="http://schemas.openxmlformats.org/drawingml/2006/table">
            <a:tbl>
              <a:tblPr firstRow="1" bandRow="1">
                <a:tableStyleId>{5C22544A-7EE6-4342-B048-85BDC9FD1C3A}</a:tableStyleId>
              </a:tblPr>
              <a:tblGrid>
                <a:gridCol w="2142505">
                  <a:extLst>
                    <a:ext uri="{9D8B030D-6E8A-4147-A177-3AD203B41FA5}">
                      <a16:colId xmlns:a16="http://schemas.microsoft.com/office/drawing/2014/main" val="2085255211"/>
                    </a:ext>
                  </a:extLst>
                </a:gridCol>
                <a:gridCol w="776159">
                  <a:extLst>
                    <a:ext uri="{9D8B030D-6E8A-4147-A177-3AD203B41FA5}">
                      <a16:colId xmlns:a16="http://schemas.microsoft.com/office/drawing/2014/main" val="3608618518"/>
                    </a:ext>
                  </a:extLst>
                </a:gridCol>
                <a:gridCol w="675357">
                  <a:extLst>
                    <a:ext uri="{9D8B030D-6E8A-4147-A177-3AD203B41FA5}">
                      <a16:colId xmlns:a16="http://schemas.microsoft.com/office/drawing/2014/main" val="2155924163"/>
                    </a:ext>
                  </a:extLst>
                </a:gridCol>
                <a:gridCol w="834990">
                  <a:extLst>
                    <a:ext uri="{9D8B030D-6E8A-4147-A177-3AD203B41FA5}">
                      <a16:colId xmlns:a16="http://schemas.microsoft.com/office/drawing/2014/main" val="1786701709"/>
                    </a:ext>
                  </a:extLst>
                </a:gridCol>
                <a:gridCol w="716288">
                  <a:extLst>
                    <a:ext uri="{9D8B030D-6E8A-4147-A177-3AD203B41FA5}">
                      <a16:colId xmlns:a16="http://schemas.microsoft.com/office/drawing/2014/main" val="3804797763"/>
                    </a:ext>
                  </a:extLst>
                </a:gridCol>
                <a:gridCol w="970061">
                  <a:extLst>
                    <a:ext uri="{9D8B030D-6E8A-4147-A177-3AD203B41FA5}">
                      <a16:colId xmlns:a16="http://schemas.microsoft.com/office/drawing/2014/main" val="4182960460"/>
                    </a:ext>
                  </a:extLst>
                </a:gridCol>
                <a:gridCol w="667170">
                  <a:extLst>
                    <a:ext uri="{9D8B030D-6E8A-4147-A177-3AD203B41FA5}">
                      <a16:colId xmlns:a16="http://schemas.microsoft.com/office/drawing/2014/main" val="2422024973"/>
                    </a:ext>
                  </a:extLst>
                </a:gridCol>
                <a:gridCol w="667170">
                  <a:extLst>
                    <a:ext uri="{9D8B030D-6E8A-4147-A177-3AD203B41FA5}">
                      <a16:colId xmlns:a16="http://schemas.microsoft.com/office/drawing/2014/main" val="3320160950"/>
                    </a:ext>
                  </a:extLst>
                </a:gridCol>
                <a:gridCol w="714288">
                  <a:extLst>
                    <a:ext uri="{9D8B030D-6E8A-4147-A177-3AD203B41FA5}">
                      <a16:colId xmlns:a16="http://schemas.microsoft.com/office/drawing/2014/main" val="1914906573"/>
                    </a:ext>
                  </a:extLst>
                </a:gridCol>
                <a:gridCol w="770147">
                  <a:extLst>
                    <a:ext uri="{9D8B030D-6E8A-4147-A177-3AD203B41FA5}">
                      <a16:colId xmlns:a16="http://schemas.microsoft.com/office/drawing/2014/main" val="2610079961"/>
                    </a:ext>
                  </a:extLst>
                </a:gridCol>
                <a:gridCol w="504983">
                  <a:extLst>
                    <a:ext uri="{9D8B030D-6E8A-4147-A177-3AD203B41FA5}">
                      <a16:colId xmlns:a16="http://schemas.microsoft.com/office/drawing/2014/main" val="2267811940"/>
                    </a:ext>
                  </a:extLst>
                </a:gridCol>
                <a:gridCol w="559410">
                  <a:extLst>
                    <a:ext uri="{9D8B030D-6E8A-4147-A177-3AD203B41FA5}">
                      <a16:colId xmlns:a16="http://schemas.microsoft.com/office/drawing/2014/main" val="2120697788"/>
                    </a:ext>
                  </a:extLst>
                </a:gridCol>
                <a:gridCol w="1254522">
                  <a:extLst>
                    <a:ext uri="{9D8B030D-6E8A-4147-A177-3AD203B41FA5}">
                      <a16:colId xmlns:a16="http://schemas.microsoft.com/office/drawing/2014/main" val="3180784982"/>
                    </a:ext>
                  </a:extLst>
                </a:gridCol>
              </a:tblGrid>
              <a:tr h="434571">
                <a:tc gridSpan="13">
                  <a:txBody>
                    <a:bodyPr/>
                    <a:lstStyle/>
                    <a:p>
                      <a:pPr algn="ctr" fontAlgn="t"/>
                      <a:r>
                        <a:rPr lang="en-GB" sz="1600" b="1" i="0" u="none" strike="noStrike" dirty="0">
                          <a:effectLst/>
                          <a:latin typeface="Segoe UI" panose="020B0502040204020203" pitchFamily="34" charset="0"/>
                          <a:cs typeface="Segoe UI" panose="020B0502040204020203" pitchFamily="34" charset="0"/>
                        </a:rPr>
                        <a:t>Select Family Planning and Fertility Indicators </a:t>
                      </a:r>
                      <a:r>
                        <a:rPr lang="en-US" sz="1600" b="1" i="0" u="none" strike="noStrike" dirty="0">
                          <a:effectLst/>
                          <a:latin typeface="Montserrat" pitchFamily="2" charset="77"/>
                          <a:cs typeface="Segoe UI" panose="020B0502040204020203" pitchFamily="34" charset="0"/>
                        </a:rPr>
                        <a:t>(</a:t>
                      </a:r>
                      <a:r>
                        <a:rPr lang="en-GB" sz="1600" b="1" i="0" u="none" strike="noStrike" dirty="0">
                          <a:effectLst/>
                          <a:latin typeface="Segoe UI" panose="020B0502040204020203" pitchFamily="34" charset="0"/>
                          <a:cs typeface="Segoe UI" panose="020B0502040204020203" pitchFamily="34" charset="0"/>
                        </a:rPr>
                        <a:t>Married Women Age 15-49, by region, n=</a:t>
                      </a:r>
                      <a:r>
                        <a:rPr lang="en-GB" sz="1600" b="1" i="0" u="none" strike="noStrike" dirty="0">
                          <a:solidFill>
                            <a:schemeClr val="bg1"/>
                          </a:solidFill>
                          <a:effectLst/>
                          <a:latin typeface="Segoe UI" panose="020B0502040204020203" pitchFamily="34" charset="0"/>
                          <a:cs typeface="Segoe UI" panose="020B0502040204020203" pitchFamily="34" charset="0"/>
                        </a:rPr>
                        <a:t>5,088</a:t>
                      </a:r>
                      <a:r>
                        <a:rPr lang="en-GB" sz="1600" b="1" i="0" u="none" strike="noStrike" dirty="0">
                          <a:effectLst/>
                          <a:latin typeface="Montserrat" pitchFamily="2" charset="77"/>
                          <a:cs typeface="Segoe UI" panose="020B0502040204020203" pitchFamily="34" charset="0"/>
                        </a:rPr>
                        <a:t>)</a:t>
                      </a:r>
                      <a:endParaRPr lang="en-GB" sz="1600" b="1" i="0" u="none" strike="noStrike" dirty="0">
                        <a:solidFill>
                          <a:srgbClr val="000000"/>
                        </a:solidFill>
                        <a:effectLst/>
                        <a:latin typeface="Montserrat" pitchFamily="2" charset="77"/>
                        <a:cs typeface="Segoe UI" panose="020B0502040204020203" pitchFamily="34" charset="0"/>
                      </a:endParaRPr>
                    </a:p>
                  </a:txBody>
                  <a:tcPr marL="5955" marR="5955" marT="5955"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0597473"/>
                  </a:ext>
                </a:extLst>
              </a:tr>
              <a:tr h="303528">
                <a:tc>
                  <a:txBody>
                    <a:bodyPr/>
                    <a:lstStyle/>
                    <a:p>
                      <a:pPr algn="l" rtl="0" fontAlgn="ctr"/>
                      <a:r>
                        <a:rPr lang="en-US" sz="1600" b="1" i="0" u="none" strike="noStrike">
                          <a:solidFill>
                            <a:schemeClr val="tx1"/>
                          </a:solidFill>
                          <a:effectLst/>
                          <a:latin typeface="Segoe UI" panose="020B0502040204020203" pitchFamily="34" charset="0"/>
                          <a:cs typeface="Segoe UI" panose="020B0502040204020203" pitchFamily="34" charset="0"/>
                        </a:rPr>
                        <a:t>Region</a:t>
                      </a:r>
                    </a:p>
                  </a:txBody>
                  <a:tcPr marL="5955" marR="5955" marT="5955" marB="0" anchor="ctr"/>
                </a:tc>
                <a:tc>
                  <a:txBody>
                    <a:bodyPr/>
                    <a:lstStyle/>
                    <a:p>
                      <a:pPr algn="ctr" rtl="0" fontAlgn="ctr">
                        <a:lnSpc>
                          <a:spcPct val="150000"/>
                        </a:lnSpc>
                      </a:pPr>
                      <a:r>
                        <a:rPr lang="en-US" sz="1600" b="1" i="0" u="none" strike="noStrike">
                          <a:solidFill>
                            <a:schemeClr val="tx1"/>
                          </a:solidFill>
                          <a:effectLst/>
                          <a:latin typeface="Segoe UI" panose="020B0502040204020203" pitchFamily="34" charset="0"/>
                          <a:cs typeface="Segoe UI" panose="020B0502040204020203" pitchFamily="34" charset="0"/>
                        </a:rPr>
                        <a:t>AA</a:t>
                      </a:r>
                    </a:p>
                  </a:txBody>
                  <a:tcPr marL="5955" marR="5955" marT="5955" marB="0" anchor="ctr"/>
                </a:tc>
                <a:tc>
                  <a:txBody>
                    <a:bodyPr/>
                    <a:lstStyle/>
                    <a:p>
                      <a:pPr algn="ctr" rtl="0" fontAlgn="ctr">
                        <a:lnSpc>
                          <a:spcPct val="150000"/>
                        </a:lnSpc>
                      </a:pPr>
                      <a:r>
                        <a:rPr lang="en-US" sz="1600" b="1" i="0" u="none" strike="noStrike" err="1">
                          <a:solidFill>
                            <a:schemeClr val="tx1"/>
                          </a:solidFill>
                          <a:effectLst/>
                          <a:latin typeface="Segoe UI" panose="020B0502040204020203" pitchFamily="34" charset="0"/>
                          <a:cs typeface="Segoe UI" panose="020B0502040204020203" pitchFamily="34" charset="0"/>
                        </a:rPr>
                        <a:t>Amh</a:t>
                      </a:r>
                      <a:endParaRPr lang="en-US" sz="1600" b="1" i="0" u="none" strike="noStrike">
                        <a:solidFill>
                          <a:schemeClr val="tx1"/>
                        </a:solidFill>
                        <a:effectLst/>
                        <a:latin typeface="Segoe UI" panose="020B0502040204020203" pitchFamily="34" charset="0"/>
                        <a:cs typeface="Segoe UI" panose="020B0502040204020203" pitchFamily="34" charset="0"/>
                      </a:endParaRPr>
                    </a:p>
                  </a:txBody>
                  <a:tcPr marL="5955" marR="5955" marT="5955" marB="0" anchor="ctr"/>
                </a:tc>
                <a:tc>
                  <a:txBody>
                    <a:bodyPr/>
                    <a:lstStyle/>
                    <a:p>
                      <a:pPr algn="ctr" rtl="0" fontAlgn="ctr">
                        <a:lnSpc>
                          <a:spcPct val="150000"/>
                        </a:lnSpc>
                      </a:pPr>
                      <a:r>
                        <a:rPr lang="en-US" sz="1600" b="1" i="0" u="none" strike="noStrike">
                          <a:solidFill>
                            <a:schemeClr val="tx1"/>
                          </a:solidFill>
                          <a:effectLst/>
                          <a:latin typeface="Segoe UI" panose="020B0502040204020203" pitchFamily="34" charset="0"/>
                          <a:cs typeface="Segoe UI" panose="020B0502040204020203" pitchFamily="34" charset="0"/>
                        </a:rPr>
                        <a:t>Oro</a:t>
                      </a:r>
                    </a:p>
                  </a:txBody>
                  <a:tcPr marL="5955" marR="5955" marT="5955" marB="0" anchor="ctr"/>
                </a:tc>
                <a:tc>
                  <a:txBody>
                    <a:bodyPr/>
                    <a:lstStyle/>
                    <a:p>
                      <a:pPr algn="ctr" rtl="0" fontAlgn="ctr">
                        <a:lnSpc>
                          <a:spcPct val="150000"/>
                        </a:lnSpc>
                      </a:pPr>
                      <a:r>
                        <a:rPr lang="en-US" sz="1600" b="1" i="0" u="none" strike="noStrike">
                          <a:solidFill>
                            <a:schemeClr val="tx1"/>
                          </a:solidFill>
                          <a:effectLst/>
                          <a:latin typeface="Segoe UI" panose="020B0502040204020203" pitchFamily="34" charset="0"/>
                          <a:cs typeface="Segoe UI" panose="020B0502040204020203" pitchFamily="34" charset="0"/>
                        </a:rPr>
                        <a:t>SNNP</a:t>
                      </a:r>
                    </a:p>
                  </a:txBody>
                  <a:tcPr marL="5955" marR="5955" marT="5955" marB="0" anchor="ctr"/>
                </a:tc>
                <a:tc>
                  <a:txBody>
                    <a:bodyPr/>
                    <a:lstStyle/>
                    <a:p>
                      <a:pPr algn="ctr" rtl="0" fontAlgn="ctr">
                        <a:lnSpc>
                          <a:spcPct val="150000"/>
                        </a:lnSpc>
                      </a:pPr>
                      <a:r>
                        <a:rPr lang="en-US" sz="1600" b="1" i="0" u="none" strike="noStrike" dirty="0" err="1">
                          <a:solidFill>
                            <a:schemeClr val="tx1"/>
                          </a:solidFill>
                          <a:effectLst/>
                          <a:latin typeface="Segoe UI" panose="020B0502040204020203" pitchFamily="34" charset="0"/>
                          <a:cs typeface="Segoe UI" panose="020B0502040204020203" pitchFamily="34" charset="0"/>
                        </a:rPr>
                        <a:t>Sida</a:t>
                      </a:r>
                      <a:endParaRPr lang="en-US" sz="1600" b="1" i="0" u="none" strike="noStrike" dirty="0">
                        <a:solidFill>
                          <a:schemeClr val="tx1"/>
                        </a:solidFill>
                        <a:effectLst/>
                        <a:latin typeface="Segoe UI" panose="020B0502040204020203" pitchFamily="34" charset="0"/>
                        <a:cs typeface="Segoe UI" panose="020B0502040204020203" pitchFamily="34" charset="0"/>
                      </a:endParaRPr>
                    </a:p>
                  </a:txBody>
                  <a:tcPr marL="5955" marR="5955" marT="5955" marB="0" anchor="ctr"/>
                </a:tc>
                <a:tc>
                  <a:txBody>
                    <a:bodyPr/>
                    <a:lstStyle/>
                    <a:p>
                      <a:pPr algn="ctr" rtl="0" fontAlgn="ctr">
                        <a:lnSpc>
                          <a:spcPct val="150000"/>
                        </a:lnSpc>
                      </a:pPr>
                      <a:r>
                        <a:rPr lang="en-US" sz="1600" b="1" i="0" u="none" strike="noStrike" kern="1200" dirty="0">
                          <a:solidFill>
                            <a:schemeClr val="tx1"/>
                          </a:solidFill>
                          <a:effectLst/>
                          <a:latin typeface="Segoe UI" panose="020B0502040204020203" pitchFamily="34" charset="0"/>
                          <a:ea typeface="+mn-ea"/>
                          <a:cs typeface="Segoe UI" panose="020B0502040204020203" pitchFamily="34" charset="0"/>
                        </a:rPr>
                        <a:t>Gam</a:t>
                      </a:r>
                    </a:p>
                  </a:txBody>
                  <a:tcPr marL="5955" marR="5955" marT="5955" marB="0" anchor="ctr"/>
                </a:tc>
                <a:tc>
                  <a:txBody>
                    <a:bodyPr/>
                    <a:lstStyle/>
                    <a:p>
                      <a:pPr algn="ctr" rtl="0" fontAlgn="ctr">
                        <a:lnSpc>
                          <a:spcPct val="150000"/>
                        </a:lnSpc>
                      </a:pPr>
                      <a:r>
                        <a:rPr lang="en-US" sz="1600" b="1" i="0" u="none" strike="noStrike" kern="1200" dirty="0" err="1">
                          <a:solidFill>
                            <a:schemeClr val="tx1"/>
                          </a:solidFill>
                          <a:effectLst/>
                          <a:latin typeface="Segoe UI" panose="020B0502040204020203" pitchFamily="34" charset="0"/>
                          <a:ea typeface="+mn-ea"/>
                          <a:cs typeface="Segoe UI" panose="020B0502040204020203" pitchFamily="34" charset="0"/>
                        </a:rPr>
                        <a:t>Som</a:t>
                      </a:r>
                      <a:endParaRPr lang="en-US" sz="1600" b="1" i="0" u="none" strike="noStrike" kern="1200" dirty="0">
                        <a:solidFill>
                          <a:schemeClr val="tx1"/>
                        </a:solidFill>
                        <a:effectLst/>
                        <a:latin typeface="Segoe UI" panose="020B0502040204020203" pitchFamily="34" charset="0"/>
                        <a:ea typeface="+mn-ea"/>
                        <a:cs typeface="Segoe UI" panose="020B0502040204020203" pitchFamily="34" charset="0"/>
                      </a:endParaRPr>
                    </a:p>
                  </a:txBody>
                  <a:tcPr marL="5955" marR="5955" marT="5955" marB="0" anchor="ctr"/>
                </a:tc>
                <a:tc>
                  <a:txBody>
                    <a:bodyPr/>
                    <a:lstStyle/>
                    <a:p>
                      <a:pPr algn="ctr" rtl="0" fontAlgn="ctr">
                        <a:lnSpc>
                          <a:spcPct val="150000"/>
                        </a:lnSpc>
                      </a:pPr>
                      <a:r>
                        <a:rPr lang="en-US" sz="1600" b="1" i="0" u="none" strike="noStrike" kern="1200" dirty="0">
                          <a:solidFill>
                            <a:schemeClr val="tx1"/>
                          </a:solidFill>
                          <a:effectLst/>
                          <a:latin typeface="Segoe UI" panose="020B0502040204020203" pitchFamily="34" charset="0"/>
                          <a:ea typeface="+mn-ea"/>
                          <a:cs typeface="Segoe UI" panose="020B0502040204020203" pitchFamily="34" charset="0"/>
                        </a:rPr>
                        <a:t>BG</a:t>
                      </a:r>
                    </a:p>
                  </a:txBody>
                  <a:tcPr marL="5955" marR="5955" marT="5955" marB="0" anchor="ctr"/>
                </a:tc>
                <a:tc>
                  <a:txBody>
                    <a:bodyPr/>
                    <a:lstStyle/>
                    <a:p>
                      <a:pPr algn="ctr" rtl="0" fontAlgn="ctr">
                        <a:lnSpc>
                          <a:spcPct val="150000"/>
                        </a:lnSpc>
                      </a:pPr>
                      <a:r>
                        <a:rPr lang="en-US" sz="1600" b="1" i="0" u="none" strike="noStrike" kern="1200" dirty="0">
                          <a:solidFill>
                            <a:schemeClr val="tx1"/>
                          </a:solidFill>
                          <a:effectLst/>
                          <a:latin typeface="Segoe UI" panose="020B0502040204020203" pitchFamily="34" charset="0"/>
                          <a:ea typeface="+mn-ea"/>
                          <a:cs typeface="Segoe UI" panose="020B0502040204020203" pitchFamily="34" charset="0"/>
                        </a:rPr>
                        <a:t>Har</a:t>
                      </a:r>
                    </a:p>
                  </a:txBody>
                  <a:tcPr marL="5955" marR="5955" marT="5955" marB="0" anchor="ctr"/>
                </a:tc>
                <a:tc>
                  <a:txBody>
                    <a:bodyPr/>
                    <a:lstStyle/>
                    <a:p>
                      <a:pPr algn="ctr" rtl="0" fontAlgn="ctr">
                        <a:lnSpc>
                          <a:spcPct val="150000"/>
                        </a:lnSpc>
                      </a:pPr>
                      <a:r>
                        <a:rPr lang="en-US" sz="1600" b="1" i="0" u="none" strike="noStrike" kern="1200" dirty="0" err="1">
                          <a:solidFill>
                            <a:schemeClr val="tx1"/>
                          </a:solidFill>
                          <a:effectLst/>
                          <a:latin typeface="Segoe UI" panose="020B0502040204020203" pitchFamily="34" charset="0"/>
                          <a:ea typeface="+mn-ea"/>
                          <a:cs typeface="Segoe UI" panose="020B0502040204020203" pitchFamily="34" charset="0"/>
                        </a:rPr>
                        <a:t>Afa</a:t>
                      </a:r>
                      <a:endParaRPr lang="en-US" sz="1600" b="1" i="0" u="none" strike="noStrike" kern="1200" dirty="0">
                        <a:solidFill>
                          <a:schemeClr val="tx1"/>
                        </a:solidFill>
                        <a:effectLst/>
                        <a:latin typeface="Segoe UI" panose="020B0502040204020203" pitchFamily="34" charset="0"/>
                        <a:ea typeface="+mn-ea"/>
                        <a:cs typeface="Segoe UI" panose="020B0502040204020203" pitchFamily="34" charset="0"/>
                      </a:endParaRPr>
                    </a:p>
                  </a:txBody>
                  <a:tcPr marL="5955" marR="5955" marT="5955" marB="0" anchor="ctr"/>
                </a:tc>
                <a:tc>
                  <a:txBody>
                    <a:bodyPr/>
                    <a:lstStyle/>
                    <a:p>
                      <a:pPr algn="ctr" rtl="0" fontAlgn="ctr">
                        <a:lnSpc>
                          <a:spcPct val="150000"/>
                        </a:lnSpc>
                      </a:pPr>
                      <a:r>
                        <a:rPr lang="en-US" sz="1600" b="1" i="0" u="none" strike="noStrike" kern="1200" dirty="0">
                          <a:solidFill>
                            <a:schemeClr val="tx1"/>
                          </a:solidFill>
                          <a:effectLst/>
                          <a:latin typeface="Segoe UI" panose="020B0502040204020203" pitchFamily="34" charset="0"/>
                          <a:ea typeface="+mn-ea"/>
                          <a:cs typeface="Segoe UI" panose="020B0502040204020203" pitchFamily="34" charset="0"/>
                        </a:rPr>
                        <a:t>DD</a:t>
                      </a:r>
                    </a:p>
                  </a:txBody>
                  <a:tcPr marL="5955" marR="5955" marT="5955" marB="0" anchor="ctr"/>
                </a:tc>
                <a:tc>
                  <a:txBody>
                    <a:bodyPr/>
                    <a:lstStyle/>
                    <a:p>
                      <a:pPr algn="ctr" rtl="0" fontAlgn="ctr"/>
                      <a:r>
                        <a:rPr lang="en-US" sz="1600" b="1" i="0" u="none" strike="noStrike" dirty="0">
                          <a:solidFill>
                            <a:schemeClr val="tx1"/>
                          </a:solidFill>
                          <a:effectLst/>
                          <a:latin typeface="Segoe UI" panose="020B0502040204020203" pitchFamily="34" charset="0"/>
                          <a:cs typeface="Segoe UI" panose="020B0502040204020203" pitchFamily="34" charset="0"/>
                        </a:rPr>
                        <a:t>National</a:t>
                      </a:r>
                    </a:p>
                  </a:txBody>
                  <a:tcPr marL="5955" marR="5955" marT="5955" marB="0" anchor="ctr"/>
                </a:tc>
                <a:extLst>
                  <a:ext uri="{0D108BD9-81ED-4DB2-BD59-A6C34878D82A}">
                    <a16:rowId xmlns:a16="http://schemas.microsoft.com/office/drawing/2014/main" val="4117084625"/>
                  </a:ext>
                </a:extLst>
              </a:tr>
              <a:tr h="383698">
                <a:tc>
                  <a:txBody>
                    <a:bodyPr/>
                    <a:lstStyle/>
                    <a:p>
                      <a:pPr algn="l" rtl="0" fontAlgn="ctr"/>
                      <a:r>
                        <a:rPr lang="en-US" sz="1600" b="1" i="0" u="none" strike="noStrike">
                          <a:solidFill>
                            <a:schemeClr val="tx1"/>
                          </a:solidFill>
                          <a:effectLst/>
                          <a:latin typeface="Segoe UI" panose="020B0502040204020203" pitchFamily="34" charset="0"/>
                          <a:cs typeface="Segoe UI" panose="020B0502040204020203" pitchFamily="34" charset="0"/>
                        </a:rPr>
                        <a:t>  All Methods CPR</a:t>
                      </a:r>
                    </a:p>
                  </a:txBody>
                  <a:tcPr marL="5955" marR="5955" marT="5955" marB="0" anchor="ctr"/>
                </a:tc>
                <a:tc>
                  <a:txBody>
                    <a:bodyPr/>
                    <a:lstStyle/>
                    <a:p>
                      <a:pPr algn="ctr" rtl="0" fontAlgn="ctr"/>
                      <a:r>
                        <a:rPr lang="en-US" sz="1600" b="0" i="0" u="none" strike="noStrike" dirty="0">
                          <a:solidFill>
                            <a:srgbClr val="59595B"/>
                          </a:solidFill>
                          <a:effectLst/>
                          <a:latin typeface="Segoe UI" panose="020B0502040204020203" pitchFamily="34" charset="0"/>
                        </a:rPr>
                        <a:t>61</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40</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36</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31</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59</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48</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0</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55</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27</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3</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34</a:t>
                      </a:r>
                    </a:p>
                  </a:txBody>
                  <a:tcPr marL="9525" marR="9525" marT="9525" marB="0" anchor="ctr"/>
                </a:tc>
                <a:tc>
                  <a:txBody>
                    <a:bodyPr/>
                    <a:lstStyle/>
                    <a:p>
                      <a:pPr algn="ctr" rtl="0" fontAlgn="ctr"/>
                      <a:r>
                        <a:rPr lang="en-US" sz="1600" b="1" i="0" u="none" strike="noStrike" dirty="0">
                          <a:solidFill>
                            <a:srgbClr val="59595B"/>
                          </a:solidFill>
                          <a:effectLst/>
                          <a:latin typeface="Segoe UI" panose="020B0502040204020203" pitchFamily="34" charset="0"/>
                        </a:rPr>
                        <a:t>36</a:t>
                      </a:r>
                    </a:p>
                  </a:txBody>
                  <a:tcPr marL="9525" marR="9525" marT="9525" marB="0" anchor="ctr"/>
                </a:tc>
                <a:extLst>
                  <a:ext uri="{0D108BD9-81ED-4DB2-BD59-A6C34878D82A}">
                    <a16:rowId xmlns:a16="http://schemas.microsoft.com/office/drawing/2014/main" val="1404863070"/>
                  </a:ext>
                </a:extLst>
              </a:tr>
              <a:tr h="399973">
                <a:tc>
                  <a:txBody>
                    <a:bodyPr/>
                    <a:lstStyle/>
                    <a:p>
                      <a:pPr algn="l" rtl="0" fontAlgn="ctr"/>
                      <a:r>
                        <a:rPr lang="en-US" sz="1600" b="0" i="0" u="none" strike="noStrike">
                          <a:solidFill>
                            <a:schemeClr val="tx1"/>
                          </a:solidFill>
                          <a:effectLst/>
                          <a:latin typeface="Segoe UI" panose="020B0502040204020203" pitchFamily="34" charset="0"/>
                          <a:cs typeface="Segoe UI" panose="020B0502040204020203" pitchFamily="34" charset="0"/>
                        </a:rPr>
                        <a:t>  Modern Method Use</a:t>
                      </a:r>
                    </a:p>
                  </a:txBody>
                  <a:tcPr marL="5955" marR="5955" marT="5955" marB="0" anchor="ctr"/>
                </a:tc>
                <a:tc>
                  <a:txBody>
                    <a:bodyPr/>
                    <a:lstStyle/>
                    <a:p>
                      <a:pPr algn="ctr" rtl="0" fontAlgn="ctr"/>
                      <a:r>
                        <a:rPr lang="en-US" sz="1600" b="0" i="0" u="none" strike="noStrike">
                          <a:solidFill>
                            <a:srgbClr val="59595B"/>
                          </a:solidFill>
                          <a:effectLst/>
                          <a:latin typeface="Segoe UI" panose="020B0502040204020203" pitchFamily="34" charset="0"/>
                        </a:rPr>
                        <a:t>54</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39</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34</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30</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57</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47</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0</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55</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23</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3</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33</a:t>
                      </a:r>
                    </a:p>
                  </a:txBody>
                  <a:tcPr marL="9525" marR="9525" marT="9525" marB="0" anchor="ctr"/>
                </a:tc>
                <a:tc>
                  <a:txBody>
                    <a:bodyPr/>
                    <a:lstStyle/>
                    <a:p>
                      <a:pPr algn="ctr" rtl="0" fontAlgn="ctr"/>
                      <a:r>
                        <a:rPr lang="en-US" sz="1600" b="1" i="0" u="none" strike="noStrike">
                          <a:solidFill>
                            <a:srgbClr val="59595B"/>
                          </a:solidFill>
                          <a:effectLst/>
                          <a:latin typeface="Segoe UI" panose="020B0502040204020203" pitchFamily="34" charset="0"/>
                        </a:rPr>
                        <a:t>35</a:t>
                      </a:r>
                    </a:p>
                  </a:txBody>
                  <a:tcPr marL="9525" marR="9525" marT="9525" marB="0" anchor="ctr"/>
                </a:tc>
                <a:extLst>
                  <a:ext uri="{0D108BD9-81ED-4DB2-BD59-A6C34878D82A}">
                    <a16:rowId xmlns:a16="http://schemas.microsoft.com/office/drawing/2014/main" val="2621116038"/>
                  </a:ext>
                </a:extLst>
              </a:tr>
              <a:tr h="468411">
                <a:tc>
                  <a:txBody>
                    <a:bodyPr/>
                    <a:lstStyle/>
                    <a:p>
                      <a:pPr algn="l" rtl="0" fontAlgn="ctr"/>
                      <a:r>
                        <a:rPr lang="en-US" sz="1600" b="0" i="0" u="none" strike="noStrike">
                          <a:solidFill>
                            <a:schemeClr val="tx1"/>
                          </a:solidFill>
                          <a:effectLst/>
                          <a:latin typeface="Segoe UI" panose="020B0502040204020203" pitchFamily="34" charset="0"/>
                          <a:cs typeface="Segoe UI" panose="020B0502040204020203" pitchFamily="34" charset="0"/>
                        </a:rPr>
                        <a:t> Long Acting/ Permanent CPR</a:t>
                      </a:r>
                    </a:p>
                  </a:txBody>
                  <a:tcPr marL="5955" marR="5955" marT="5955" marB="0" anchor="ctr"/>
                </a:tc>
                <a:tc>
                  <a:txBody>
                    <a:bodyPr/>
                    <a:lstStyle/>
                    <a:p>
                      <a:pPr algn="ctr" rtl="0" fontAlgn="ctr"/>
                      <a:r>
                        <a:rPr lang="en-US" sz="1600" b="0" i="0" u="none" strike="noStrike">
                          <a:solidFill>
                            <a:srgbClr val="59595B"/>
                          </a:solidFill>
                          <a:effectLst/>
                          <a:latin typeface="Segoe UI" panose="020B0502040204020203" pitchFamily="34" charset="0"/>
                        </a:rPr>
                        <a:t>27</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11</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14</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15</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15</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7</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0</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22</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3</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2</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18</a:t>
                      </a:r>
                    </a:p>
                  </a:txBody>
                  <a:tcPr marL="9525" marR="9525" marT="9525" marB="0" anchor="ctr"/>
                </a:tc>
                <a:tc>
                  <a:txBody>
                    <a:bodyPr/>
                    <a:lstStyle/>
                    <a:p>
                      <a:pPr algn="ctr" rtl="0" fontAlgn="ctr"/>
                      <a:r>
                        <a:rPr lang="en-US" sz="1600" b="1" i="0" u="none" strike="noStrike">
                          <a:solidFill>
                            <a:srgbClr val="59595B"/>
                          </a:solidFill>
                          <a:effectLst/>
                          <a:latin typeface="Segoe UI" panose="020B0502040204020203" pitchFamily="34" charset="0"/>
                        </a:rPr>
                        <a:t>14</a:t>
                      </a:r>
                    </a:p>
                  </a:txBody>
                  <a:tcPr marL="9525" marR="9525" marT="9525" marB="0" anchor="ctr"/>
                </a:tc>
                <a:extLst>
                  <a:ext uri="{0D108BD9-81ED-4DB2-BD59-A6C34878D82A}">
                    <a16:rowId xmlns:a16="http://schemas.microsoft.com/office/drawing/2014/main" val="2478484023"/>
                  </a:ext>
                </a:extLst>
              </a:tr>
              <a:tr h="399973">
                <a:tc>
                  <a:txBody>
                    <a:bodyPr/>
                    <a:lstStyle/>
                    <a:p>
                      <a:pPr algn="l" rtl="0" fontAlgn="ctr"/>
                      <a:r>
                        <a:rPr lang="en-US" sz="1600" b="1" i="0" u="none" strike="noStrike" dirty="0">
                          <a:solidFill>
                            <a:schemeClr val="tx1"/>
                          </a:solidFill>
                          <a:effectLst/>
                          <a:latin typeface="Segoe UI" panose="020B0502040204020203" pitchFamily="34" charset="0"/>
                          <a:cs typeface="Segoe UI" panose="020B0502040204020203" pitchFamily="34" charset="0"/>
                        </a:rPr>
                        <a:t>Total Unmet Need</a:t>
                      </a:r>
                    </a:p>
                  </a:txBody>
                  <a:tcPr marL="5955" marR="5955" marT="5955" marB="0" anchor="ctr"/>
                </a:tc>
                <a:tc>
                  <a:txBody>
                    <a:bodyPr/>
                    <a:lstStyle/>
                    <a:p>
                      <a:pPr algn="ctr" rtl="0" fontAlgn="ctr"/>
                      <a:r>
                        <a:rPr lang="en-US" sz="1600" b="0" i="0" u="none" strike="noStrike" dirty="0">
                          <a:solidFill>
                            <a:srgbClr val="59595B"/>
                          </a:solidFill>
                          <a:effectLst/>
                          <a:latin typeface="Segoe UI" panose="020B0502040204020203" pitchFamily="34" charset="0"/>
                        </a:rPr>
                        <a:t>7</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14</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24</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21</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13</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14</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16</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9</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25</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12</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19</a:t>
                      </a:r>
                    </a:p>
                  </a:txBody>
                  <a:tcPr marL="9525" marR="9525" marT="9525" marB="0" anchor="ctr"/>
                </a:tc>
                <a:tc>
                  <a:txBody>
                    <a:bodyPr/>
                    <a:lstStyle/>
                    <a:p>
                      <a:pPr algn="ctr" rtl="0" fontAlgn="ctr"/>
                      <a:r>
                        <a:rPr lang="en-US" sz="1600" b="1" i="0" u="none" strike="noStrike" dirty="0">
                          <a:solidFill>
                            <a:srgbClr val="59595B"/>
                          </a:solidFill>
                          <a:effectLst/>
                          <a:latin typeface="Segoe UI" panose="020B0502040204020203" pitchFamily="34" charset="0"/>
                        </a:rPr>
                        <a:t>19</a:t>
                      </a:r>
                    </a:p>
                  </a:txBody>
                  <a:tcPr marL="9525" marR="9525" marT="9525" marB="0" anchor="ctr"/>
                </a:tc>
                <a:extLst>
                  <a:ext uri="{0D108BD9-81ED-4DB2-BD59-A6C34878D82A}">
                    <a16:rowId xmlns:a16="http://schemas.microsoft.com/office/drawing/2014/main" val="611925422"/>
                  </a:ext>
                </a:extLst>
              </a:tr>
              <a:tr h="352721">
                <a:tc>
                  <a:txBody>
                    <a:bodyPr/>
                    <a:lstStyle/>
                    <a:p>
                      <a:pPr algn="l" rtl="0" fontAlgn="ctr"/>
                      <a:r>
                        <a:rPr lang="en-US" sz="1600" b="0" i="0" u="none" strike="noStrike">
                          <a:solidFill>
                            <a:schemeClr val="tx1"/>
                          </a:solidFill>
                          <a:effectLst/>
                          <a:latin typeface="Segoe UI" panose="020B0502040204020203" pitchFamily="34" charset="0"/>
                          <a:cs typeface="Segoe UI" panose="020B0502040204020203" pitchFamily="34" charset="0"/>
                        </a:rPr>
                        <a:t>  For Limiting</a:t>
                      </a:r>
                    </a:p>
                  </a:txBody>
                  <a:tcPr marL="5955" marR="5955" marT="5955" marB="0" anchor="ctr"/>
                </a:tc>
                <a:tc>
                  <a:txBody>
                    <a:bodyPr/>
                    <a:lstStyle/>
                    <a:p>
                      <a:pPr algn="ctr" rtl="0" fontAlgn="ctr"/>
                      <a:r>
                        <a:rPr lang="en-US" sz="1600" b="0" i="0" u="none" strike="noStrike">
                          <a:solidFill>
                            <a:srgbClr val="59595B"/>
                          </a:solidFill>
                          <a:effectLst/>
                          <a:latin typeface="Segoe UI" panose="020B0502040204020203" pitchFamily="34" charset="0"/>
                        </a:rPr>
                        <a:t>4</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6</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7</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7</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5</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7</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6</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4</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10</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2</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8</a:t>
                      </a:r>
                    </a:p>
                  </a:txBody>
                  <a:tcPr marL="9525" marR="9525" marT="9525" marB="0" anchor="ctr"/>
                </a:tc>
                <a:tc>
                  <a:txBody>
                    <a:bodyPr/>
                    <a:lstStyle/>
                    <a:p>
                      <a:pPr algn="ctr" rtl="0" fontAlgn="ctr"/>
                      <a:r>
                        <a:rPr lang="en-US" sz="1600" b="1" i="0" u="none" strike="noStrike">
                          <a:solidFill>
                            <a:srgbClr val="59595B"/>
                          </a:solidFill>
                          <a:effectLst/>
                          <a:latin typeface="Segoe UI" panose="020B0502040204020203" pitchFamily="34" charset="0"/>
                        </a:rPr>
                        <a:t>6</a:t>
                      </a:r>
                    </a:p>
                  </a:txBody>
                  <a:tcPr marL="9525" marR="9525" marT="9525" marB="0" anchor="ctr"/>
                </a:tc>
                <a:extLst>
                  <a:ext uri="{0D108BD9-81ED-4DB2-BD59-A6C34878D82A}">
                    <a16:rowId xmlns:a16="http://schemas.microsoft.com/office/drawing/2014/main" val="1117850978"/>
                  </a:ext>
                </a:extLst>
              </a:tr>
              <a:tr h="352721">
                <a:tc>
                  <a:txBody>
                    <a:bodyPr/>
                    <a:lstStyle/>
                    <a:p>
                      <a:pPr algn="l" rtl="0" fontAlgn="ctr"/>
                      <a:r>
                        <a:rPr lang="en-US" sz="1600" b="0" i="0" u="none" strike="noStrike">
                          <a:solidFill>
                            <a:schemeClr val="tx1"/>
                          </a:solidFill>
                          <a:effectLst/>
                          <a:latin typeface="Segoe UI" panose="020B0502040204020203" pitchFamily="34" charset="0"/>
                          <a:cs typeface="Segoe UI" panose="020B0502040204020203" pitchFamily="34" charset="0"/>
                        </a:rPr>
                        <a:t>  For Spacing</a:t>
                      </a:r>
                    </a:p>
                  </a:txBody>
                  <a:tcPr marL="5955" marR="5955" marT="5955" marB="0" anchor="ctr"/>
                </a:tc>
                <a:tc>
                  <a:txBody>
                    <a:bodyPr/>
                    <a:lstStyle/>
                    <a:p>
                      <a:pPr algn="ctr" rtl="0" fontAlgn="ctr"/>
                      <a:r>
                        <a:rPr lang="en-US" sz="1600" b="0" i="0" u="none" strike="noStrike">
                          <a:solidFill>
                            <a:srgbClr val="59595B"/>
                          </a:solidFill>
                          <a:effectLst/>
                          <a:latin typeface="Segoe UI" panose="020B0502040204020203" pitchFamily="34" charset="0"/>
                        </a:rPr>
                        <a:t>3</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8</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17</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14</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8</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8</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11</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6</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15</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10</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11</a:t>
                      </a:r>
                    </a:p>
                  </a:txBody>
                  <a:tcPr marL="9525" marR="9525" marT="9525" marB="0" anchor="ctr"/>
                </a:tc>
                <a:tc>
                  <a:txBody>
                    <a:bodyPr/>
                    <a:lstStyle/>
                    <a:p>
                      <a:pPr algn="ctr" rtl="0" fontAlgn="ctr"/>
                      <a:r>
                        <a:rPr lang="en-US" sz="1600" b="1" i="0" u="none" strike="noStrike">
                          <a:solidFill>
                            <a:srgbClr val="59595B"/>
                          </a:solidFill>
                          <a:effectLst/>
                          <a:latin typeface="Segoe UI" panose="020B0502040204020203" pitchFamily="34" charset="0"/>
                        </a:rPr>
                        <a:t>13</a:t>
                      </a:r>
                    </a:p>
                  </a:txBody>
                  <a:tcPr marL="9525" marR="9525" marT="9525" marB="0" anchor="ctr"/>
                </a:tc>
                <a:extLst>
                  <a:ext uri="{0D108BD9-81ED-4DB2-BD59-A6C34878D82A}">
                    <a16:rowId xmlns:a16="http://schemas.microsoft.com/office/drawing/2014/main" val="1284992483"/>
                  </a:ext>
                </a:extLst>
              </a:tr>
              <a:tr h="352721">
                <a:tc>
                  <a:txBody>
                    <a:bodyPr/>
                    <a:lstStyle/>
                    <a:p>
                      <a:pPr algn="l" rtl="0" fontAlgn="ctr"/>
                      <a:r>
                        <a:rPr lang="en-US" sz="1600" b="1" i="0" u="none" strike="noStrike">
                          <a:solidFill>
                            <a:schemeClr val="tx1"/>
                          </a:solidFill>
                          <a:effectLst/>
                          <a:latin typeface="Segoe UI" panose="020B0502040204020203" pitchFamily="34" charset="0"/>
                          <a:cs typeface="Segoe UI" panose="020B0502040204020203" pitchFamily="34" charset="0"/>
                        </a:rPr>
                        <a:t>Total Demand</a:t>
                      </a:r>
                    </a:p>
                  </a:txBody>
                  <a:tcPr marL="5955" marR="5955" marT="5955" marB="0" anchor="ctr"/>
                </a:tc>
                <a:tc>
                  <a:txBody>
                    <a:bodyPr/>
                    <a:lstStyle/>
                    <a:p>
                      <a:pPr algn="ctr" rtl="0" fontAlgn="ctr"/>
                      <a:r>
                        <a:rPr lang="en-US" sz="1600" b="0" i="0" u="none" strike="noStrike" dirty="0">
                          <a:solidFill>
                            <a:srgbClr val="59595B"/>
                          </a:solidFill>
                          <a:effectLst/>
                          <a:latin typeface="Segoe UI" panose="020B0502040204020203" pitchFamily="34" charset="0"/>
                        </a:rPr>
                        <a:t>68</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53</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59</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52</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73</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62</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16</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64</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52</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15</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53</a:t>
                      </a:r>
                    </a:p>
                  </a:txBody>
                  <a:tcPr marL="9525" marR="9525" marT="9525" marB="0" anchor="ctr"/>
                </a:tc>
                <a:tc>
                  <a:txBody>
                    <a:bodyPr/>
                    <a:lstStyle/>
                    <a:p>
                      <a:pPr algn="ctr" rtl="0" fontAlgn="ctr"/>
                      <a:r>
                        <a:rPr lang="en-US" sz="1600" b="1" i="0" u="none" strike="noStrike" dirty="0">
                          <a:solidFill>
                            <a:srgbClr val="59595B"/>
                          </a:solidFill>
                          <a:effectLst/>
                          <a:latin typeface="Segoe UI" panose="020B0502040204020203" pitchFamily="34" charset="0"/>
                        </a:rPr>
                        <a:t>55</a:t>
                      </a:r>
                    </a:p>
                  </a:txBody>
                  <a:tcPr marL="9525" marR="9525" marT="9525" marB="0" anchor="ctr"/>
                </a:tc>
                <a:extLst>
                  <a:ext uri="{0D108BD9-81ED-4DB2-BD59-A6C34878D82A}">
                    <a16:rowId xmlns:a16="http://schemas.microsoft.com/office/drawing/2014/main" val="2291760362"/>
                  </a:ext>
                </a:extLst>
              </a:tr>
              <a:tr h="468411">
                <a:tc>
                  <a:txBody>
                    <a:bodyPr/>
                    <a:lstStyle/>
                    <a:p>
                      <a:pPr algn="l" rtl="0" fontAlgn="ctr"/>
                      <a:r>
                        <a:rPr lang="en-US" sz="1600" b="0" i="0" u="none" strike="noStrike" dirty="0">
                          <a:solidFill>
                            <a:schemeClr val="tx1"/>
                          </a:solidFill>
                          <a:effectLst/>
                          <a:latin typeface="Segoe UI" panose="020B0502040204020203" pitchFamily="34" charset="0"/>
                          <a:cs typeface="Segoe UI" panose="020B0502040204020203" pitchFamily="34" charset="0"/>
                        </a:rPr>
                        <a:t>Demand Satisfied by Modern Method </a:t>
                      </a:r>
                      <a:r>
                        <a:rPr lang="en-US" sz="1600" b="0" i="0" u="none" strike="noStrike" dirty="0">
                          <a:solidFill>
                            <a:schemeClr val="tx1"/>
                          </a:solidFill>
                          <a:effectLst/>
                          <a:latin typeface="Montserrat" pitchFamily="2" charset="77"/>
                          <a:cs typeface="Segoe UI" panose="020B0502040204020203" pitchFamily="34" charset="0"/>
                        </a:rPr>
                        <a:t>(</a:t>
                      </a:r>
                      <a:r>
                        <a:rPr lang="en-US" sz="1600" b="0" i="0" u="none" strike="noStrike" dirty="0">
                          <a:solidFill>
                            <a:schemeClr val="tx1"/>
                          </a:solidFill>
                          <a:effectLst/>
                          <a:latin typeface="Segoe UI" panose="020B0502040204020203" pitchFamily="34" charset="0"/>
                          <a:cs typeface="Segoe UI" panose="020B0502040204020203" pitchFamily="34" charset="0"/>
                        </a:rPr>
                        <a:t>%</a:t>
                      </a:r>
                      <a:r>
                        <a:rPr lang="en-US" sz="1600" b="0" i="0" u="none" strike="noStrike" dirty="0">
                          <a:solidFill>
                            <a:schemeClr val="tx1"/>
                          </a:solidFill>
                          <a:effectLst/>
                          <a:latin typeface="Montserrat" pitchFamily="2" charset="77"/>
                          <a:cs typeface="Segoe UI" panose="020B0502040204020203" pitchFamily="34" charset="0"/>
                        </a:rPr>
                        <a:t>)</a:t>
                      </a:r>
                    </a:p>
                  </a:txBody>
                  <a:tcPr marL="5955" marR="5955" marT="5955" marB="0" anchor="ctr"/>
                </a:tc>
                <a:tc>
                  <a:txBody>
                    <a:bodyPr/>
                    <a:lstStyle/>
                    <a:p>
                      <a:pPr algn="ctr" rtl="0" fontAlgn="ctr"/>
                      <a:r>
                        <a:rPr lang="en-US" sz="1600" b="0" i="0" u="none" strike="noStrike">
                          <a:solidFill>
                            <a:srgbClr val="59595B"/>
                          </a:solidFill>
                          <a:effectLst/>
                          <a:latin typeface="Segoe UI" panose="020B0502040204020203" pitchFamily="34" charset="0"/>
                        </a:rPr>
                        <a:t>80</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73</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57</a:t>
                      </a:r>
                    </a:p>
                  </a:txBody>
                  <a:tcPr marL="9525" marR="9525" marT="9525" marB="0" anchor="ctr"/>
                </a:tc>
                <a:tc>
                  <a:txBody>
                    <a:bodyPr/>
                    <a:lstStyle/>
                    <a:p>
                      <a:pPr algn="ctr" rtl="0" fontAlgn="ctr"/>
                      <a:r>
                        <a:rPr lang="en-US" sz="1600" b="0" i="0" u="none" strike="noStrike" dirty="0">
                          <a:solidFill>
                            <a:srgbClr val="59595B"/>
                          </a:solidFill>
                          <a:effectLst/>
                          <a:latin typeface="Segoe UI" panose="020B0502040204020203" pitchFamily="34" charset="0"/>
                        </a:rPr>
                        <a:t>58</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78</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75</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0</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85</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45</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20</a:t>
                      </a:r>
                    </a:p>
                  </a:txBody>
                  <a:tcPr marL="9525" marR="9525" marT="9525" marB="0" anchor="ctr"/>
                </a:tc>
                <a:tc>
                  <a:txBody>
                    <a:bodyPr/>
                    <a:lstStyle/>
                    <a:p>
                      <a:pPr algn="ctr" rtl="0" fontAlgn="ctr"/>
                      <a:r>
                        <a:rPr lang="en-US" sz="1600" b="0" i="0" u="none" strike="noStrike">
                          <a:solidFill>
                            <a:srgbClr val="59595B"/>
                          </a:solidFill>
                          <a:effectLst/>
                          <a:latin typeface="Segoe UI" panose="020B0502040204020203" pitchFamily="34" charset="0"/>
                        </a:rPr>
                        <a:t>62</a:t>
                      </a:r>
                    </a:p>
                  </a:txBody>
                  <a:tcPr marL="9525" marR="9525" marT="9525" marB="0" anchor="ctr"/>
                </a:tc>
                <a:tc>
                  <a:txBody>
                    <a:bodyPr/>
                    <a:lstStyle/>
                    <a:p>
                      <a:pPr algn="ctr" rtl="0" fontAlgn="ctr"/>
                      <a:r>
                        <a:rPr lang="en-US" sz="1600" b="1" i="0" u="none" strike="noStrike" dirty="0">
                          <a:solidFill>
                            <a:srgbClr val="59595B"/>
                          </a:solidFill>
                          <a:effectLst/>
                          <a:latin typeface="Segoe UI" panose="020B0502040204020203" pitchFamily="34" charset="0"/>
                        </a:rPr>
                        <a:t>63</a:t>
                      </a:r>
                    </a:p>
                  </a:txBody>
                  <a:tcPr marL="9525" marR="9525" marT="9525" marB="0" anchor="ctr"/>
                </a:tc>
                <a:extLst>
                  <a:ext uri="{0D108BD9-81ED-4DB2-BD59-A6C34878D82A}">
                    <a16:rowId xmlns:a16="http://schemas.microsoft.com/office/drawing/2014/main" val="42381963"/>
                  </a:ext>
                </a:extLst>
              </a:tr>
            </a:tbl>
          </a:graphicData>
        </a:graphic>
      </p:graphicFrame>
    </p:spTree>
    <p:extLst>
      <p:ext uri="{BB962C8B-B14F-4D97-AF65-F5344CB8AC3E}">
        <p14:creationId xmlns:p14="http://schemas.microsoft.com/office/powerpoint/2010/main" val="11064888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3371B5-DFF7-42FF-B1BA-685F23B68C07}"/>
              </a:ext>
            </a:extLst>
          </p:cNvPr>
          <p:cNvSpPr txBox="1"/>
          <p:nvPr/>
        </p:nvSpPr>
        <p:spPr>
          <a:xfrm>
            <a:off x="10014015" y="1536174"/>
            <a:ext cx="2177985"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1" u="none" strike="noStrike" kern="1200" cap="none" spc="0" normalizeH="0" baseline="0" noProof="0" dirty="0">
                <a:ln>
                  <a:noFill/>
                </a:ln>
                <a:solidFill>
                  <a:srgbClr val="59595B"/>
                </a:solidFill>
                <a:effectLst/>
                <a:uLnTx/>
                <a:uFillTx/>
                <a:latin typeface="Segoe UI"/>
                <a:ea typeface="+mn-ea"/>
                <a:cs typeface="Segoe UI"/>
              </a:rPr>
              <a:t>Growth in </a:t>
            </a:r>
            <a:r>
              <a:rPr kumimoji="0" lang="en-US" sz="2000" b="1" i="1" u="none" strike="noStrike" kern="1200" cap="none" spc="0" normalizeH="0" baseline="0" noProof="0" dirty="0" err="1">
                <a:ln>
                  <a:noFill/>
                </a:ln>
                <a:solidFill>
                  <a:srgbClr val="59595B"/>
                </a:solidFill>
                <a:effectLst/>
                <a:uLnTx/>
                <a:uFillTx/>
                <a:latin typeface="Segoe UI"/>
                <a:ea typeface="+mn-ea"/>
                <a:cs typeface="Segoe UI"/>
              </a:rPr>
              <a:t>mCPR</a:t>
            </a:r>
            <a:r>
              <a:rPr kumimoji="0" lang="en-US" sz="2000" i="1" u="none" strike="noStrike" kern="1200" cap="none" spc="0" normalizeH="0" baseline="0" noProof="0" dirty="0">
                <a:ln>
                  <a:noFill/>
                </a:ln>
                <a:solidFill>
                  <a:srgbClr val="59595B"/>
                </a:solidFill>
                <a:effectLst/>
                <a:uLnTx/>
                <a:uFillTx/>
                <a:latin typeface="Segoe UI"/>
                <a:ea typeface="+mn-ea"/>
                <a:cs typeface="Segoe UI"/>
              </a:rPr>
              <a:t> among all women in all regions is not uniform; while </a:t>
            </a:r>
            <a:r>
              <a:rPr kumimoji="0" lang="en-US" sz="2000" b="1" i="1" u="none" strike="noStrike" kern="1200" cap="none" spc="0" normalizeH="0" baseline="0" noProof="0" dirty="0">
                <a:ln>
                  <a:noFill/>
                </a:ln>
                <a:solidFill>
                  <a:srgbClr val="59595B"/>
                </a:solidFill>
                <a:effectLst/>
                <a:uLnTx/>
                <a:uFillTx/>
                <a:latin typeface="Segoe UI"/>
                <a:ea typeface="+mn-ea"/>
                <a:cs typeface="Segoe UI"/>
              </a:rPr>
              <a:t>Oromia</a:t>
            </a:r>
            <a:r>
              <a:rPr kumimoji="0" lang="en-US" sz="2000" i="1" u="none" strike="noStrike" kern="1200" cap="none" spc="0" normalizeH="0" baseline="0" noProof="0" dirty="0">
                <a:ln>
                  <a:noFill/>
                </a:ln>
                <a:solidFill>
                  <a:srgbClr val="59595B"/>
                </a:solidFill>
                <a:effectLst/>
                <a:uLnTx/>
                <a:uFillTx/>
                <a:latin typeface="Segoe UI"/>
                <a:ea typeface="+mn-ea"/>
                <a:cs typeface="Segoe UI"/>
              </a:rPr>
              <a:t> and </a:t>
            </a:r>
            <a:r>
              <a:rPr kumimoji="0" lang="en-US" sz="2000" b="1" i="1" u="none" strike="noStrike" kern="1200" cap="none" spc="0" normalizeH="0" baseline="0" noProof="0" dirty="0">
                <a:ln>
                  <a:noFill/>
                </a:ln>
                <a:solidFill>
                  <a:srgbClr val="59595B"/>
                </a:solidFill>
                <a:effectLst/>
                <a:uLnTx/>
                <a:uFillTx/>
                <a:latin typeface="Segoe UI"/>
                <a:ea typeface="+mn-ea"/>
                <a:cs typeface="Segoe UI"/>
              </a:rPr>
              <a:t>Addis Ababa </a:t>
            </a:r>
            <a:r>
              <a:rPr kumimoji="0" lang="en-US" sz="2000" i="1" u="none" strike="noStrike" kern="1200" cap="none" spc="0" normalizeH="0" baseline="0" noProof="0" dirty="0">
                <a:ln>
                  <a:noFill/>
                </a:ln>
                <a:solidFill>
                  <a:srgbClr val="59595B"/>
                </a:solidFill>
                <a:effectLst/>
                <a:uLnTx/>
                <a:uFillTx/>
                <a:latin typeface="Segoe UI"/>
                <a:ea typeface="+mn-ea"/>
                <a:cs typeface="Segoe UI"/>
              </a:rPr>
              <a:t>showed increasing trend from the first PMA survey  (2014), the reverse is true in </a:t>
            </a:r>
            <a:r>
              <a:rPr lang="en-US" sz="2000" i="1" dirty="0">
                <a:solidFill>
                  <a:srgbClr val="59595B"/>
                </a:solidFill>
                <a:latin typeface="Segoe UI"/>
                <a:cs typeface="Segoe UI"/>
              </a:rPr>
              <a:t>the</a:t>
            </a:r>
            <a:r>
              <a:rPr kumimoji="0" lang="en-US" sz="2000" i="1" u="none" strike="noStrike" kern="1200" cap="none" spc="0" normalizeH="0" baseline="0" noProof="0" dirty="0">
                <a:ln>
                  <a:noFill/>
                </a:ln>
                <a:solidFill>
                  <a:srgbClr val="59595B"/>
                </a:solidFill>
                <a:effectLst/>
                <a:uLnTx/>
                <a:uFillTx/>
                <a:latin typeface="Segoe UI"/>
                <a:ea typeface="+mn-ea"/>
                <a:cs typeface="Segoe UI"/>
              </a:rPr>
              <a:t> </a:t>
            </a:r>
            <a:r>
              <a:rPr kumimoji="0" lang="en-US" sz="2000" b="1" i="1" u="none" strike="noStrike" kern="1200" cap="none" spc="0" normalizeH="0" baseline="0" noProof="0" dirty="0">
                <a:ln>
                  <a:noFill/>
                </a:ln>
                <a:solidFill>
                  <a:srgbClr val="59595B"/>
                </a:solidFill>
                <a:effectLst/>
                <a:uLnTx/>
                <a:uFillTx/>
                <a:latin typeface="Segoe UI"/>
                <a:ea typeface="+mn-ea"/>
                <a:cs typeface="Segoe UI"/>
              </a:rPr>
              <a:t>Amhara</a:t>
            </a:r>
            <a:r>
              <a:rPr kumimoji="0" lang="en-US" sz="2000" i="1" u="none" strike="noStrike" kern="1200" cap="none" spc="0" normalizeH="0" baseline="0" noProof="0" dirty="0">
                <a:ln>
                  <a:noFill/>
                </a:ln>
                <a:solidFill>
                  <a:srgbClr val="59595B"/>
                </a:solidFill>
                <a:effectLst/>
                <a:uLnTx/>
                <a:uFillTx/>
                <a:latin typeface="Segoe UI"/>
                <a:ea typeface="+mn-ea"/>
                <a:cs typeface="Segoe UI"/>
              </a:rPr>
              <a:t> region</a:t>
            </a:r>
            <a:endParaRPr kumimoji="0" lang="en-US" sz="2000" i="1" u="none" strike="sngStrike" kern="1200" cap="none" spc="0" normalizeH="0" baseline="0" noProof="0" dirty="0">
              <a:ln>
                <a:noFill/>
              </a:ln>
              <a:solidFill>
                <a:srgbClr val="59595B"/>
              </a:solidFill>
              <a:effectLst/>
              <a:uLnTx/>
              <a:uFillTx/>
              <a:latin typeface="Segoe UI"/>
              <a:ea typeface="+mn-ea"/>
              <a:cs typeface="Segoe UI"/>
            </a:endParaRPr>
          </a:p>
        </p:txBody>
      </p:sp>
      <p:sp>
        <p:nvSpPr>
          <p:cNvPr id="3" name="TextBox 2"/>
          <p:cNvSpPr txBox="1"/>
          <p:nvPr/>
        </p:nvSpPr>
        <p:spPr>
          <a:xfrm>
            <a:off x="821286" y="274291"/>
            <a:ext cx="1084810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400" b="0" i="0" u="none" strike="noStrike" kern="1200" spc="0" baseline="0">
                <a:solidFill>
                  <a:prstClr val="black">
                    <a:lumMod val="65000"/>
                    <a:lumOff val="35000"/>
                  </a:prstClr>
                </a:solidFill>
                <a:latin typeface="+mn-lt"/>
                <a:ea typeface="+mn-ea"/>
                <a:cs typeface="+mn-cs"/>
              </a:defRPr>
            </a:pPr>
            <a:r>
              <a:rPr kumimoji="0" lang="en-US" sz="3200" b="1"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Trends in </a:t>
            </a:r>
            <a:r>
              <a:rPr kumimoji="0" lang="en-US" sz="3200" b="1" i="0" u="none" strike="noStrike" kern="1200" cap="none" spc="0" normalizeH="0" baseline="0" noProof="0" dirty="0" err="1">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mCPR</a:t>
            </a:r>
            <a:r>
              <a:rPr kumimoji="0" lang="en-US" sz="3200" b="1"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 among all women </a:t>
            </a:r>
          </a:p>
          <a:p>
            <a:pPr marL="0" marR="0" lvl="0" indent="0" algn="ctr" defTabSz="914400" rtl="0" eaLnBrk="1" fontAlgn="auto" latinLnBrk="0" hangingPunct="1">
              <a:lnSpc>
                <a:spcPct val="100000"/>
              </a:lnSpc>
              <a:spcBef>
                <a:spcPts val="0"/>
              </a:spcBef>
              <a:spcAft>
                <a:spcPts val="0"/>
              </a:spcAft>
              <a:buClrTx/>
              <a:buSzTx/>
              <a:buFontTx/>
              <a:buNone/>
              <a:tabLst/>
              <a:defRPr sz="2400" b="0" i="0" u="none" strike="noStrike" kern="1200" spc="0" baseline="0">
                <a:solidFill>
                  <a:prstClr val="black">
                    <a:lumMod val="65000"/>
                    <a:lumOff val="35000"/>
                  </a:prstClr>
                </a:solidFill>
                <a:latin typeface="+mn-lt"/>
                <a:ea typeface="+mn-ea"/>
                <a:cs typeface="+mn-cs"/>
              </a:defRPr>
            </a:pPr>
            <a:r>
              <a:rPr kumimoji="0" lang="en-US" sz="2400" b="0" i="1"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by region, 2014-2021</a:t>
            </a:r>
            <a:endParaRPr kumimoji="0" lang="en-US" sz="2400" b="1"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endParaRPr>
          </a:p>
        </p:txBody>
      </p:sp>
      <p:graphicFrame>
        <p:nvGraphicFramePr>
          <p:cNvPr id="7" name="Chart 6"/>
          <p:cNvGraphicFramePr/>
          <p:nvPr>
            <p:extLst>
              <p:ext uri="{D42A27DB-BD31-4B8C-83A1-F6EECF244321}">
                <p14:modId xmlns:p14="http://schemas.microsoft.com/office/powerpoint/2010/main" val="3017277782"/>
              </p:ext>
            </p:extLst>
          </p:nvPr>
        </p:nvGraphicFramePr>
        <p:xfrm>
          <a:off x="91261" y="1050526"/>
          <a:ext cx="9922754" cy="4756947"/>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B73D9EA8-1E81-704C-96E3-8EBD5A05096D}"/>
              </a:ext>
            </a:extLst>
          </p:cNvPr>
          <p:cNvSpPr txBox="1"/>
          <p:nvPr/>
        </p:nvSpPr>
        <p:spPr>
          <a:xfrm>
            <a:off x="542857" y="5985345"/>
            <a:ext cx="189345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effectLst/>
                <a:uLnTx/>
                <a:uFillTx/>
                <a:latin typeface="Segoe UI" panose="020B0502040204020203" pitchFamily="34" charset="0"/>
                <a:cs typeface="Segoe UI" panose="020B0502040204020203" pitchFamily="34" charset="0"/>
              </a:rPr>
              <a:t>* Include </a:t>
            </a:r>
            <a:r>
              <a:rPr kumimoji="0" lang="en-US" sz="1200" b="1" i="1" u="none" strike="noStrike" kern="1200" cap="none" spc="0" normalizeH="0" baseline="0" noProof="0" dirty="0" err="1">
                <a:ln>
                  <a:noFill/>
                </a:ln>
                <a:effectLst/>
                <a:uLnTx/>
                <a:uFillTx/>
                <a:latin typeface="Segoe UI" panose="020B0502040204020203" pitchFamily="34" charset="0"/>
                <a:cs typeface="Segoe UI" panose="020B0502040204020203" pitchFamily="34" charset="0"/>
              </a:rPr>
              <a:t>Sidama</a:t>
            </a:r>
            <a:endParaRPr kumimoji="0" lang="en-US" sz="1200" b="1" i="1" u="none" strike="noStrike" kern="1200" cap="none" spc="0" normalizeH="0" baseline="0" noProof="0" dirty="0">
              <a:ln>
                <a:noFill/>
              </a:ln>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07475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1813043263"/>
              </p:ext>
            </p:extLst>
          </p:nvPr>
        </p:nvGraphicFramePr>
        <p:xfrm>
          <a:off x="0" y="1443564"/>
          <a:ext cx="9844142" cy="470293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E10A3615-551E-43EB-B6F1-17BFCDD6A7BB}"/>
              </a:ext>
            </a:extLst>
          </p:cNvPr>
          <p:cNvSpPr txBox="1"/>
          <p:nvPr/>
        </p:nvSpPr>
        <p:spPr>
          <a:xfrm>
            <a:off x="9362795" y="2204431"/>
            <a:ext cx="2369129"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rgbClr val="59595B"/>
                </a:solidFill>
                <a:latin typeface="Segoe UI"/>
                <a:cs typeface="Segoe UI"/>
              </a:rPr>
              <a:t>Growth in </a:t>
            </a:r>
            <a:r>
              <a:rPr lang="en-US" sz="2000" i="1" dirty="0" err="1">
                <a:solidFill>
                  <a:srgbClr val="59595B"/>
                </a:solidFill>
                <a:latin typeface="Segoe UI"/>
                <a:cs typeface="Segoe UI"/>
              </a:rPr>
              <a:t>mCPR</a:t>
            </a:r>
            <a:r>
              <a:rPr lang="en-US" sz="2000" i="1" dirty="0">
                <a:solidFill>
                  <a:srgbClr val="59595B"/>
                </a:solidFill>
                <a:latin typeface="Segoe UI"/>
                <a:cs typeface="Segoe UI"/>
              </a:rPr>
              <a:t> among married women between 2020 and 2021 was seen in Addis and SNNP while Amhara and Oromia regions have shown decreases</a:t>
            </a:r>
          </a:p>
        </p:txBody>
      </p:sp>
      <p:sp>
        <p:nvSpPr>
          <p:cNvPr id="4" name="TextBox 3"/>
          <p:cNvSpPr txBox="1"/>
          <p:nvPr/>
        </p:nvSpPr>
        <p:spPr>
          <a:xfrm>
            <a:off x="808074" y="425303"/>
            <a:ext cx="10558130" cy="8802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920" b="0" i="0" u="none" strike="noStrike" kern="1200" spc="0" baseline="0">
                <a:solidFill>
                  <a:prstClr val="black">
                    <a:lumMod val="65000"/>
                    <a:lumOff val="35000"/>
                  </a:prstClr>
                </a:solidFill>
                <a:latin typeface="+mn-lt"/>
                <a:ea typeface="+mn-ea"/>
                <a:cs typeface="+mn-cs"/>
              </a:defRPr>
            </a:pPr>
            <a:r>
              <a:rPr kumimoji="0" lang="en-US" sz="3200" b="1"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Tren</a:t>
            </a:r>
            <a:r>
              <a:rPr lang="en-US" sz="3200" b="1" dirty="0">
                <a:solidFill>
                  <a:prstClr val="black">
                    <a:lumMod val="65000"/>
                    <a:lumOff val="35000"/>
                  </a:prstClr>
                </a:solidFill>
                <a:latin typeface="Segoe UI" panose="020B0502040204020203" pitchFamily="34" charset="0"/>
                <a:cs typeface="Segoe UI" panose="020B0502040204020203" pitchFamily="34" charset="0"/>
              </a:rPr>
              <a:t>ds </a:t>
            </a:r>
            <a:r>
              <a:rPr kumimoji="0" lang="en-US" sz="3200" b="1"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in </a:t>
            </a:r>
            <a:r>
              <a:rPr kumimoji="0" lang="en-US" sz="3200" b="1" i="0" u="none" strike="noStrike" kern="1200" cap="none" spc="0" normalizeH="0" baseline="0" noProof="0" dirty="0" err="1">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mCPR</a:t>
            </a:r>
            <a:r>
              <a:rPr kumimoji="0" lang="en-US" sz="3200" b="1"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 among married women </a:t>
            </a:r>
          </a:p>
          <a:p>
            <a:pPr marL="0" marR="0" lvl="0" indent="0" algn="ctr" defTabSz="914400" rtl="0" eaLnBrk="1" fontAlgn="auto" latinLnBrk="0" hangingPunct="1">
              <a:lnSpc>
                <a:spcPct val="100000"/>
              </a:lnSpc>
              <a:spcBef>
                <a:spcPts val="0"/>
              </a:spcBef>
              <a:spcAft>
                <a:spcPts val="0"/>
              </a:spcAft>
              <a:buClrTx/>
              <a:buSzTx/>
              <a:buFontTx/>
              <a:buNone/>
              <a:tabLst/>
              <a:defRPr sz="1920" b="0" i="0" u="none" strike="noStrike" kern="1200" spc="0" baseline="0">
                <a:solidFill>
                  <a:prstClr val="black">
                    <a:lumMod val="65000"/>
                    <a:lumOff val="35000"/>
                  </a:prstClr>
                </a:solidFill>
                <a:latin typeface="+mn-lt"/>
                <a:ea typeface="+mn-ea"/>
                <a:cs typeface="+mn-cs"/>
              </a:defRPr>
            </a:pPr>
            <a:r>
              <a:rPr kumimoji="0" lang="en-US" sz="1920" b="0" i="1"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by region, 2000-2021</a:t>
            </a:r>
          </a:p>
        </p:txBody>
      </p:sp>
    </p:spTree>
    <p:extLst>
      <p:ext uri="{BB962C8B-B14F-4D97-AF65-F5344CB8AC3E}">
        <p14:creationId xmlns:p14="http://schemas.microsoft.com/office/powerpoint/2010/main" val="8783713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14BD2-199B-465D-9150-4F5962D77769}"/>
              </a:ext>
            </a:extLst>
          </p:cNvPr>
          <p:cNvSpPr>
            <a:spLocks noGrp="1"/>
          </p:cNvSpPr>
          <p:nvPr>
            <p:ph type="title"/>
          </p:nvPr>
        </p:nvSpPr>
        <p:spPr>
          <a:xfrm>
            <a:off x="356306" y="418664"/>
            <a:ext cx="11479385" cy="1116106"/>
          </a:xfrm>
        </p:spPr>
        <p:txBody>
          <a:bodyPr/>
          <a:lstStyle/>
          <a:p>
            <a:r>
              <a:rPr lang="en-US" sz="3600" b="1" u="none" strike="noStrike" baseline="0" dirty="0">
                <a:solidFill>
                  <a:srgbClr val="59595B"/>
                </a:solidFill>
              </a:rPr>
              <a:t>Overall Cohort One Survey Implementation Timeline</a:t>
            </a:r>
            <a:endParaRPr lang="en-US" dirty="0">
              <a:solidFill>
                <a:srgbClr val="59595B"/>
              </a:solidFill>
            </a:endParaRPr>
          </a:p>
        </p:txBody>
      </p:sp>
      <p:pic>
        <p:nvPicPr>
          <p:cNvPr id="7" name="Picture 6">
            <a:extLst>
              <a:ext uri="{FF2B5EF4-FFF2-40B4-BE49-F238E27FC236}">
                <a16:creationId xmlns:a16="http://schemas.microsoft.com/office/drawing/2014/main" id="{577A119F-9349-34E9-BC61-E92ACA2A6AE5}"/>
              </a:ext>
            </a:extLst>
          </p:cNvPr>
          <p:cNvPicPr>
            <a:picLocks noChangeAspect="1"/>
          </p:cNvPicPr>
          <p:nvPr/>
        </p:nvPicPr>
        <p:blipFill>
          <a:blip r:embed="rId2"/>
          <a:stretch>
            <a:fillRect/>
          </a:stretch>
        </p:blipFill>
        <p:spPr>
          <a:xfrm>
            <a:off x="303256" y="1534770"/>
            <a:ext cx="11585487" cy="3107524"/>
          </a:xfrm>
          <a:prstGeom prst="rect">
            <a:avLst/>
          </a:prstGeom>
        </p:spPr>
      </p:pic>
      <p:sp>
        <p:nvSpPr>
          <p:cNvPr id="8" name="TextBox 7">
            <a:extLst>
              <a:ext uri="{FF2B5EF4-FFF2-40B4-BE49-F238E27FC236}">
                <a16:creationId xmlns:a16="http://schemas.microsoft.com/office/drawing/2014/main" id="{50554838-10FC-7E1D-5194-3B13868DA36D}"/>
              </a:ext>
            </a:extLst>
          </p:cNvPr>
          <p:cNvSpPr txBox="1"/>
          <p:nvPr/>
        </p:nvSpPr>
        <p:spPr>
          <a:xfrm>
            <a:off x="485636" y="5000018"/>
            <a:ext cx="4484452" cy="1200329"/>
          </a:xfrm>
          <a:prstGeom prst="rect">
            <a:avLst/>
          </a:prstGeom>
          <a:noFill/>
        </p:spPr>
        <p:txBody>
          <a:bodyPr wrap="square" rtlCol="0">
            <a:spAutoFit/>
          </a:bodyPr>
          <a:lstStyle/>
          <a:p>
            <a:r>
              <a:rPr lang="en-US" b="1" dirty="0">
                <a:latin typeface="Segoe UI" panose="020B0502040204020203" pitchFamily="34" charset="0"/>
                <a:cs typeface="Segoe UI" panose="020B0502040204020203" pitchFamily="34" charset="0"/>
              </a:rPr>
              <a:t>BL </a:t>
            </a:r>
            <a:r>
              <a:rPr lang="en-US" dirty="0">
                <a:latin typeface="Segoe UI" panose="020B0502040204020203" pitchFamily="34" charset="0"/>
                <a:cs typeface="Segoe UI" panose="020B0502040204020203" pitchFamily="34" charset="0"/>
              </a:rPr>
              <a:t>: Baseline interview</a:t>
            </a:r>
          </a:p>
          <a:p>
            <a:r>
              <a:rPr lang="en-US" b="1" dirty="0">
                <a:latin typeface="Segoe UI" panose="020B0502040204020203" pitchFamily="34" charset="0"/>
                <a:cs typeface="Segoe UI" panose="020B0502040204020203" pitchFamily="34" charset="0"/>
              </a:rPr>
              <a:t>6W </a:t>
            </a:r>
            <a:r>
              <a:rPr lang="en-US" dirty="0">
                <a:latin typeface="Segoe UI" panose="020B0502040204020203" pitchFamily="34" charset="0"/>
                <a:cs typeface="Segoe UI" panose="020B0502040204020203" pitchFamily="34" charset="0"/>
              </a:rPr>
              <a:t>: Six week postpartum interview </a:t>
            </a:r>
          </a:p>
          <a:p>
            <a:r>
              <a:rPr lang="en-US" b="1" dirty="0">
                <a:latin typeface="Segoe UI" panose="020B0502040204020203" pitchFamily="34" charset="0"/>
                <a:cs typeface="Segoe UI" panose="020B0502040204020203" pitchFamily="34" charset="0"/>
              </a:rPr>
              <a:t>6M </a:t>
            </a:r>
            <a:r>
              <a:rPr lang="en-US" dirty="0">
                <a:latin typeface="Segoe UI" panose="020B0502040204020203" pitchFamily="34" charset="0"/>
                <a:cs typeface="Segoe UI" panose="020B0502040204020203" pitchFamily="34" charset="0"/>
              </a:rPr>
              <a:t>: Six month postpartum interview</a:t>
            </a:r>
          </a:p>
          <a:p>
            <a:r>
              <a:rPr lang="en-US" b="1" dirty="0">
                <a:latin typeface="Segoe UI" panose="020B0502040204020203" pitchFamily="34" charset="0"/>
                <a:cs typeface="Segoe UI" panose="020B0502040204020203" pitchFamily="34" charset="0"/>
              </a:rPr>
              <a:t>1Y </a:t>
            </a:r>
            <a:r>
              <a:rPr lang="en-US" dirty="0">
                <a:latin typeface="Segoe UI" panose="020B0502040204020203" pitchFamily="34" charset="0"/>
                <a:cs typeface="Segoe UI" panose="020B0502040204020203" pitchFamily="34" charset="0"/>
              </a:rPr>
              <a:t>: One year postpartum interview </a:t>
            </a:r>
          </a:p>
        </p:txBody>
      </p:sp>
    </p:spTree>
    <p:extLst>
      <p:ext uri="{BB962C8B-B14F-4D97-AF65-F5344CB8AC3E}">
        <p14:creationId xmlns:p14="http://schemas.microsoft.com/office/powerpoint/2010/main" val="411091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3371B5-DFF7-42FF-B1BA-685F23B68C07}"/>
              </a:ext>
            </a:extLst>
          </p:cNvPr>
          <p:cNvSpPr txBox="1"/>
          <p:nvPr/>
        </p:nvSpPr>
        <p:spPr>
          <a:xfrm>
            <a:off x="9608023" y="1427961"/>
            <a:ext cx="2484408" cy="470898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i="1" dirty="0">
                <a:solidFill>
                  <a:srgbClr val="59595B"/>
                </a:solidFill>
                <a:latin typeface="Segoe UI"/>
                <a:cs typeface="Segoe UI"/>
              </a:rPr>
              <a:t>A decreasing trend in unmet need among married women between 2014 and 2021 was seen in all regions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i="1" dirty="0">
              <a:solidFill>
                <a:srgbClr val="59595B"/>
              </a:solidFill>
              <a:latin typeface="Segoe UI"/>
              <a:cs typeface="Segoe U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i="1" dirty="0">
                <a:solidFill>
                  <a:srgbClr val="59595B"/>
                </a:solidFill>
                <a:latin typeface="Segoe UI"/>
                <a:cs typeface="Segoe UI"/>
              </a:rPr>
              <a:t>The biggest decline in unmet need was in Addis while the smallest was in SNNP by 7 and 4  percentage points respectively</a:t>
            </a:r>
          </a:p>
        </p:txBody>
      </p:sp>
      <p:sp>
        <p:nvSpPr>
          <p:cNvPr id="3" name="TextBox 2"/>
          <p:cNvSpPr txBox="1"/>
          <p:nvPr/>
        </p:nvSpPr>
        <p:spPr>
          <a:xfrm>
            <a:off x="856211" y="427279"/>
            <a:ext cx="1084810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400" b="0" i="0" u="none" strike="noStrike" kern="1200" spc="0" baseline="0">
                <a:solidFill>
                  <a:prstClr val="black">
                    <a:lumMod val="65000"/>
                    <a:lumOff val="35000"/>
                  </a:prstClr>
                </a:solidFill>
                <a:latin typeface="+mn-lt"/>
                <a:ea typeface="+mn-ea"/>
                <a:cs typeface="+mn-cs"/>
              </a:defRPr>
            </a:pPr>
            <a:r>
              <a:rPr kumimoji="0" lang="en-US" sz="3200" b="1" i="0" u="none" strike="noStrike" kern="1200" cap="none" spc="0" normalizeH="0" baseline="0" noProof="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Trends in unmet need among married women </a:t>
            </a:r>
          </a:p>
          <a:p>
            <a:pPr marL="0" marR="0" lvl="0" indent="0" algn="ctr" defTabSz="914400" rtl="0" eaLnBrk="1" fontAlgn="auto" latinLnBrk="0" hangingPunct="1">
              <a:lnSpc>
                <a:spcPct val="100000"/>
              </a:lnSpc>
              <a:spcBef>
                <a:spcPts val="0"/>
              </a:spcBef>
              <a:spcAft>
                <a:spcPts val="0"/>
              </a:spcAft>
              <a:buClrTx/>
              <a:buSzTx/>
              <a:buFontTx/>
              <a:buNone/>
              <a:tabLst/>
              <a:defRPr sz="2400" b="0" i="0" u="none" strike="noStrike" kern="1200" spc="0" baseline="0">
                <a:solidFill>
                  <a:prstClr val="black">
                    <a:lumMod val="65000"/>
                    <a:lumOff val="35000"/>
                  </a:prstClr>
                </a:solidFill>
                <a:latin typeface="+mn-lt"/>
                <a:ea typeface="+mn-ea"/>
                <a:cs typeface="+mn-cs"/>
              </a:defRPr>
            </a:pPr>
            <a:r>
              <a:rPr kumimoji="0" lang="en-US" sz="2400" b="0" i="1" u="none" strike="noStrike" kern="1200" cap="none" spc="0" normalizeH="0" baseline="0" noProof="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by region, 2014-2021</a:t>
            </a:r>
          </a:p>
        </p:txBody>
      </p:sp>
      <p:graphicFrame>
        <p:nvGraphicFramePr>
          <p:cNvPr id="5" name="Chart 4">
            <a:extLst>
              <a:ext uri="{FF2B5EF4-FFF2-40B4-BE49-F238E27FC236}">
                <a16:creationId xmlns:a16="http://schemas.microsoft.com/office/drawing/2014/main" id="{5582F728-ADA5-2A4D-8E5C-8E6FF8795A18}"/>
              </a:ext>
            </a:extLst>
          </p:cNvPr>
          <p:cNvGraphicFramePr>
            <a:graphicFrameLocks/>
          </p:cNvGraphicFramePr>
          <p:nvPr>
            <p:extLst>
              <p:ext uri="{D42A27DB-BD31-4B8C-83A1-F6EECF244321}">
                <p14:modId xmlns:p14="http://schemas.microsoft.com/office/powerpoint/2010/main" val="3790467168"/>
              </p:ext>
            </p:extLst>
          </p:nvPr>
        </p:nvGraphicFramePr>
        <p:xfrm>
          <a:off x="802526" y="1510351"/>
          <a:ext cx="8805497" cy="46265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018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3A7B-9135-41D7-AE49-95A22FE8710A}"/>
              </a:ext>
            </a:extLst>
          </p:cNvPr>
          <p:cNvSpPr>
            <a:spLocks noGrp="1"/>
          </p:cNvSpPr>
          <p:nvPr>
            <p:ph type="title"/>
          </p:nvPr>
        </p:nvSpPr>
        <p:spPr>
          <a:xfrm>
            <a:off x="196553" y="180993"/>
            <a:ext cx="11900746" cy="923330"/>
          </a:xfrm>
        </p:spPr>
        <p:txBody>
          <a:bodyPr>
            <a:noAutofit/>
          </a:bodyPr>
          <a:lstStyle/>
          <a:p>
            <a:r>
              <a:rPr lang="en-US" sz="3200" b="1" dirty="0">
                <a:solidFill>
                  <a:schemeClr val="tx1"/>
                </a:solidFill>
              </a:rPr>
              <a:t>Statistical significance of changes in regional </a:t>
            </a:r>
            <a:r>
              <a:rPr lang="en-US" sz="3200" b="1" dirty="0" err="1">
                <a:solidFill>
                  <a:schemeClr val="tx1"/>
                </a:solidFill>
              </a:rPr>
              <a:t>mCPR</a:t>
            </a:r>
            <a:r>
              <a:rPr lang="en-US" sz="3200" b="1" dirty="0">
                <a:solidFill>
                  <a:schemeClr val="tx1"/>
                </a:solidFill>
              </a:rPr>
              <a:t> among all women, 2020-2021</a:t>
            </a:r>
          </a:p>
        </p:txBody>
      </p:sp>
      <p:graphicFrame>
        <p:nvGraphicFramePr>
          <p:cNvPr id="5" name="Table 4">
            <a:extLst>
              <a:ext uri="{FF2B5EF4-FFF2-40B4-BE49-F238E27FC236}">
                <a16:creationId xmlns:a16="http://schemas.microsoft.com/office/drawing/2014/main" id="{D21C8807-5DD6-C445-B4BC-6460DBDF9A8B}"/>
              </a:ext>
            </a:extLst>
          </p:cNvPr>
          <p:cNvGraphicFramePr>
            <a:graphicFrameLocks noGrp="1"/>
          </p:cNvGraphicFramePr>
          <p:nvPr>
            <p:extLst>
              <p:ext uri="{D42A27DB-BD31-4B8C-83A1-F6EECF244321}">
                <p14:modId xmlns:p14="http://schemas.microsoft.com/office/powerpoint/2010/main" val="2153597361"/>
              </p:ext>
            </p:extLst>
          </p:nvPr>
        </p:nvGraphicFramePr>
        <p:xfrm>
          <a:off x="481912" y="1283821"/>
          <a:ext cx="11104346" cy="3843763"/>
        </p:xfrm>
        <a:graphic>
          <a:graphicData uri="http://schemas.openxmlformats.org/drawingml/2006/table">
            <a:tbl>
              <a:tblPr firstRow="1" bandRow="1">
                <a:tableStyleId>{5C22544A-7EE6-4342-B048-85BDC9FD1C3A}</a:tableStyleId>
              </a:tblPr>
              <a:tblGrid>
                <a:gridCol w="2058424">
                  <a:extLst>
                    <a:ext uri="{9D8B030D-6E8A-4147-A177-3AD203B41FA5}">
                      <a16:colId xmlns:a16="http://schemas.microsoft.com/office/drawing/2014/main" val="2085255211"/>
                    </a:ext>
                  </a:extLst>
                </a:gridCol>
                <a:gridCol w="2081631">
                  <a:extLst>
                    <a:ext uri="{9D8B030D-6E8A-4147-A177-3AD203B41FA5}">
                      <a16:colId xmlns:a16="http://schemas.microsoft.com/office/drawing/2014/main" val="3608618518"/>
                    </a:ext>
                  </a:extLst>
                </a:gridCol>
                <a:gridCol w="1046903">
                  <a:extLst>
                    <a:ext uri="{9D8B030D-6E8A-4147-A177-3AD203B41FA5}">
                      <a16:colId xmlns:a16="http://schemas.microsoft.com/office/drawing/2014/main" val="2155924163"/>
                    </a:ext>
                  </a:extLst>
                </a:gridCol>
                <a:gridCol w="1022556">
                  <a:extLst>
                    <a:ext uri="{9D8B030D-6E8A-4147-A177-3AD203B41FA5}">
                      <a16:colId xmlns:a16="http://schemas.microsoft.com/office/drawing/2014/main" val="1320141085"/>
                    </a:ext>
                  </a:extLst>
                </a:gridCol>
                <a:gridCol w="1399840">
                  <a:extLst>
                    <a:ext uri="{9D8B030D-6E8A-4147-A177-3AD203B41FA5}">
                      <a16:colId xmlns:a16="http://schemas.microsoft.com/office/drawing/2014/main" val="1786701709"/>
                    </a:ext>
                  </a:extLst>
                </a:gridCol>
                <a:gridCol w="914300">
                  <a:extLst>
                    <a:ext uri="{9D8B030D-6E8A-4147-A177-3AD203B41FA5}">
                      <a16:colId xmlns:a16="http://schemas.microsoft.com/office/drawing/2014/main" val="3804797763"/>
                    </a:ext>
                  </a:extLst>
                </a:gridCol>
                <a:gridCol w="918173">
                  <a:extLst>
                    <a:ext uri="{9D8B030D-6E8A-4147-A177-3AD203B41FA5}">
                      <a16:colId xmlns:a16="http://schemas.microsoft.com/office/drawing/2014/main" val="4182960460"/>
                    </a:ext>
                  </a:extLst>
                </a:gridCol>
                <a:gridCol w="1662519">
                  <a:extLst>
                    <a:ext uri="{9D8B030D-6E8A-4147-A177-3AD203B41FA5}">
                      <a16:colId xmlns:a16="http://schemas.microsoft.com/office/drawing/2014/main" val="3180784982"/>
                    </a:ext>
                  </a:extLst>
                </a:gridCol>
              </a:tblGrid>
              <a:tr h="574435">
                <a:tc gridSpan="8">
                  <a:txBody>
                    <a:bodyPr/>
                    <a:lstStyle/>
                    <a:p>
                      <a:pPr algn="ctr" fontAlgn="t"/>
                      <a:r>
                        <a:rPr lang="en-GB" sz="1600" b="1" i="0" u="none" strike="noStrike" dirty="0">
                          <a:effectLst/>
                          <a:latin typeface="Segoe UI" panose="020B0502040204020203" pitchFamily="34" charset="0"/>
                          <a:cs typeface="Segoe UI" panose="020B0502040204020203" pitchFamily="34" charset="0"/>
                        </a:rPr>
                        <a:t>Select family planning and fertility indicators </a:t>
                      </a:r>
                      <a:r>
                        <a:rPr lang="en-US" sz="1600" b="1" i="0" u="none" strike="noStrike" dirty="0">
                          <a:effectLst/>
                          <a:latin typeface="Segoe UI" panose="020B0502040204020203" pitchFamily="34" charset="0"/>
                          <a:cs typeface="Segoe UI" panose="020B0502040204020203" pitchFamily="34" charset="0"/>
                        </a:rPr>
                        <a:t>(A</a:t>
                      </a:r>
                      <a:r>
                        <a:rPr lang="en-GB" sz="1600" b="1" i="0" u="none" strike="noStrike" dirty="0" err="1">
                          <a:effectLst/>
                          <a:latin typeface="Segoe UI" panose="020B0502040204020203" pitchFamily="34" charset="0"/>
                          <a:cs typeface="Segoe UI" panose="020B0502040204020203" pitchFamily="34" charset="0"/>
                        </a:rPr>
                        <a:t>ll</a:t>
                      </a:r>
                      <a:r>
                        <a:rPr lang="en-GB" sz="1600" b="1" i="0" u="none" strike="noStrike" dirty="0">
                          <a:effectLst/>
                          <a:latin typeface="Segoe UI" panose="020B0502040204020203" pitchFamily="34" charset="0"/>
                          <a:cs typeface="Segoe UI" panose="020B0502040204020203" pitchFamily="34" charset="0"/>
                        </a:rPr>
                        <a:t> </a:t>
                      </a:r>
                      <a:r>
                        <a:rPr lang="en-GB" sz="1600" b="1" i="0" u="none" strike="noStrike" kern="1200" dirty="0">
                          <a:solidFill>
                            <a:schemeClr val="lt1"/>
                          </a:solidFill>
                          <a:effectLst/>
                          <a:latin typeface="Segoe UI" panose="020B0502040204020203" pitchFamily="34" charset="0"/>
                          <a:ea typeface="+mn-ea"/>
                          <a:cs typeface="Segoe UI" panose="020B0502040204020203" pitchFamily="34" charset="0"/>
                        </a:rPr>
                        <a:t>Women ages 15-49</a:t>
                      </a:r>
                      <a:r>
                        <a:rPr lang="en-GB" sz="1600" b="1" i="0" u="none" strike="noStrike" dirty="0">
                          <a:effectLst/>
                          <a:latin typeface="Segoe UI" panose="020B0502040204020203" pitchFamily="34" charset="0"/>
                          <a:cs typeface="Segoe UI" panose="020B0502040204020203" pitchFamily="34" charset="0"/>
                        </a:rPr>
                        <a:t>, by region)</a:t>
                      </a:r>
                      <a:endParaRPr lang="en-GB" sz="1600" b="1" i="0" u="none" strike="noStrike" dirty="0">
                        <a:solidFill>
                          <a:srgbClr val="000000"/>
                        </a:solidFill>
                        <a:effectLst/>
                        <a:latin typeface="Segoe UI" panose="020B0502040204020203" pitchFamily="34" charset="0"/>
                        <a:cs typeface="Segoe UI" panose="020B0502040204020203" pitchFamily="34" charset="0"/>
                      </a:endParaRPr>
                    </a:p>
                  </a:txBody>
                  <a:tcPr marL="5955" marR="5955" marT="5955"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0597473"/>
                  </a:ext>
                </a:extLst>
              </a:tr>
              <a:tr h="463152">
                <a:tc>
                  <a:txBody>
                    <a:bodyPr/>
                    <a:lstStyle/>
                    <a:p>
                      <a:pPr algn="l" rtl="0" fontAlgn="ctr"/>
                      <a:endParaRPr lang="en-US" sz="1600" b="0" i="0" u="none" strike="noStrike">
                        <a:solidFill>
                          <a:schemeClr val="tx1">
                            <a:lumMod val="75000"/>
                          </a:schemeClr>
                        </a:solidFill>
                        <a:effectLst/>
                        <a:latin typeface="Segoe UI" panose="020B0502040204020203" pitchFamily="34" charset="0"/>
                        <a:cs typeface="Segoe UI" panose="020B0502040204020203" pitchFamily="34" charset="0"/>
                      </a:endParaRPr>
                    </a:p>
                  </a:txBody>
                  <a:tcPr marL="5955" marR="5955" marT="5955" marB="0" anchor="ctr"/>
                </a:tc>
                <a:tc gridSpan="3">
                  <a:txBody>
                    <a:bodyPr/>
                    <a:lstStyle/>
                    <a:p>
                      <a:pPr algn="ctr" rtl="0" fontAlgn="ctr"/>
                      <a:r>
                        <a:rPr lang="en-US" sz="1600" b="1" i="0" u="none" strike="noStrike" dirty="0">
                          <a:solidFill>
                            <a:schemeClr val="tx1">
                              <a:lumMod val="75000"/>
                            </a:schemeClr>
                          </a:solidFill>
                          <a:effectLst/>
                          <a:latin typeface="Segoe UI" panose="020B0502040204020203" pitchFamily="34" charset="0"/>
                          <a:cs typeface="Segoe UI" panose="020B0502040204020203" pitchFamily="34" charset="0"/>
                        </a:rPr>
                        <a:t>2020</a:t>
                      </a:r>
                    </a:p>
                  </a:txBody>
                  <a:tcPr marL="5955" marR="5955" marT="5955" marB="0" anchor="ctr"/>
                </a:tc>
                <a:tc hMerge="1">
                  <a:txBody>
                    <a:bodyPr/>
                    <a:lstStyle/>
                    <a:p>
                      <a:pPr algn="ctr" rtl="0" fontAlgn="ctr"/>
                      <a:endParaRPr lang="en-US" sz="1600" b="1" i="0" u="none" strike="noStrike" dirty="0">
                        <a:solidFill>
                          <a:schemeClr val="tx1">
                            <a:lumMod val="75000"/>
                          </a:schemeClr>
                        </a:solidFill>
                        <a:effectLst/>
                        <a:latin typeface="Segoe UI" panose="020B0502040204020203" pitchFamily="34" charset="0"/>
                        <a:cs typeface="Segoe UI" panose="020B0502040204020203" pitchFamily="34" charset="0"/>
                      </a:endParaRPr>
                    </a:p>
                  </a:txBody>
                  <a:tcPr marL="5955" marR="5955" marT="5955" marB="0" anchor="ctr"/>
                </a:tc>
                <a:tc hMerge="1">
                  <a:txBody>
                    <a:bodyPr/>
                    <a:lstStyle/>
                    <a:p>
                      <a:pPr algn="ctr" rtl="0" fontAlgn="ctr"/>
                      <a:endParaRPr lang="en-US" sz="1600" b="1" i="0" u="none" strike="noStrike" dirty="0">
                        <a:solidFill>
                          <a:schemeClr val="tx1">
                            <a:lumMod val="75000"/>
                          </a:schemeClr>
                        </a:solidFill>
                        <a:effectLst/>
                        <a:latin typeface="Segoe UI" panose="020B0502040204020203" pitchFamily="34" charset="0"/>
                        <a:cs typeface="Segoe UI" panose="020B0502040204020203" pitchFamily="34" charset="0"/>
                      </a:endParaRPr>
                    </a:p>
                  </a:txBody>
                  <a:tcPr marL="5955" marR="5955" marT="5955" marB="0" anchor="ctr"/>
                </a:tc>
                <a:tc gridSpan="3">
                  <a:txBody>
                    <a:bodyPr/>
                    <a:lstStyle/>
                    <a:p>
                      <a:pPr algn="ctr" rtl="0" fontAlgn="ctr"/>
                      <a:r>
                        <a:rPr lang="en-US" sz="1600" b="1" i="0" u="none" strike="noStrike" dirty="0">
                          <a:solidFill>
                            <a:schemeClr val="tx1">
                              <a:lumMod val="75000"/>
                            </a:schemeClr>
                          </a:solidFill>
                          <a:effectLst/>
                          <a:latin typeface="Segoe UI" panose="020B0502040204020203" pitchFamily="34" charset="0"/>
                          <a:cs typeface="Segoe UI" panose="020B0502040204020203" pitchFamily="34" charset="0"/>
                        </a:rPr>
                        <a:t>2021</a:t>
                      </a:r>
                    </a:p>
                  </a:txBody>
                  <a:tcPr marL="5955" marR="5955" marT="5955" marB="0" anchor="ctr"/>
                </a:tc>
                <a:tc hMerge="1">
                  <a:txBody>
                    <a:bodyPr/>
                    <a:lstStyle/>
                    <a:p>
                      <a:pPr algn="ctr" rtl="0" fontAlgn="ctr"/>
                      <a:endParaRPr lang="en-US" sz="1600" b="1" i="0" u="none" strike="noStrike" dirty="0">
                        <a:solidFill>
                          <a:schemeClr val="tx1">
                            <a:lumMod val="75000"/>
                          </a:schemeClr>
                        </a:solidFill>
                        <a:effectLst/>
                        <a:latin typeface="Segoe UI" panose="020B0502040204020203" pitchFamily="34" charset="0"/>
                        <a:cs typeface="Segoe UI" panose="020B0502040204020203" pitchFamily="34" charset="0"/>
                      </a:endParaRPr>
                    </a:p>
                  </a:txBody>
                  <a:tcPr marL="5955" marR="5955" marT="5955" marB="0" anchor="ctr"/>
                </a:tc>
                <a:tc hMerge="1">
                  <a:txBody>
                    <a:bodyPr/>
                    <a:lstStyle/>
                    <a:p>
                      <a:pPr algn="ctr" rtl="0" fontAlgn="ctr"/>
                      <a:endParaRPr lang="en-US" sz="1600" b="1" i="0" u="none" strike="noStrike" dirty="0">
                        <a:solidFill>
                          <a:schemeClr val="tx1">
                            <a:lumMod val="75000"/>
                          </a:schemeClr>
                        </a:solidFill>
                        <a:effectLst/>
                        <a:latin typeface="Segoe UI" panose="020B0502040204020203" pitchFamily="34" charset="0"/>
                        <a:cs typeface="Segoe UI" panose="020B0502040204020203" pitchFamily="34" charset="0"/>
                      </a:endParaRPr>
                    </a:p>
                  </a:txBody>
                  <a:tcPr marL="5955" marR="5955" marT="5955" marB="0" anchor="ctr"/>
                </a:tc>
                <a:tc>
                  <a:txBody>
                    <a:bodyPr/>
                    <a:lstStyle/>
                    <a:p>
                      <a:pPr algn="ctr" fontAlgn="b"/>
                      <a:endParaRPr lang="en-US" sz="1600" b="0" i="0" u="none" strike="noStrike">
                        <a:solidFill>
                          <a:schemeClr val="tx1"/>
                        </a:solidFill>
                        <a:effectLst/>
                        <a:latin typeface="Segoe UI" panose="020B0502040204020203" pitchFamily="34" charset="0"/>
                        <a:cs typeface="Segoe UI" panose="020B0502040204020203" pitchFamily="34" charset="0"/>
                      </a:endParaRPr>
                    </a:p>
                  </a:txBody>
                  <a:tcPr marL="6350" marR="6350" marT="6350" marB="0" anchor="b"/>
                </a:tc>
                <a:extLst>
                  <a:ext uri="{0D108BD9-81ED-4DB2-BD59-A6C34878D82A}">
                    <a16:rowId xmlns:a16="http://schemas.microsoft.com/office/drawing/2014/main" val="4117084625"/>
                  </a:ext>
                </a:extLst>
              </a:tr>
              <a:tr h="840498">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a:solidFill>
                            <a:schemeClr val="tx1">
                              <a:lumMod val="75000"/>
                            </a:schemeClr>
                          </a:solidFill>
                          <a:effectLst/>
                          <a:latin typeface="Segoe UI" panose="020B0502040204020203" pitchFamily="34" charset="0"/>
                          <a:cs typeface="Segoe UI" panose="020B0502040204020203" pitchFamily="34" charset="0"/>
                        </a:rPr>
                        <a:t> Region</a:t>
                      </a:r>
                    </a:p>
                    <a:p>
                      <a:pPr algn="l" rtl="0" fontAlgn="ctr"/>
                      <a:endParaRPr lang="en-US" sz="1600" b="1" i="0" u="none" strike="noStrike">
                        <a:solidFill>
                          <a:schemeClr val="tx1">
                            <a:lumMod val="75000"/>
                          </a:schemeClr>
                        </a:solidFill>
                        <a:effectLst/>
                        <a:latin typeface="Segoe UI" panose="020B0502040204020203" pitchFamily="34" charset="0"/>
                        <a:cs typeface="Segoe UI" panose="020B0502040204020203" pitchFamily="34" charset="0"/>
                      </a:endParaRPr>
                    </a:p>
                  </a:txBody>
                  <a:tcPr marL="5955" marR="5955" marT="5955" marB="0" anchor="ctr"/>
                </a:tc>
                <a:tc>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mCPR all women</a:t>
                      </a:r>
                    </a:p>
                  </a:txBody>
                  <a:tcPr marL="6350" marR="6350" marT="6350" marB="0" anchor="ctr"/>
                </a:tc>
                <a:tc gridSpan="2">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[95% Conf. Interval]</a:t>
                      </a:r>
                    </a:p>
                  </a:txBody>
                  <a:tcPr marL="6350" marR="6350" marT="6350" marB="0" anchor="ctr"/>
                </a:tc>
                <a:tc hMerge="1">
                  <a:txBody>
                    <a:bodyPr/>
                    <a:lstStyle/>
                    <a:p>
                      <a:endParaRPr lang="en-US"/>
                    </a:p>
                  </a:txBody>
                  <a:tcPr/>
                </a:tc>
                <a:tc>
                  <a:txBody>
                    <a:bodyPr/>
                    <a:lstStyle/>
                    <a:p>
                      <a:pPr algn="ctr" fontAlgn="b"/>
                      <a:r>
                        <a:rPr lang="en-US" sz="1600" b="1" i="0" u="none" strike="noStrike" dirty="0" err="1">
                          <a:solidFill>
                            <a:schemeClr val="tx1"/>
                          </a:solidFill>
                          <a:effectLst/>
                          <a:latin typeface="Segoe UI" panose="020B0502040204020203" pitchFamily="34" charset="0"/>
                          <a:cs typeface="Segoe UI" panose="020B0502040204020203" pitchFamily="34" charset="0"/>
                        </a:rPr>
                        <a:t>mCPR</a:t>
                      </a:r>
                      <a:r>
                        <a:rPr lang="en-US" sz="1600" b="1" i="0" u="none" strike="noStrike" dirty="0">
                          <a:solidFill>
                            <a:schemeClr val="tx1"/>
                          </a:solidFill>
                          <a:effectLst/>
                          <a:latin typeface="Segoe UI" panose="020B0502040204020203" pitchFamily="34" charset="0"/>
                          <a:cs typeface="Segoe UI" panose="020B0502040204020203" pitchFamily="34" charset="0"/>
                        </a:rPr>
                        <a:t> all women</a:t>
                      </a:r>
                    </a:p>
                  </a:txBody>
                  <a:tcPr marL="6350" marR="6350" marT="6350" marB="0" anchor="ctr"/>
                </a:tc>
                <a:tc gridSpan="2">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[95% Conf. Interval]</a:t>
                      </a:r>
                    </a:p>
                  </a:txBody>
                  <a:tcPr marL="6350" marR="6350" marT="6350" marB="0" anchor="ctr"/>
                </a:tc>
                <a:tc hMerge="1">
                  <a:txBody>
                    <a:bodyPr/>
                    <a:lstStyle/>
                    <a:p>
                      <a:endParaRPr lang="en-US"/>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b="1" i="0" u="none" strike="noStrike">
                          <a:solidFill>
                            <a:schemeClr val="tx1"/>
                          </a:solidFill>
                          <a:effectLst/>
                          <a:latin typeface="Segoe UI" panose="020B0502040204020203" pitchFamily="34" charset="0"/>
                          <a:cs typeface="Segoe UI" panose="020B0502040204020203" pitchFamily="34" charset="0"/>
                        </a:rPr>
                        <a:t>Absolute difference</a:t>
                      </a:r>
                    </a:p>
                    <a:p>
                      <a:pPr algn="ctr" fontAlgn="b"/>
                      <a:r>
                        <a:rPr lang="en-US" sz="1600" b="0" i="0" u="none" strike="noStrike">
                          <a:solidFill>
                            <a:schemeClr val="tx1"/>
                          </a:solidFill>
                          <a:effectLst/>
                          <a:latin typeface="Segoe UI" panose="020B0502040204020203" pitchFamily="34" charset="0"/>
                          <a:cs typeface="Segoe UI" panose="020B0502040204020203" pitchFamily="34" charset="0"/>
                        </a:rPr>
                        <a:t> </a:t>
                      </a:r>
                    </a:p>
                  </a:txBody>
                  <a:tcPr marL="6350" marR="6350" marT="6350" marB="0" anchor="ctr"/>
                </a:tc>
                <a:extLst>
                  <a:ext uri="{0D108BD9-81ED-4DB2-BD59-A6C34878D82A}">
                    <a16:rowId xmlns:a16="http://schemas.microsoft.com/office/drawing/2014/main" val="1404863070"/>
                  </a:ext>
                </a:extLst>
              </a:tr>
              <a:tr h="461839">
                <a:tc>
                  <a:txBody>
                    <a:bodyPr/>
                    <a:lstStyle/>
                    <a:p>
                      <a:pPr algn="l" fontAlgn="b"/>
                      <a:r>
                        <a:rPr lang="en-US" sz="1600" b="0" i="0" u="none" strike="noStrike">
                          <a:solidFill>
                            <a:schemeClr val="tx1"/>
                          </a:solidFill>
                          <a:effectLst/>
                          <a:latin typeface="Segoe UI" panose="020B0502040204020203" pitchFamily="34" charset="0"/>
                          <a:cs typeface="Segoe UI" panose="020B0502040204020203" pitchFamily="34" charset="0"/>
                        </a:rPr>
                        <a:t>Amhara</a:t>
                      </a:r>
                    </a:p>
                  </a:txBody>
                  <a:tcPr marL="6350" marR="6350" marT="6350" marB="0" anchor="b"/>
                </a:tc>
                <a:tc>
                  <a:txBody>
                    <a:bodyPr/>
                    <a:lstStyle/>
                    <a:p>
                      <a:pPr algn="ctr" fontAlgn="b"/>
                      <a:r>
                        <a:rPr lang="en-US" sz="1600" b="0" i="0" u="none" strike="noStrike">
                          <a:solidFill>
                            <a:schemeClr val="tx1"/>
                          </a:solidFill>
                          <a:effectLst/>
                          <a:latin typeface="Segoe UI" panose="020B0502040204020203" pitchFamily="34" charset="0"/>
                          <a:cs typeface="Segoe UI" panose="020B0502040204020203" pitchFamily="34" charset="0"/>
                        </a:rPr>
                        <a:t>30.8</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28.5</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33.3</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27.6</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23.6</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31.9</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-3.2</a:t>
                      </a:r>
                    </a:p>
                  </a:txBody>
                  <a:tcPr marL="6350" marR="6350" marT="6350" marB="0" anchor="b"/>
                </a:tc>
                <a:extLst>
                  <a:ext uri="{0D108BD9-81ED-4DB2-BD59-A6C34878D82A}">
                    <a16:rowId xmlns:a16="http://schemas.microsoft.com/office/drawing/2014/main" val="2478484023"/>
                  </a:ext>
                </a:extLst>
              </a:tr>
              <a:tr h="404109">
                <a:tc>
                  <a:txBody>
                    <a:bodyPr/>
                    <a:lstStyle/>
                    <a:p>
                      <a:pPr algn="l" fontAlgn="b"/>
                      <a:r>
                        <a:rPr lang="en-US" sz="1600" b="0" i="0" u="none" strike="noStrike" dirty="0">
                          <a:solidFill>
                            <a:schemeClr val="tx1"/>
                          </a:solidFill>
                          <a:effectLst/>
                          <a:latin typeface="Segoe UI" panose="020B0502040204020203" pitchFamily="34" charset="0"/>
                          <a:cs typeface="Segoe UI" panose="020B0502040204020203" pitchFamily="34" charset="0"/>
                        </a:rPr>
                        <a:t>Oromia</a:t>
                      </a:r>
                    </a:p>
                  </a:txBody>
                  <a:tcPr marL="6350" marR="6350" marT="6350" marB="0" anchor="b"/>
                </a:tc>
                <a:tc>
                  <a:txBody>
                    <a:bodyPr/>
                    <a:lstStyle/>
                    <a:p>
                      <a:pPr algn="ctr" fontAlgn="b"/>
                      <a:r>
                        <a:rPr lang="en-US" sz="1600" b="0" i="0" u="none" strike="noStrike">
                          <a:solidFill>
                            <a:schemeClr val="tx1"/>
                          </a:solidFill>
                          <a:effectLst/>
                          <a:latin typeface="Segoe UI" panose="020B0502040204020203" pitchFamily="34" charset="0"/>
                          <a:cs typeface="Segoe UI" panose="020B0502040204020203" pitchFamily="34" charset="0"/>
                        </a:rPr>
                        <a:t>24.8</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22.8</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27.0</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23.7</a:t>
                      </a:r>
                    </a:p>
                  </a:txBody>
                  <a:tcPr marL="6350" marR="6350" marT="6350" marB="0" anchor="b"/>
                </a:tc>
                <a:tc>
                  <a:txBody>
                    <a:bodyPr/>
                    <a:lstStyle/>
                    <a:p>
                      <a:pPr algn="ctr" fontAlgn="b"/>
                      <a:r>
                        <a:rPr lang="en-US" sz="1600" b="0" i="0" u="none" strike="noStrike" dirty="0">
                          <a:solidFill>
                            <a:schemeClr val="tx1">
                              <a:lumMod val="50000"/>
                            </a:schemeClr>
                          </a:solidFill>
                          <a:effectLst/>
                          <a:latin typeface="Segoe UI" panose="020B0502040204020203" pitchFamily="34" charset="0"/>
                          <a:cs typeface="Segoe UI" panose="020B0502040204020203" pitchFamily="34" charset="0"/>
                        </a:rPr>
                        <a:t>19.6</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28.3</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-1.1</a:t>
                      </a:r>
                    </a:p>
                  </a:txBody>
                  <a:tcPr marL="6350" marR="6350" marT="6350" marB="0" anchor="b"/>
                </a:tc>
                <a:extLst>
                  <a:ext uri="{0D108BD9-81ED-4DB2-BD59-A6C34878D82A}">
                    <a16:rowId xmlns:a16="http://schemas.microsoft.com/office/drawing/2014/main" val="611925422"/>
                  </a:ext>
                </a:extLst>
              </a:tr>
              <a:tr h="389676">
                <a:tc>
                  <a:txBody>
                    <a:bodyPr/>
                    <a:lstStyle/>
                    <a:p>
                      <a:pPr algn="l" fontAlgn="b"/>
                      <a:r>
                        <a:rPr lang="en-US" sz="1600" b="0" i="0" u="none" strike="noStrike" dirty="0">
                          <a:solidFill>
                            <a:schemeClr val="tx1"/>
                          </a:solidFill>
                          <a:effectLst/>
                          <a:latin typeface="Segoe UI" panose="020B0502040204020203" pitchFamily="34" charset="0"/>
                          <a:cs typeface="Segoe UI" panose="020B0502040204020203" pitchFamily="34" charset="0"/>
                        </a:rPr>
                        <a:t>SNNP + </a:t>
                      </a:r>
                      <a:r>
                        <a:rPr lang="en-US" sz="1600" b="0" i="0" u="none" strike="noStrike" dirty="0" err="1">
                          <a:solidFill>
                            <a:schemeClr val="tx1"/>
                          </a:solidFill>
                          <a:effectLst/>
                          <a:latin typeface="Segoe UI" panose="020B0502040204020203" pitchFamily="34" charset="0"/>
                          <a:cs typeface="Segoe UI" panose="020B0502040204020203" pitchFamily="34" charset="0"/>
                        </a:rPr>
                        <a:t>Sidama</a:t>
                      </a:r>
                      <a:endParaRPr lang="en-US" sz="1600" b="0" i="0" u="none" strike="noStrike" dirty="0">
                        <a:solidFill>
                          <a:schemeClr val="tx1"/>
                        </a:solidFill>
                        <a:effectLst/>
                        <a:latin typeface="Segoe UI" panose="020B0502040204020203" pitchFamily="34" charset="0"/>
                        <a:cs typeface="Segoe UI" panose="020B0502040204020203" pitchFamily="34" charset="0"/>
                      </a:endParaRPr>
                    </a:p>
                  </a:txBody>
                  <a:tcPr marL="6350" marR="6350" marT="6350" marB="0" anchor="b"/>
                </a:tc>
                <a:tc>
                  <a:txBody>
                    <a:bodyPr/>
                    <a:lstStyle/>
                    <a:p>
                      <a:pPr algn="ctr" fontAlgn="b"/>
                      <a:r>
                        <a:rPr lang="en-US" sz="1600" b="0" i="0" u="none" strike="noStrike">
                          <a:solidFill>
                            <a:schemeClr val="tx1"/>
                          </a:solidFill>
                          <a:effectLst/>
                          <a:latin typeface="Segoe UI" panose="020B0502040204020203" pitchFamily="34" charset="0"/>
                          <a:cs typeface="Segoe UI" panose="020B0502040204020203" pitchFamily="34" charset="0"/>
                        </a:rPr>
                        <a:t>23.4</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21.3</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25.7</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24.2</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22.3</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26.1</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0.8</a:t>
                      </a:r>
                    </a:p>
                  </a:txBody>
                  <a:tcPr marL="6350" marR="6350" marT="6350" marB="0" anchor="b"/>
                </a:tc>
                <a:extLst>
                  <a:ext uri="{0D108BD9-81ED-4DB2-BD59-A6C34878D82A}">
                    <a16:rowId xmlns:a16="http://schemas.microsoft.com/office/drawing/2014/main" val="1117850978"/>
                  </a:ext>
                </a:extLst>
              </a:tr>
              <a:tr h="402462">
                <a:tc>
                  <a:txBody>
                    <a:bodyPr/>
                    <a:lstStyle/>
                    <a:p>
                      <a:pPr algn="l" fontAlgn="b"/>
                      <a:r>
                        <a:rPr lang="en-US" sz="1600" b="0" i="0" u="none" strike="noStrike">
                          <a:solidFill>
                            <a:schemeClr val="tx1"/>
                          </a:solidFill>
                          <a:effectLst/>
                          <a:latin typeface="Segoe UI" panose="020B0502040204020203" pitchFamily="34" charset="0"/>
                          <a:cs typeface="Segoe UI" panose="020B0502040204020203" pitchFamily="34" charset="0"/>
                        </a:rPr>
                        <a:t>Addis</a:t>
                      </a:r>
                    </a:p>
                  </a:txBody>
                  <a:tcPr marL="6350" marR="6350" marT="6350" marB="0" anchor="b"/>
                </a:tc>
                <a:tc>
                  <a:txBody>
                    <a:bodyPr/>
                    <a:lstStyle/>
                    <a:p>
                      <a:pPr algn="ctr" fontAlgn="b"/>
                      <a:r>
                        <a:rPr lang="en-US" sz="1600" b="0" i="0" u="none" strike="noStrike">
                          <a:solidFill>
                            <a:schemeClr val="tx1"/>
                          </a:solidFill>
                          <a:effectLst/>
                          <a:latin typeface="Segoe UI" panose="020B0502040204020203" pitchFamily="34" charset="0"/>
                          <a:cs typeface="Segoe UI" panose="020B0502040204020203" pitchFamily="34" charset="0"/>
                        </a:rPr>
                        <a:t>25.4</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22.4</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28.7</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30.0</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27.2</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33.0</a:t>
                      </a:r>
                    </a:p>
                  </a:txBody>
                  <a:tcPr marL="6350" marR="6350" marT="6350" marB="0" anchor="b"/>
                </a:tc>
                <a:tc>
                  <a:txBody>
                    <a:bodyPr/>
                    <a:lstStyle/>
                    <a:p>
                      <a:pPr algn="ctr" fontAlgn="b"/>
                      <a:r>
                        <a:rPr lang="en-US" sz="1600" b="0" i="0" u="none" strike="noStrike">
                          <a:solidFill>
                            <a:schemeClr val="tx1">
                              <a:lumMod val="50000"/>
                            </a:schemeClr>
                          </a:solidFill>
                          <a:effectLst/>
                          <a:latin typeface="Segoe UI" panose="020B0502040204020203" pitchFamily="34" charset="0"/>
                          <a:cs typeface="Segoe UI" panose="020B0502040204020203" pitchFamily="34" charset="0"/>
                        </a:rPr>
                        <a:t>4.6</a:t>
                      </a:r>
                    </a:p>
                  </a:txBody>
                  <a:tcPr marL="6350" marR="6350" marT="6350" marB="0" anchor="b"/>
                </a:tc>
                <a:extLst>
                  <a:ext uri="{0D108BD9-81ED-4DB2-BD59-A6C34878D82A}">
                    <a16:rowId xmlns:a16="http://schemas.microsoft.com/office/drawing/2014/main" val="1284992483"/>
                  </a:ext>
                </a:extLst>
              </a:tr>
              <a:tr h="307592">
                <a:tc>
                  <a:txBody>
                    <a:bodyPr/>
                    <a:lstStyle/>
                    <a:p>
                      <a:pPr algn="l" fontAlgn="b"/>
                      <a:r>
                        <a:rPr lang="en-US" sz="1600" b="1" i="0" u="none" strike="noStrike">
                          <a:solidFill>
                            <a:schemeClr val="tx1"/>
                          </a:solidFill>
                          <a:effectLst/>
                          <a:latin typeface="Segoe UI" panose="020B0502040204020203" pitchFamily="34" charset="0"/>
                          <a:cs typeface="Segoe UI" panose="020B0502040204020203" pitchFamily="34" charset="0"/>
                        </a:rPr>
                        <a:t>Total</a:t>
                      </a:r>
                    </a:p>
                  </a:txBody>
                  <a:tcPr marL="6350" marR="6350" marT="6350" marB="0" anchor="b"/>
                </a:tc>
                <a:tc>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25.0</a:t>
                      </a:r>
                    </a:p>
                  </a:txBody>
                  <a:tcPr marL="6350" marR="6350" marT="6350" marB="0" anchor="b"/>
                </a:tc>
                <a:tc>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23.8</a:t>
                      </a:r>
                    </a:p>
                  </a:txBody>
                  <a:tcPr marL="6350" marR="6350" marT="6350" marB="0" anchor="b"/>
                </a:tc>
                <a:tc>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26.2</a:t>
                      </a:r>
                    </a:p>
                  </a:txBody>
                  <a:tcPr marL="6350" marR="6350" marT="6350" marB="0" anchor="b"/>
                </a:tc>
                <a:tc>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24.1</a:t>
                      </a:r>
                    </a:p>
                  </a:txBody>
                  <a:tcPr marL="6350" marR="6350" marT="6350" marB="0" anchor="b"/>
                </a:tc>
                <a:tc>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21.9</a:t>
                      </a:r>
                    </a:p>
                  </a:txBody>
                  <a:tcPr marL="6350" marR="6350" marT="6350" marB="0" anchor="b"/>
                </a:tc>
                <a:tc>
                  <a:txBody>
                    <a:bodyPr/>
                    <a:lstStyle/>
                    <a:p>
                      <a:pPr algn="ctr" fontAlgn="b"/>
                      <a:r>
                        <a:rPr lang="en-US" sz="1600" b="1" i="0" u="none" strike="noStrike">
                          <a:solidFill>
                            <a:schemeClr val="tx1"/>
                          </a:solidFill>
                          <a:effectLst/>
                          <a:latin typeface="Segoe UI" panose="020B0502040204020203" pitchFamily="34" charset="0"/>
                          <a:cs typeface="Segoe UI" panose="020B0502040204020203" pitchFamily="34" charset="0"/>
                        </a:rPr>
                        <a:t>26.4</a:t>
                      </a:r>
                    </a:p>
                  </a:txBody>
                  <a:tcPr marL="6350" marR="6350" marT="6350" marB="0" anchor="b"/>
                </a:tc>
                <a:tc>
                  <a:txBody>
                    <a:bodyPr/>
                    <a:lstStyle/>
                    <a:p>
                      <a:pPr algn="ctr" fontAlgn="b"/>
                      <a:r>
                        <a:rPr lang="en-US" sz="1600" b="1" i="0" u="none" strike="noStrike" dirty="0">
                          <a:solidFill>
                            <a:schemeClr val="tx1"/>
                          </a:solidFill>
                          <a:effectLst/>
                          <a:latin typeface="Segoe UI" panose="020B0502040204020203" pitchFamily="34" charset="0"/>
                          <a:cs typeface="Segoe UI" panose="020B0502040204020203" pitchFamily="34" charset="0"/>
                        </a:rPr>
                        <a:t>-0.9</a:t>
                      </a:r>
                    </a:p>
                  </a:txBody>
                  <a:tcPr marL="6350" marR="6350" marT="6350" marB="0" anchor="b"/>
                </a:tc>
                <a:extLst>
                  <a:ext uri="{0D108BD9-81ED-4DB2-BD59-A6C34878D82A}">
                    <a16:rowId xmlns:a16="http://schemas.microsoft.com/office/drawing/2014/main" val="2291760362"/>
                  </a:ext>
                </a:extLst>
              </a:tr>
            </a:tbl>
          </a:graphicData>
        </a:graphic>
      </p:graphicFrame>
      <p:sp>
        <p:nvSpPr>
          <p:cNvPr id="10" name="TextBox 9">
            <a:extLst>
              <a:ext uri="{FF2B5EF4-FFF2-40B4-BE49-F238E27FC236}">
                <a16:creationId xmlns:a16="http://schemas.microsoft.com/office/drawing/2014/main" id="{074CB295-0332-1C44-882A-F8C8B053F2D5}"/>
              </a:ext>
            </a:extLst>
          </p:cNvPr>
          <p:cNvSpPr txBox="1"/>
          <p:nvPr/>
        </p:nvSpPr>
        <p:spPr>
          <a:xfrm>
            <a:off x="291252" y="5288584"/>
            <a:ext cx="11900747" cy="871713"/>
          </a:xfrm>
          <a:prstGeom prst="rect">
            <a:avLst/>
          </a:prstGeom>
          <a:noFill/>
        </p:spPr>
        <p:txBody>
          <a:bodyPr wrap="square" rtlCol="0" anchor="t">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i="1" dirty="0">
                <a:solidFill>
                  <a:srgbClr val="59595B">
                    <a:lumMod val="50000"/>
                  </a:srgbClr>
                </a:solidFill>
                <a:latin typeface="Segoe UI" panose="020B0502040204020203" pitchFamily="34" charset="0"/>
                <a:cs typeface="Segoe UI" panose="020B0502040204020203" pitchFamily="34" charset="0"/>
              </a:rPr>
              <a:t>There was a </a:t>
            </a:r>
            <a:r>
              <a:rPr kumimoji="0" lang="en-US"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decreasing pattern in </a:t>
            </a:r>
            <a:r>
              <a:rPr kumimoji="0" lang="en-US" b="1" i="1" u="none" strike="noStrike" kern="1200" cap="none" spc="0" normalizeH="0" baseline="0" noProof="0" dirty="0" err="1">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mCPR</a:t>
            </a:r>
            <a:r>
              <a:rPr lang="en-US" i="1" dirty="0">
                <a:solidFill>
                  <a:srgbClr val="59595B">
                    <a:lumMod val="50000"/>
                  </a:srgbClr>
                </a:solidFill>
                <a:latin typeface="Segoe UI" panose="020B0502040204020203" pitchFamily="34" charset="0"/>
                <a:cs typeface="Segoe UI" panose="020B0502040204020203" pitchFamily="34" charset="0"/>
              </a:rPr>
              <a:t> across</a:t>
            </a:r>
            <a:r>
              <a:rPr kumimoji="0" lang="en-US"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 all regions except in Addis and SNNP in 2021</a:t>
            </a:r>
          </a:p>
          <a:p>
            <a:pPr marL="285750" indent="-285750">
              <a:lnSpc>
                <a:spcPct val="150000"/>
              </a:lnSpc>
              <a:buFont typeface="Arial" panose="020B0604020202020204" pitchFamily="34" charset="0"/>
              <a:buChar char="•"/>
              <a:defRPr/>
            </a:pPr>
            <a:r>
              <a:rPr kumimoji="0" lang="en-US"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However, the changes in </a:t>
            </a:r>
            <a:r>
              <a:rPr kumimoji="0" lang="en-US" i="1" u="none" strike="noStrike" kern="1200" cap="none" spc="0" normalizeH="0" baseline="0" noProof="0" dirty="0" err="1">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mCPR</a:t>
            </a:r>
            <a:r>
              <a:rPr kumimoji="0" lang="en-US" i="1" u="none" strike="noStrike" kern="1200" cap="none" spc="0" normalizeH="0" baseline="0" noProof="0" dirty="0">
                <a:ln>
                  <a:noFill/>
                </a:ln>
                <a:solidFill>
                  <a:srgbClr val="59595B">
                    <a:lumMod val="50000"/>
                  </a:srgbClr>
                </a:solidFill>
                <a:effectLst/>
                <a:uLnTx/>
                <a:uFillTx/>
                <a:latin typeface="Segoe UI" panose="020B0502040204020203" pitchFamily="34" charset="0"/>
                <a:ea typeface="+mn-ea"/>
                <a:cs typeface="Segoe UI" panose="020B0502040204020203" pitchFamily="34" charset="0"/>
              </a:rPr>
              <a:t> were not statistically significant between 2020 and 2021</a:t>
            </a:r>
          </a:p>
        </p:txBody>
      </p:sp>
    </p:spTree>
    <p:extLst>
      <p:ext uri="{BB962C8B-B14F-4D97-AF65-F5344CB8AC3E}">
        <p14:creationId xmlns:p14="http://schemas.microsoft.com/office/powerpoint/2010/main" val="30329421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35BC7-017F-4566-AA5A-4F7B67739F34}"/>
              </a:ext>
            </a:extLst>
          </p:cNvPr>
          <p:cNvSpPr>
            <a:spLocks noGrp="1"/>
          </p:cNvSpPr>
          <p:nvPr>
            <p:ph type="title"/>
          </p:nvPr>
        </p:nvSpPr>
        <p:spPr>
          <a:xfrm>
            <a:off x="384048" y="267285"/>
            <a:ext cx="11210544" cy="827504"/>
          </a:xfrm>
        </p:spPr>
        <p:txBody>
          <a:bodyPr/>
          <a:lstStyle/>
          <a:p>
            <a:pPr algn="ctr"/>
            <a:r>
              <a:rPr lang="en-GB" dirty="0">
                <a:solidFill>
                  <a:schemeClr val="tx1"/>
                </a:solidFill>
              </a:rPr>
              <a:t>Trend in married women </a:t>
            </a:r>
            <a:r>
              <a:rPr lang="en-GB" dirty="0" err="1">
                <a:solidFill>
                  <a:schemeClr val="tx1"/>
                </a:solidFill>
              </a:rPr>
              <a:t>mCPR</a:t>
            </a:r>
            <a:r>
              <a:rPr lang="en-GB" dirty="0">
                <a:solidFill>
                  <a:schemeClr val="tx1"/>
                </a:solidFill>
              </a:rPr>
              <a:t> </a:t>
            </a:r>
            <a:br>
              <a:rPr lang="en-GB" dirty="0">
                <a:solidFill>
                  <a:schemeClr val="tx1"/>
                </a:solidFill>
              </a:rPr>
            </a:br>
            <a:r>
              <a:rPr lang="en-GB" sz="3200" b="0" i="1" dirty="0">
                <a:solidFill>
                  <a:schemeClr val="tx1"/>
                </a:solidFill>
              </a:rPr>
              <a:t>by age </a:t>
            </a:r>
            <a:endParaRPr lang="en-US" sz="3200" b="0" i="1" dirty="0">
              <a:solidFill>
                <a:schemeClr val="tx1"/>
              </a:solidFill>
            </a:endParaRPr>
          </a:p>
        </p:txBody>
      </p:sp>
      <p:graphicFrame>
        <p:nvGraphicFramePr>
          <p:cNvPr id="5" name="Content Placeholder 4">
            <a:extLst>
              <a:ext uri="{FF2B5EF4-FFF2-40B4-BE49-F238E27FC236}">
                <a16:creationId xmlns:a16="http://schemas.microsoft.com/office/drawing/2014/main" id="{E5398D57-5AB7-475E-AD05-C08A62882410}"/>
              </a:ext>
            </a:extLst>
          </p:cNvPr>
          <p:cNvGraphicFramePr>
            <a:graphicFrameLocks noGrp="1"/>
          </p:cNvGraphicFramePr>
          <p:nvPr>
            <p:ph idx="1"/>
            <p:extLst>
              <p:ext uri="{D42A27DB-BD31-4B8C-83A1-F6EECF244321}">
                <p14:modId xmlns:p14="http://schemas.microsoft.com/office/powerpoint/2010/main" val="1755380988"/>
              </p:ext>
            </p:extLst>
          </p:nvPr>
        </p:nvGraphicFramePr>
        <p:xfrm>
          <a:off x="384048" y="1503863"/>
          <a:ext cx="8662675" cy="433324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FEB2D685-68E9-4465-8C15-DE799A81E4BE}"/>
              </a:ext>
            </a:extLst>
          </p:cNvPr>
          <p:cNvSpPr txBox="1"/>
          <p:nvPr/>
        </p:nvSpPr>
        <p:spPr>
          <a:xfrm>
            <a:off x="9212094" y="2239324"/>
            <a:ext cx="2595858"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solidFill>
                  <a:srgbClr val="59595B"/>
                </a:solidFill>
                <a:latin typeface="Segoe UI"/>
                <a:cs typeface="Segoe UI"/>
              </a:rPr>
              <a:t>An increasing trend in </a:t>
            </a:r>
            <a:r>
              <a:rPr lang="en-US" sz="2000" b="1" i="1" dirty="0" err="1">
                <a:solidFill>
                  <a:srgbClr val="59595B"/>
                </a:solidFill>
                <a:latin typeface="Segoe UI"/>
                <a:cs typeface="Segoe UI"/>
              </a:rPr>
              <a:t>mCPR</a:t>
            </a:r>
            <a:r>
              <a:rPr lang="en-US" sz="2000" b="1" i="1" dirty="0">
                <a:solidFill>
                  <a:srgbClr val="59595B"/>
                </a:solidFill>
                <a:latin typeface="Segoe UI"/>
                <a:cs typeface="Segoe UI"/>
              </a:rPr>
              <a:t> </a:t>
            </a:r>
            <a:r>
              <a:rPr lang="en-US" sz="2000" i="1" dirty="0">
                <a:solidFill>
                  <a:srgbClr val="59595B"/>
                </a:solidFill>
                <a:latin typeface="Segoe UI"/>
                <a:cs typeface="Segoe UI"/>
              </a:rPr>
              <a:t>among younger age groups </a:t>
            </a:r>
            <a:r>
              <a:rPr lang="en-US" sz="2000" b="1" i="1" dirty="0">
                <a:solidFill>
                  <a:srgbClr val="59595B"/>
                </a:solidFill>
                <a:latin typeface="Segoe UI"/>
                <a:cs typeface="Segoe UI"/>
              </a:rPr>
              <a:t>(15-34) </a:t>
            </a:r>
            <a:r>
              <a:rPr lang="en-US" sz="2000" i="1" dirty="0">
                <a:solidFill>
                  <a:srgbClr val="59595B"/>
                </a:solidFill>
                <a:latin typeface="Segoe UI"/>
                <a:cs typeface="Segoe UI"/>
              </a:rPr>
              <a:t>from the baseline year </a:t>
            </a:r>
            <a:r>
              <a:rPr lang="en-US" sz="2000" b="1" i="1" dirty="0">
                <a:solidFill>
                  <a:srgbClr val="59595B"/>
                </a:solidFill>
                <a:latin typeface="Segoe UI"/>
                <a:cs typeface="Segoe UI"/>
              </a:rPr>
              <a:t>(2014) </a:t>
            </a:r>
            <a:r>
              <a:rPr lang="en-US" sz="2000" i="1" dirty="0">
                <a:solidFill>
                  <a:srgbClr val="59595B"/>
                </a:solidFill>
                <a:latin typeface="Segoe UI"/>
                <a:cs typeface="Segoe UI"/>
              </a:rPr>
              <a:t>through </a:t>
            </a:r>
            <a:r>
              <a:rPr lang="en-US" sz="2000" b="1" i="1" dirty="0">
                <a:solidFill>
                  <a:srgbClr val="59595B"/>
                </a:solidFill>
                <a:latin typeface="Segoe UI"/>
                <a:cs typeface="Segoe UI"/>
              </a:rPr>
              <a:t>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i="1" dirty="0">
              <a:solidFill>
                <a:srgbClr val="59595B"/>
              </a:solidFill>
              <a:latin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rgbClr val="59595B"/>
                </a:solidFill>
                <a:latin typeface="Segoe UI"/>
                <a:cs typeface="Segoe UI"/>
              </a:rPr>
              <a:t>For the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rgbClr val="59595B"/>
                </a:solidFill>
                <a:latin typeface="Segoe UI"/>
                <a:cs typeface="Segoe UI"/>
              </a:rPr>
              <a:t>older age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rgbClr val="59595B"/>
                </a:solidFill>
                <a:latin typeface="Segoe UI"/>
                <a:cs typeface="Segoe UI"/>
              </a:rPr>
              <a:t>(35-49) however, there is  a decreasing trend</a:t>
            </a:r>
          </a:p>
        </p:txBody>
      </p:sp>
    </p:spTree>
    <p:extLst>
      <p:ext uri="{BB962C8B-B14F-4D97-AF65-F5344CB8AC3E}">
        <p14:creationId xmlns:p14="http://schemas.microsoft.com/office/powerpoint/2010/main" val="8718799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9B77327-8116-4C84-9E66-36502DC43846}"/>
              </a:ext>
            </a:extLst>
          </p:cNvPr>
          <p:cNvGraphicFramePr>
            <a:graphicFrameLocks/>
          </p:cNvGraphicFramePr>
          <p:nvPr>
            <p:extLst>
              <p:ext uri="{D42A27DB-BD31-4B8C-83A1-F6EECF244321}">
                <p14:modId xmlns:p14="http://schemas.microsoft.com/office/powerpoint/2010/main" val="3655776143"/>
              </p:ext>
            </p:extLst>
          </p:nvPr>
        </p:nvGraphicFramePr>
        <p:xfrm>
          <a:off x="329610" y="1158893"/>
          <a:ext cx="8910084" cy="504142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2B72B137-246A-4277-BBCC-1B609FDCC9D2}"/>
              </a:ext>
            </a:extLst>
          </p:cNvPr>
          <p:cNvSpPr txBox="1">
            <a:spLocks/>
          </p:cNvSpPr>
          <p:nvPr/>
        </p:nvSpPr>
        <p:spPr>
          <a:xfrm>
            <a:off x="559904" y="311734"/>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Trends in Contraceptive Method Mix - Married Women</a:t>
            </a:r>
            <a:endParaRPr kumimoji="0" lang="fr-CA" sz="32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5" name="TextBox 4">
            <a:extLst>
              <a:ext uri="{FF2B5EF4-FFF2-40B4-BE49-F238E27FC236}">
                <a16:creationId xmlns:a16="http://schemas.microsoft.com/office/drawing/2014/main" id="{672166F5-E88B-4000-8711-C7B03D4341AE}"/>
              </a:ext>
            </a:extLst>
          </p:cNvPr>
          <p:cNvSpPr txBox="1"/>
          <p:nvPr/>
        </p:nvSpPr>
        <p:spPr>
          <a:xfrm>
            <a:off x="9122735" y="1711703"/>
            <a:ext cx="2830086" cy="3477875"/>
          </a:xfrm>
          <a:prstGeom prst="rect">
            <a:avLst/>
          </a:prstGeom>
          <a:noFill/>
        </p:spPr>
        <p:txBody>
          <a:bodyPr wrap="square" rtlCol="0" anchor="t">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i="1" dirty="0">
                <a:solidFill>
                  <a:srgbClr val="59595B"/>
                </a:solidFill>
                <a:latin typeface="Segoe UI"/>
                <a:cs typeface="Segoe UI"/>
              </a:rPr>
              <a:t>Method mix showed increased </a:t>
            </a:r>
            <a:r>
              <a:rPr lang="en-US" sz="2000" b="1" i="1" dirty="0">
                <a:solidFill>
                  <a:srgbClr val="59595B"/>
                </a:solidFill>
                <a:latin typeface="Segoe UI"/>
                <a:cs typeface="Segoe UI"/>
              </a:rPr>
              <a:t>use of long-acting methods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1" dirty="0">
              <a:solidFill>
                <a:srgbClr val="59595B"/>
              </a:solidFill>
              <a:latin typeface="Segoe UI"/>
              <a:cs typeface="Segoe U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i="1" dirty="0">
                <a:solidFill>
                  <a:srgbClr val="59595B"/>
                </a:solidFill>
                <a:latin typeface="Segoe UI"/>
                <a:cs typeface="Segoe UI"/>
              </a:rPr>
              <a:t>Implant use increased from 30% to 35% </a:t>
            </a:r>
            <a:r>
              <a:rPr lang="en-US" sz="2000" i="1" dirty="0">
                <a:solidFill>
                  <a:srgbClr val="59595B"/>
                </a:solidFill>
                <a:latin typeface="Segoe UI"/>
                <a:cs typeface="Segoe UI"/>
              </a:rPr>
              <a:t>of the total modern method mix among married women</a:t>
            </a:r>
          </a:p>
        </p:txBody>
      </p:sp>
      <p:sp>
        <p:nvSpPr>
          <p:cNvPr id="2" name="TextBox 1">
            <a:extLst>
              <a:ext uri="{FF2B5EF4-FFF2-40B4-BE49-F238E27FC236}">
                <a16:creationId xmlns:a16="http://schemas.microsoft.com/office/drawing/2014/main" id="{F740D8D1-F617-AEF9-4A13-ECD2D539ABF9}"/>
              </a:ext>
            </a:extLst>
          </p:cNvPr>
          <p:cNvSpPr txBox="1"/>
          <p:nvPr/>
        </p:nvSpPr>
        <p:spPr>
          <a:xfrm>
            <a:off x="2542784" y="1158893"/>
            <a:ext cx="4922728" cy="381808"/>
          </a:xfrm>
          <a:prstGeom prst="rect">
            <a:avLst/>
          </a:prstGeom>
          <a:noFill/>
        </p:spPr>
        <p:txBody>
          <a:bodyPr wrap="square" rtlCol="0">
            <a:spAutoFit/>
          </a:bodyPr>
          <a:lstStyle/>
          <a:p>
            <a:r>
              <a:rPr lang="en-US" dirty="0"/>
              <a:t>n= 1628 (for 2020)             n=1793 (for 2021)</a:t>
            </a:r>
          </a:p>
        </p:txBody>
      </p:sp>
    </p:spTree>
    <p:extLst>
      <p:ext uri="{BB962C8B-B14F-4D97-AF65-F5344CB8AC3E}">
        <p14:creationId xmlns:p14="http://schemas.microsoft.com/office/powerpoint/2010/main" val="3547015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5FBB80-3BCE-4CD1-9EF6-1AB672BE8EE7}"/>
              </a:ext>
            </a:extLst>
          </p:cNvPr>
          <p:cNvSpPr txBox="1">
            <a:spLocks/>
          </p:cNvSpPr>
          <p:nvPr/>
        </p:nvSpPr>
        <p:spPr>
          <a:xfrm>
            <a:off x="506117" y="541330"/>
            <a:ext cx="10540032" cy="954107"/>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Contraceptive Method Mix among Married Women by region (n=1793)</a:t>
            </a:r>
            <a:endParaRPr kumimoji="0" lang="fr-CA" sz="2800" b="0"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C122C65F-262A-4799-960F-88F2CB9C42AD}"/>
              </a:ext>
            </a:extLst>
          </p:cNvPr>
          <p:cNvSpPr txBox="1"/>
          <p:nvPr/>
        </p:nvSpPr>
        <p:spPr>
          <a:xfrm>
            <a:off x="9411456" y="1905506"/>
            <a:ext cx="2268354" cy="3970318"/>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solidFill>
                  <a:srgbClr val="59595B"/>
                </a:solidFill>
                <a:latin typeface="Segoe UI"/>
                <a:cs typeface="Segoe UI"/>
              </a:rPr>
              <a:t>Long-acting methods (implants and IUDs) </a:t>
            </a:r>
            <a:r>
              <a:rPr lang="en-US" sz="2000" i="1" dirty="0">
                <a:solidFill>
                  <a:srgbClr val="59595B"/>
                </a:solidFill>
                <a:latin typeface="Segoe UI"/>
                <a:cs typeface="Segoe UI"/>
              </a:rPr>
              <a:t>contribution to the total modern method mix among married women is </a:t>
            </a:r>
            <a:r>
              <a:rPr lang="en-US" sz="2000" b="1" i="1" dirty="0">
                <a:solidFill>
                  <a:srgbClr val="59595B"/>
                </a:solidFill>
                <a:latin typeface="Segoe UI"/>
                <a:cs typeface="Segoe UI"/>
              </a:rPr>
              <a:t>low in Gambella, Sidama </a:t>
            </a:r>
            <a:r>
              <a:rPr lang="en-US" sz="2000" i="1" dirty="0">
                <a:solidFill>
                  <a:srgbClr val="59595B"/>
                </a:solidFill>
                <a:latin typeface="Segoe UI"/>
                <a:cs typeface="Segoe UI"/>
              </a:rPr>
              <a:t>and </a:t>
            </a:r>
            <a:r>
              <a:rPr lang="en-US" sz="2000" b="1" i="1" dirty="0">
                <a:solidFill>
                  <a:srgbClr val="59595B"/>
                </a:solidFill>
                <a:latin typeface="Segoe UI"/>
                <a:cs typeface="Segoe UI"/>
              </a:rPr>
              <a:t>Amhara</a:t>
            </a:r>
            <a:r>
              <a:rPr lang="en-US" sz="2000" i="1" dirty="0">
                <a:solidFill>
                  <a:srgbClr val="59595B"/>
                </a:solidFill>
                <a:latin typeface="Segoe UI"/>
                <a:cs typeface="Segoe UI"/>
              </a:rPr>
              <a:t> regions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1" u="none" strike="noStrike" kern="1200" cap="none" spc="0" normalizeH="0" baseline="0" noProof="0" dirty="0">
              <a:ln>
                <a:noFill/>
              </a:ln>
              <a:solidFill>
                <a:srgbClr val="59595B"/>
              </a:solidFill>
              <a:effectLst/>
              <a:uLnTx/>
              <a:uFillTx/>
              <a:latin typeface="Segoe UI"/>
              <a:ea typeface="+mn-ea"/>
              <a:cs typeface="Segoe UI"/>
            </a:endParaRPr>
          </a:p>
        </p:txBody>
      </p:sp>
      <p:graphicFrame>
        <p:nvGraphicFramePr>
          <p:cNvPr id="8" name="Chart 7">
            <a:extLst>
              <a:ext uri="{FF2B5EF4-FFF2-40B4-BE49-F238E27FC236}">
                <a16:creationId xmlns:a16="http://schemas.microsoft.com/office/drawing/2014/main" id="{E037FFEF-A984-F10A-4829-1FDD6FB5191D}"/>
              </a:ext>
            </a:extLst>
          </p:cNvPr>
          <p:cNvGraphicFramePr>
            <a:graphicFrameLocks/>
          </p:cNvGraphicFramePr>
          <p:nvPr>
            <p:extLst>
              <p:ext uri="{D42A27DB-BD31-4B8C-83A1-F6EECF244321}">
                <p14:modId xmlns:p14="http://schemas.microsoft.com/office/powerpoint/2010/main" val="3216295790"/>
              </p:ext>
            </p:extLst>
          </p:nvPr>
        </p:nvGraphicFramePr>
        <p:xfrm>
          <a:off x="381361" y="1540917"/>
          <a:ext cx="8610238" cy="45902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05209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6300" y="172322"/>
            <a:ext cx="10366500"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920" b="0" i="0" u="none" strike="noStrike" kern="1200" spc="0" baseline="0">
                <a:solidFill>
                  <a:prstClr val="black">
                    <a:lumMod val="65000"/>
                    <a:lumOff val="35000"/>
                  </a:prstClr>
                </a:solidFill>
                <a:latin typeface="+mn-lt"/>
                <a:ea typeface="+mn-ea"/>
                <a:cs typeface="+mn-cs"/>
              </a:defRPr>
            </a:pPr>
            <a:r>
              <a:rPr kumimoji="0" lang="en-US" sz="2800" b="1"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Share of Modern Long-acting/Permanent Method Users in Comparison to Total Modern Method Users </a:t>
            </a:r>
          </a:p>
          <a:p>
            <a:pPr marL="0" marR="0" lvl="0" indent="0" algn="ctr" defTabSz="914400" rtl="0" eaLnBrk="1" fontAlgn="auto" latinLnBrk="0" hangingPunct="1">
              <a:lnSpc>
                <a:spcPct val="100000"/>
              </a:lnSpc>
              <a:spcBef>
                <a:spcPts val="0"/>
              </a:spcBef>
              <a:spcAft>
                <a:spcPts val="0"/>
              </a:spcAft>
              <a:buClrTx/>
              <a:buSzTx/>
              <a:buFontTx/>
              <a:buNone/>
              <a:tabLst/>
              <a:defRPr sz="1920" b="0" i="0" u="none" strike="noStrike" kern="1200" spc="0" baseline="0">
                <a:solidFill>
                  <a:prstClr val="black">
                    <a:lumMod val="65000"/>
                    <a:lumOff val="35000"/>
                  </a:prstClr>
                </a:solidFill>
                <a:latin typeface="+mn-lt"/>
                <a:ea typeface="+mn-ea"/>
                <a:cs typeface="+mn-cs"/>
              </a:defRPr>
            </a:pPr>
            <a:r>
              <a:rPr kumimoji="0" lang="en-US" sz="1920" b="0" i="1"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Among married women </a:t>
            </a:r>
            <a:r>
              <a:rPr lang="en-US" sz="1920" i="1" dirty="0">
                <a:solidFill>
                  <a:prstClr val="black">
                    <a:lumMod val="65000"/>
                    <a:lumOff val="35000"/>
                  </a:prstClr>
                </a:solidFill>
                <a:latin typeface="Segoe UI" panose="020B0502040204020203" pitchFamily="34" charset="0"/>
                <a:cs typeface="Segoe UI" panose="020B0502040204020203" pitchFamily="34" charset="0"/>
              </a:rPr>
              <a:t>ages 1</a:t>
            </a:r>
            <a:r>
              <a:rPr kumimoji="0" lang="en-US" sz="1920" b="0" i="1"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5-49 years</a:t>
            </a:r>
          </a:p>
        </p:txBody>
      </p:sp>
      <p:sp>
        <p:nvSpPr>
          <p:cNvPr id="5" name="TextBox 4">
            <a:extLst>
              <a:ext uri="{FF2B5EF4-FFF2-40B4-BE49-F238E27FC236}">
                <a16:creationId xmlns:a16="http://schemas.microsoft.com/office/drawing/2014/main" id="{E10A3615-551E-43EB-B6F1-17BFCDD6A7BB}"/>
              </a:ext>
            </a:extLst>
          </p:cNvPr>
          <p:cNvSpPr txBox="1"/>
          <p:nvPr/>
        </p:nvSpPr>
        <p:spPr>
          <a:xfrm>
            <a:off x="9785445" y="2083235"/>
            <a:ext cx="2253284"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solidFill>
                  <a:srgbClr val="59595B"/>
                </a:solidFill>
                <a:latin typeface="Segoe UI"/>
                <a:cs typeface="Segoe UI"/>
              </a:rPr>
              <a:t>There has been an increase </a:t>
            </a:r>
            <a:r>
              <a:rPr lang="en-US" sz="2000" i="1" dirty="0">
                <a:solidFill>
                  <a:srgbClr val="59595B"/>
                </a:solidFill>
                <a:latin typeface="Segoe UI"/>
                <a:cs typeface="Segoe UI"/>
              </a:rPr>
              <a:t>in long-acting method use since 2014 in all regions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i="1" dirty="0">
              <a:solidFill>
                <a:srgbClr val="59595B"/>
              </a:solidFill>
              <a:latin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solidFill>
                  <a:srgbClr val="59595B"/>
                </a:solidFill>
                <a:latin typeface="Segoe UI"/>
                <a:cs typeface="Segoe UI"/>
              </a:rPr>
              <a:t>SNNPR</a:t>
            </a:r>
            <a:r>
              <a:rPr lang="en-US" sz="2000" i="1" dirty="0">
                <a:solidFill>
                  <a:srgbClr val="59595B"/>
                </a:solidFill>
                <a:latin typeface="Segoe UI"/>
                <a:cs typeface="Segoe UI"/>
              </a:rPr>
              <a:t> showed the largest </a:t>
            </a:r>
            <a:r>
              <a:rPr lang="en-US" sz="2000" b="1" i="1" dirty="0">
                <a:solidFill>
                  <a:srgbClr val="59595B"/>
                </a:solidFill>
                <a:latin typeface="Segoe UI"/>
                <a:cs typeface="Segoe UI"/>
              </a:rPr>
              <a:t>increase by 31 percentage point over this time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B"/>
              </a:solidFill>
              <a:effectLst/>
              <a:uLnTx/>
              <a:uFillTx/>
              <a:latin typeface="Arial"/>
              <a:ea typeface="+mn-ea"/>
              <a:cs typeface="+mn-cs"/>
            </a:endParaRPr>
          </a:p>
        </p:txBody>
      </p:sp>
      <p:graphicFrame>
        <p:nvGraphicFramePr>
          <p:cNvPr id="6" name="Chart 5">
            <a:extLst>
              <a:ext uri="{FF2B5EF4-FFF2-40B4-BE49-F238E27FC236}">
                <a16:creationId xmlns:a16="http://schemas.microsoft.com/office/drawing/2014/main" id="{5AD0D2DF-9D08-4829-90AB-BD07D8F19778}"/>
              </a:ext>
            </a:extLst>
          </p:cNvPr>
          <p:cNvGraphicFramePr>
            <a:graphicFrameLocks/>
          </p:cNvGraphicFramePr>
          <p:nvPr>
            <p:extLst>
              <p:ext uri="{D42A27DB-BD31-4B8C-83A1-F6EECF244321}">
                <p14:modId xmlns:p14="http://schemas.microsoft.com/office/powerpoint/2010/main" val="2680654844"/>
              </p:ext>
            </p:extLst>
          </p:nvPr>
        </p:nvGraphicFramePr>
        <p:xfrm>
          <a:off x="470264" y="1604120"/>
          <a:ext cx="9645613" cy="44936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52269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FBEBC6B-0431-F44A-A80B-F82D60AF583C}"/>
              </a:ext>
            </a:extLst>
          </p:cNvPr>
          <p:cNvSpPr txBox="1">
            <a:spLocks/>
          </p:cNvSpPr>
          <p:nvPr/>
        </p:nvSpPr>
        <p:spPr>
          <a:xfrm>
            <a:off x="559902" y="379198"/>
            <a:ext cx="11072191"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Reasons </a:t>
            </a: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rPr>
              <a:t>for Non-Use of Family Planning</a:t>
            </a:r>
            <a:endParaRPr kumimoji="0" lang="fr-CA" sz="3200" b="1" i="0" u="none" strike="noStrike" kern="1200" cap="none" spc="0" normalizeH="0" baseline="0" noProof="0" dirty="0">
              <a:ln>
                <a:noFill/>
              </a:ln>
              <a:solidFill>
                <a:srgbClr val="59595B"/>
              </a:solidFill>
              <a:effectLst/>
              <a:uLnTx/>
              <a:uFillTx/>
              <a:latin typeface="Segoe UI" panose="020B0502040204020203" pitchFamily="34" charset="0"/>
              <a:ea typeface="+mn-ea"/>
              <a:cs typeface="Segoe UI" panose="020B0502040204020203" pitchFamily="34" charset="0"/>
            </a:endParaRPr>
          </a:p>
        </p:txBody>
      </p:sp>
      <p:graphicFrame>
        <p:nvGraphicFramePr>
          <p:cNvPr id="6" name="Table 5">
            <a:extLst>
              <a:ext uri="{FF2B5EF4-FFF2-40B4-BE49-F238E27FC236}">
                <a16:creationId xmlns:a16="http://schemas.microsoft.com/office/drawing/2014/main" id="{1F18371B-58C3-364A-BEDA-1368BD84789F}"/>
              </a:ext>
            </a:extLst>
          </p:cNvPr>
          <p:cNvGraphicFramePr>
            <a:graphicFrameLocks noGrp="1"/>
          </p:cNvGraphicFramePr>
          <p:nvPr/>
        </p:nvGraphicFramePr>
        <p:xfrm>
          <a:off x="219457" y="1714118"/>
          <a:ext cx="7493780" cy="4050548"/>
        </p:xfrm>
        <a:graphic>
          <a:graphicData uri="http://schemas.openxmlformats.org/drawingml/2006/table">
            <a:tbl>
              <a:tblPr firstRow="1" bandRow="1">
                <a:tableStyleId>{5C22544A-7EE6-4342-B048-85BDC9FD1C3A}</a:tableStyleId>
              </a:tblPr>
              <a:tblGrid>
                <a:gridCol w="3959004">
                  <a:extLst>
                    <a:ext uri="{9D8B030D-6E8A-4147-A177-3AD203B41FA5}">
                      <a16:colId xmlns:a16="http://schemas.microsoft.com/office/drawing/2014/main" val="2437586246"/>
                    </a:ext>
                  </a:extLst>
                </a:gridCol>
                <a:gridCol w="3534776">
                  <a:extLst>
                    <a:ext uri="{9D8B030D-6E8A-4147-A177-3AD203B41FA5}">
                      <a16:colId xmlns:a16="http://schemas.microsoft.com/office/drawing/2014/main" val="2326940162"/>
                    </a:ext>
                  </a:extLst>
                </a:gridCol>
              </a:tblGrid>
              <a:tr h="782736">
                <a:tc gridSpan="2">
                  <a:txBody>
                    <a:bodyPr/>
                    <a:lstStyle/>
                    <a:p>
                      <a:r>
                        <a:rPr lang="en-US" sz="1600" b="1" dirty="0">
                          <a:latin typeface="Segoe UI" panose="020B0502040204020203" pitchFamily="34" charset="0"/>
                          <a:ea typeface="Segoe UI Symbol" panose="020B0502040204020203" pitchFamily="34" charset="0"/>
                          <a:cs typeface="Segoe UI" panose="020B0502040204020203" pitchFamily="34" charset="0"/>
                        </a:rPr>
                        <a:t>Reasons Mentioned for Non-Use Among All Women Wanting to Delay Next Birth (n=2,660)</a:t>
                      </a:r>
                    </a:p>
                  </a:txBody>
                  <a:tcPr/>
                </a:tc>
                <a:tc hMerge="1">
                  <a:txBody>
                    <a:bodyPr/>
                    <a:lstStyle/>
                    <a:p>
                      <a:endParaRPr lang="en-US" b="1">
                        <a:latin typeface="Segoe UI Symbol" panose="020B0502040204020203" pitchFamily="34" charset="0"/>
                        <a:ea typeface="Segoe UI Symbol" panose="020B0502040204020203" pitchFamily="34" charset="0"/>
                      </a:endParaRPr>
                    </a:p>
                  </a:txBody>
                  <a:tcPr/>
                </a:tc>
                <a:extLst>
                  <a:ext uri="{0D108BD9-81ED-4DB2-BD59-A6C34878D82A}">
                    <a16:rowId xmlns:a16="http://schemas.microsoft.com/office/drawing/2014/main" val="4090778776"/>
                  </a:ext>
                </a:extLst>
              </a:tr>
              <a:tr h="5029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Perceived Not-At-Risk/Lack of Need</a:t>
                      </a:r>
                    </a:p>
                    <a:p>
                      <a:pPr algn="l"/>
                      <a:endPar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tc>
                <a:tc>
                  <a:txBody>
                    <a:bodyPr/>
                    <a:lstStyle/>
                    <a:p>
                      <a:pPr marL="0" algn="ctr" defTabSz="914400" rtl="0" eaLnBrk="1" latinLnBrk="0" hangingPunct="1"/>
                      <a:r>
                        <a:rPr lang="en-US" sz="16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47</a:t>
                      </a:r>
                    </a:p>
                  </a:txBody>
                  <a:tcPr anchor="ctr"/>
                </a:tc>
                <a:extLst>
                  <a:ext uri="{0D108BD9-81ED-4DB2-BD59-A6C34878D82A}">
                    <a16:rowId xmlns:a16="http://schemas.microsoft.com/office/drawing/2014/main" val="2110436737"/>
                  </a:ext>
                </a:extLst>
              </a:tr>
              <a:tr h="157947">
                <a:tc>
                  <a:txBody>
                    <a:bodyPr/>
                    <a:lstStyle/>
                    <a:p>
                      <a:pPr algn="l"/>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Not Married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43</a:t>
                      </a:r>
                    </a:p>
                    <a:p>
                      <a:pPr marL="0" algn="ctr" defTabSz="914400" rtl="0" eaLnBrk="1" latinLnBrk="0" hangingPunct="1"/>
                      <a:endParaRPr lang="en-US" sz="16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endParaRPr>
                    </a:p>
                  </a:txBody>
                  <a:tcPr anchor="ctr"/>
                </a:tc>
                <a:extLst>
                  <a:ext uri="{0D108BD9-81ED-4DB2-BD59-A6C34878D82A}">
                    <a16:rowId xmlns:a16="http://schemas.microsoft.com/office/drawing/2014/main" val="59512318"/>
                  </a:ext>
                </a:extLst>
              </a:tr>
              <a:tr h="552308">
                <a:tc>
                  <a:txBody>
                    <a:bodyPr/>
                    <a:lstStyle/>
                    <a:p>
                      <a:pPr algn="l"/>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Method or Health-related Concerns</a:t>
                      </a:r>
                    </a:p>
                  </a:txBody>
                  <a:tcPr/>
                </a:tc>
                <a:tc>
                  <a:txBody>
                    <a:bodyPr/>
                    <a:lstStyle/>
                    <a:p>
                      <a:pPr marL="0" algn="ctr" defTabSz="914400" rtl="0" eaLnBrk="1" latinLnBrk="0" hangingPunct="1"/>
                      <a:r>
                        <a:rPr lang="en-US" sz="16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12</a:t>
                      </a:r>
                    </a:p>
                  </a:txBody>
                  <a:tcPr anchor="ctr"/>
                </a:tc>
                <a:extLst>
                  <a:ext uri="{0D108BD9-81ED-4DB2-BD59-A6C34878D82A}">
                    <a16:rowId xmlns:a16="http://schemas.microsoft.com/office/drawing/2014/main" val="2070667169"/>
                  </a:ext>
                </a:extLst>
              </a:tr>
              <a:tr h="502943">
                <a:tc>
                  <a:txBody>
                    <a:bodyPr/>
                    <a:lstStyle/>
                    <a:p>
                      <a:pPr algn="l"/>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Opposition to Use</a:t>
                      </a:r>
                    </a:p>
                  </a:txBody>
                  <a:tcPr/>
                </a:tc>
                <a:tc>
                  <a:txBody>
                    <a:bodyPr/>
                    <a:lstStyle/>
                    <a:p>
                      <a:pPr marL="0" algn="ctr" defTabSz="914400" rtl="0" eaLnBrk="1" latinLnBrk="0" hangingPunct="1"/>
                      <a:r>
                        <a:rPr lang="en-US" sz="16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6</a:t>
                      </a:r>
                    </a:p>
                  </a:txBody>
                  <a:tcPr anchor="ctr"/>
                </a:tc>
                <a:extLst>
                  <a:ext uri="{0D108BD9-81ED-4DB2-BD59-A6C34878D82A}">
                    <a16:rowId xmlns:a16="http://schemas.microsoft.com/office/drawing/2014/main" val="2047178270"/>
                  </a:ext>
                </a:extLst>
              </a:tr>
              <a:tr h="502943">
                <a:tc>
                  <a:txBody>
                    <a:bodyPr/>
                    <a:lstStyle/>
                    <a:p>
                      <a:pPr algn="l"/>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Lack of Access/Knowledge</a:t>
                      </a:r>
                    </a:p>
                  </a:txBody>
                  <a:tcPr/>
                </a:tc>
                <a:tc>
                  <a:txBody>
                    <a:bodyPr/>
                    <a:lstStyle/>
                    <a:p>
                      <a:pPr marL="0" algn="ctr" defTabSz="914400" rtl="0" eaLnBrk="1" latinLnBrk="0" hangingPunct="1"/>
                      <a:r>
                        <a:rPr lang="en-US" sz="1600" b="0" kern="120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2</a:t>
                      </a:r>
                    </a:p>
                  </a:txBody>
                  <a:tcPr anchor="ctr"/>
                </a:tc>
                <a:extLst>
                  <a:ext uri="{0D108BD9-81ED-4DB2-BD59-A6C34878D82A}">
                    <a16:rowId xmlns:a16="http://schemas.microsoft.com/office/drawing/2014/main" val="1564392692"/>
                  </a:ext>
                </a:extLst>
              </a:tr>
              <a:tr h="551378">
                <a:tc>
                  <a:txBody>
                    <a:bodyPr/>
                    <a:lstStyle/>
                    <a:p>
                      <a:pPr algn="l"/>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Other</a:t>
                      </a:r>
                    </a:p>
                  </a:txBody>
                  <a:tcPr/>
                </a:tc>
                <a:tc>
                  <a:txBody>
                    <a:bodyPr/>
                    <a:lstStyle/>
                    <a:p>
                      <a:pPr algn="ctr"/>
                      <a:r>
                        <a:rPr lang="en-US" sz="1600" b="0" dirty="0">
                          <a:solidFill>
                            <a:schemeClr val="tx1">
                              <a:lumMod val="50000"/>
                            </a:schemeClr>
                          </a:solidFill>
                          <a:latin typeface="Segoe UI" panose="020B0502040204020203" pitchFamily="34" charset="0"/>
                          <a:ea typeface="Segoe UI Symbol" panose="020B0502040204020203" pitchFamily="34" charset="0"/>
                          <a:cs typeface="Segoe UI" panose="020B0502040204020203" pitchFamily="34" charset="0"/>
                        </a:rPr>
                        <a:t>6</a:t>
                      </a:r>
                    </a:p>
                  </a:txBody>
                  <a:tcPr anchor="ctr"/>
                </a:tc>
                <a:extLst>
                  <a:ext uri="{0D108BD9-81ED-4DB2-BD59-A6C34878D82A}">
                    <a16:rowId xmlns:a16="http://schemas.microsoft.com/office/drawing/2014/main" val="3362686255"/>
                  </a:ext>
                </a:extLst>
              </a:tr>
            </a:tbl>
          </a:graphicData>
        </a:graphic>
      </p:graphicFrame>
      <p:sp>
        <p:nvSpPr>
          <p:cNvPr id="5" name="TextBox 4">
            <a:extLst>
              <a:ext uri="{FF2B5EF4-FFF2-40B4-BE49-F238E27FC236}">
                <a16:creationId xmlns:a16="http://schemas.microsoft.com/office/drawing/2014/main" id="{E2633E2B-B708-43BB-932D-86BA03A29622}"/>
              </a:ext>
            </a:extLst>
          </p:cNvPr>
          <p:cNvSpPr txBox="1"/>
          <p:nvPr/>
        </p:nvSpPr>
        <p:spPr>
          <a:xfrm>
            <a:off x="8118130" y="1952455"/>
            <a:ext cx="3854413" cy="40934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i="1" dirty="0">
                <a:solidFill>
                  <a:srgbClr val="59595B"/>
                </a:solidFill>
                <a:latin typeface="Segoe UI"/>
                <a:cs typeface="Segoe UI"/>
              </a:rPr>
              <a:t>Among current non-users of family planning nearly </a:t>
            </a:r>
            <a:r>
              <a:rPr lang="en-US" sz="2000" b="1" i="1" dirty="0">
                <a:solidFill>
                  <a:srgbClr val="59595B"/>
                </a:solidFill>
                <a:latin typeface="Segoe UI"/>
                <a:cs typeface="Segoe UI"/>
              </a:rPr>
              <a:t>half reported that they are not using because they do not perceive themselves as being at risk </a:t>
            </a:r>
            <a:r>
              <a:rPr lang="en-US" sz="2000" i="1" dirty="0">
                <a:solidFill>
                  <a:srgbClr val="59595B"/>
                </a:solidFill>
                <a:latin typeface="Segoe UI"/>
                <a:cs typeface="Segoe UI"/>
              </a:rPr>
              <a:t>of becoming pregnant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i="1" dirty="0">
              <a:solidFill>
                <a:srgbClr val="59595B"/>
              </a:solidFill>
              <a:latin typeface="Segoe UI"/>
              <a:cs typeface="Segoe U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i="1" dirty="0">
                <a:solidFill>
                  <a:srgbClr val="59595B"/>
                </a:solidFill>
                <a:latin typeface="Segoe UI"/>
                <a:cs typeface="Segoe UI"/>
              </a:rPr>
              <a:t>About one in ten cited method or health concerns</a:t>
            </a:r>
            <a:r>
              <a:rPr lang="en-US" sz="2000" i="1" dirty="0">
                <a:solidFill>
                  <a:srgbClr val="59595B"/>
                </a:solidFill>
                <a:latin typeface="Segoe UI"/>
                <a:cs typeface="Segoe UI"/>
              </a:rPr>
              <a:t>, which could include side effects – real or perceived – as a reason for non-use</a:t>
            </a:r>
          </a:p>
        </p:txBody>
      </p:sp>
    </p:spTree>
    <p:extLst>
      <p:ext uri="{BB962C8B-B14F-4D97-AF65-F5344CB8AC3E}">
        <p14:creationId xmlns:p14="http://schemas.microsoft.com/office/powerpoint/2010/main" val="18695009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FE59EED1-7F08-DBF6-F7CF-8B0AB621F02C}"/>
              </a:ext>
            </a:extLst>
          </p:cNvPr>
          <p:cNvPicPr>
            <a:picLocks noChangeAspect="1"/>
          </p:cNvPicPr>
          <p:nvPr/>
        </p:nvPicPr>
        <p:blipFill>
          <a:blip r:embed="rId3">
            <a:extLst>
              <a:ext uri="{28A0092B-C50C-407E-A947-70E740481C1C}">
                <a14:useLocalDpi xmlns:a14="http://schemas.microsoft.com/office/drawing/2010/main" val="0"/>
              </a:ext>
            </a:extLst>
          </a:blip>
          <a:srcRect t="2725" b="2725"/>
          <a:stretch>
            <a:fillRect/>
          </a:stretch>
        </p:blipFill>
        <p:spPr>
          <a:xfrm>
            <a:off x="0" y="254643"/>
            <a:ext cx="7252793" cy="6018838"/>
          </a:xfrm>
          <a:custGeom>
            <a:avLst/>
            <a:gdLst>
              <a:gd name="connsiteX0" fmla="*/ 0 w 7252793"/>
              <a:gd name="connsiteY0" fmla="*/ 1 h 6858000"/>
              <a:gd name="connsiteX1" fmla="*/ 2831137 w 7252793"/>
              <a:gd name="connsiteY1" fmla="*/ 1 h 6858000"/>
              <a:gd name="connsiteX2" fmla="*/ 0 w 7252793"/>
              <a:gd name="connsiteY2" fmla="*/ 5228345 h 6858000"/>
              <a:gd name="connsiteX3" fmla="*/ 3024401 w 7252793"/>
              <a:gd name="connsiteY3" fmla="*/ 1 h 6858000"/>
              <a:gd name="connsiteX4" fmla="*/ 5369588 w 7252793"/>
              <a:gd name="connsiteY4" fmla="*/ 1 h 6858000"/>
              <a:gd name="connsiteX5" fmla="*/ 1655996 w 7252793"/>
              <a:gd name="connsiteY5" fmla="*/ 6857999 h 6858000"/>
              <a:gd name="connsiteX6" fmla="*/ 1 w 7252793"/>
              <a:gd name="connsiteY6" fmla="*/ 6858000 h 6858000"/>
              <a:gd name="connsiteX7" fmla="*/ 0 w 7252793"/>
              <a:gd name="connsiteY7" fmla="*/ 5585249 h 6858000"/>
              <a:gd name="connsiteX8" fmla="*/ 7252793 w 7252793"/>
              <a:gd name="connsiteY8" fmla="*/ 0 h 6858000"/>
              <a:gd name="connsiteX9" fmla="*/ 3539201 w 7252793"/>
              <a:gd name="connsiteY9" fmla="*/ 6858000 h 6858000"/>
              <a:gd name="connsiteX10" fmla="*/ 1849262 w 7252793"/>
              <a:gd name="connsiteY10" fmla="*/ 6857999 h 6858000"/>
              <a:gd name="connsiteX11" fmla="*/ 5562853 w 7252793"/>
              <a:gd name="connsiteY11"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52793" h="6858000">
                <a:moveTo>
                  <a:pt x="0" y="1"/>
                </a:moveTo>
                <a:lnTo>
                  <a:pt x="2831137" y="1"/>
                </a:lnTo>
                <a:lnTo>
                  <a:pt x="0" y="5228345"/>
                </a:lnTo>
                <a:close/>
                <a:moveTo>
                  <a:pt x="3024401" y="1"/>
                </a:moveTo>
                <a:lnTo>
                  <a:pt x="5369588" y="1"/>
                </a:lnTo>
                <a:lnTo>
                  <a:pt x="1655996" y="6857999"/>
                </a:lnTo>
                <a:lnTo>
                  <a:pt x="1" y="6858000"/>
                </a:lnTo>
                <a:lnTo>
                  <a:pt x="0" y="5585249"/>
                </a:lnTo>
                <a:close/>
                <a:moveTo>
                  <a:pt x="7252793" y="0"/>
                </a:moveTo>
                <a:lnTo>
                  <a:pt x="3539201" y="6858000"/>
                </a:lnTo>
                <a:lnTo>
                  <a:pt x="1849262" y="6857999"/>
                </a:lnTo>
                <a:lnTo>
                  <a:pt x="5562853" y="1"/>
                </a:lnTo>
                <a:close/>
              </a:path>
            </a:pathLst>
          </a:custGeom>
        </p:spPr>
      </p:pic>
      <p:sp>
        <p:nvSpPr>
          <p:cNvPr id="5" name="TextBox 4">
            <a:extLst>
              <a:ext uri="{FF2B5EF4-FFF2-40B4-BE49-F238E27FC236}">
                <a16:creationId xmlns:a16="http://schemas.microsoft.com/office/drawing/2014/main" id="{AA134341-C653-B1BE-16BF-08CACCEDEF5F}"/>
              </a:ext>
            </a:extLst>
          </p:cNvPr>
          <p:cNvSpPr txBox="1">
            <a:spLocks/>
          </p:cNvSpPr>
          <p:nvPr/>
        </p:nvSpPr>
        <p:spPr>
          <a:xfrm>
            <a:off x="5991502" y="2575779"/>
            <a:ext cx="5872332" cy="144655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Quality of family planning counseling</a:t>
            </a:r>
          </a:p>
        </p:txBody>
      </p:sp>
    </p:spTree>
    <p:extLst>
      <p:ext uri="{BB962C8B-B14F-4D97-AF65-F5344CB8AC3E}">
        <p14:creationId xmlns:p14="http://schemas.microsoft.com/office/powerpoint/2010/main" val="3234154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C4A15-D325-4944-ACB3-0A9A4962F436}"/>
              </a:ext>
            </a:extLst>
          </p:cNvPr>
          <p:cNvSpPr>
            <a:spLocks noGrp="1"/>
          </p:cNvSpPr>
          <p:nvPr>
            <p:ph type="title"/>
          </p:nvPr>
        </p:nvSpPr>
        <p:spPr>
          <a:xfrm>
            <a:off x="772297" y="949046"/>
            <a:ext cx="10647405" cy="492463"/>
          </a:xfrm>
        </p:spPr>
        <p:txBody>
          <a:bodyPr>
            <a:noAutofit/>
          </a:bodyPr>
          <a:lstStyle/>
          <a:p>
            <a:r>
              <a:rPr lang="en-US" sz="1800" b="0" i="1" dirty="0">
                <a:solidFill>
                  <a:schemeClr val="tx1"/>
                </a:solidFill>
              </a:rPr>
              <a:t>Trends in percentage of family</a:t>
            </a:r>
            <a:r>
              <a:rPr lang="en-GB" sz="1800" b="0" i="1" dirty="0">
                <a:solidFill>
                  <a:schemeClr val="tx1"/>
                </a:solidFill>
              </a:rPr>
              <a:t> planning users ages 15-49 years who were informed about other contraceptive methods</a:t>
            </a:r>
            <a:r>
              <a:rPr lang="en-US" sz="1800" b="0" i="1" dirty="0">
                <a:solidFill>
                  <a:schemeClr val="tx1"/>
                </a:solidFill>
              </a:rPr>
              <a:t> </a:t>
            </a:r>
          </a:p>
        </p:txBody>
      </p:sp>
      <p:sp>
        <p:nvSpPr>
          <p:cNvPr id="3" name="Rectangle 2">
            <a:extLst>
              <a:ext uri="{FF2B5EF4-FFF2-40B4-BE49-F238E27FC236}">
                <a16:creationId xmlns:a16="http://schemas.microsoft.com/office/drawing/2014/main" id="{38458542-9C5B-D146-B923-02952264AF0F}"/>
              </a:ext>
            </a:extLst>
          </p:cNvPr>
          <p:cNvSpPr/>
          <p:nvPr/>
        </p:nvSpPr>
        <p:spPr>
          <a:xfrm>
            <a:off x="477794" y="5702299"/>
            <a:ext cx="11236411" cy="923330"/>
          </a:xfrm>
          <a:prstGeom prst="rect">
            <a:avLst/>
          </a:prstGeom>
        </p:spPr>
        <p:txBody>
          <a:bodyPr wrap="square">
            <a:spAutoFit/>
          </a:bodyPr>
          <a:lstStyle/>
          <a:p>
            <a:r>
              <a:rPr lang="en-US" i="1" dirty="0">
                <a:latin typeface="Segoe UI" panose="020B0502040204020203" pitchFamily="34" charset="0"/>
                <a:cs typeface="Segoe UI" panose="020B0502040204020203" pitchFamily="34" charset="0"/>
              </a:rPr>
              <a:t>The proportion of FP users ages 15-49 years who </a:t>
            </a:r>
            <a:r>
              <a:rPr lang="en-US" b="1" i="1" dirty="0">
                <a:latin typeface="Segoe UI" panose="020B0502040204020203" pitchFamily="34" charset="0"/>
                <a:cs typeface="Segoe UI" panose="020B0502040204020203" pitchFamily="34" charset="0"/>
              </a:rPr>
              <a:t>were informed about others contraceptive methods </a:t>
            </a:r>
            <a:r>
              <a:rPr lang="en-US" i="1" dirty="0">
                <a:latin typeface="Segoe UI" panose="020B0502040204020203" pitchFamily="34" charset="0"/>
                <a:cs typeface="Segoe UI" panose="020B0502040204020203" pitchFamily="34" charset="0"/>
              </a:rPr>
              <a:t>showed slight increase since </a:t>
            </a:r>
            <a:r>
              <a:rPr lang="en-US" b="1" i="1" dirty="0">
                <a:latin typeface="Segoe UI" panose="020B0502040204020203" pitchFamily="34" charset="0"/>
                <a:cs typeface="Segoe UI" panose="020B0502040204020203" pitchFamily="34" charset="0"/>
              </a:rPr>
              <a:t>2019 nationally although there is regional variation</a:t>
            </a:r>
          </a:p>
          <a:p>
            <a:endParaRPr lang="en-US" i="1" dirty="0">
              <a:latin typeface="Segoe UI" panose="020B0502040204020203" pitchFamily="34" charset="0"/>
              <a:cs typeface="Segoe UI" panose="020B0502040204020203" pitchFamily="34" charset="0"/>
            </a:endParaRPr>
          </a:p>
        </p:txBody>
      </p:sp>
      <p:sp>
        <p:nvSpPr>
          <p:cNvPr id="5" name="Title 5">
            <a:extLst>
              <a:ext uri="{FF2B5EF4-FFF2-40B4-BE49-F238E27FC236}">
                <a16:creationId xmlns:a16="http://schemas.microsoft.com/office/drawing/2014/main" id="{AE9E4F9F-823C-9D40-B569-56ECD52D97DE}"/>
              </a:ext>
            </a:extLst>
          </p:cNvPr>
          <p:cNvSpPr txBox="1">
            <a:spLocks/>
          </p:cNvSpPr>
          <p:nvPr/>
        </p:nvSpPr>
        <p:spPr>
          <a:xfrm>
            <a:off x="1290637" y="315017"/>
            <a:ext cx="9610725" cy="646331"/>
          </a:xfrm>
          <a:prstGeom prst="rect">
            <a:avLst/>
          </a:prstGeom>
        </p:spPr>
        <p:txBody>
          <a:bodyPr/>
          <a:lst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a:lstStyle>
          <a:p>
            <a:pPr algn="ctr"/>
            <a:r>
              <a:rPr lang="en-US" sz="3200" dirty="0">
                <a:solidFill>
                  <a:schemeClr val="tx1"/>
                </a:solidFill>
                <a:latin typeface="Segoe UI" panose="020B0502040204020203" pitchFamily="34" charset="0"/>
                <a:cs typeface="Segoe UI" panose="020B0502040204020203" pitchFamily="34" charset="0"/>
              </a:rPr>
              <a:t>Regional trends: counseling on other methods</a:t>
            </a:r>
          </a:p>
        </p:txBody>
      </p:sp>
      <p:graphicFrame>
        <p:nvGraphicFramePr>
          <p:cNvPr id="8" name="Content Placeholder 7">
            <a:extLst>
              <a:ext uri="{FF2B5EF4-FFF2-40B4-BE49-F238E27FC236}">
                <a16:creationId xmlns:a16="http://schemas.microsoft.com/office/drawing/2014/main" id="{005141F5-68DE-4FD3-A226-9A20B7D8B579}"/>
              </a:ext>
            </a:extLst>
          </p:cNvPr>
          <p:cNvGraphicFramePr>
            <a:graphicFrameLocks noGrp="1"/>
          </p:cNvGraphicFramePr>
          <p:nvPr>
            <p:ph idx="1"/>
            <p:extLst>
              <p:ext uri="{D42A27DB-BD31-4B8C-83A1-F6EECF244321}">
                <p14:modId xmlns:p14="http://schemas.microsoft.com/office/powerpoint/2010/main" val="2446177682"/>
              </p:ext>
            </p:extLst>
          </p:nvPr>
        </p:nvGraphicFramePr>
        <p:xfrm>
          <a:off x="681039" y="1736943"/>
          <a:ext cx="10854469" cy="35970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61531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C4A15-D325-4944-ACB3-0A9A4962F436}"/>
              </a:ext>
            </a:extLst>
          </p:cNvPr>
          <p:cNvSpPr>
            <a:spLocks noGrp="1"/>
          </p:cNvSpPr>
          <p:nvPr>
            <p:ph type="title"/>
          </p:nvPr>
        </p:nvSpPr>
        <p:spPr>
          <a:xfrm>
            <a:off x="307845" y="731926"/>
            <a:ext cx="11576304" cy="521038"/>
          </a:xfrm>
        </p:spPr>
        <p:txBody>
          <a:bodyPr>
            <a:noAutofit/>
          </a:bodyPr>
          <a:lstStyle/>
          <a:p>
            <a:r>
              <a:rPr lang="en-US" sz="1800" b="0" i="1" dirty="0">
                <a:solidFill>
                  <a:schemeClr val="tx1"/>
                </a:solidFill>
              </a:rPr>
              <a:t>Trends in </a:t>
            </a:r>
            <a:r>
              <a:rPr lang="en-GB" sz="1800" b="0" i="1" dirty="0">
                <a:solidFill>
                  <a:schemeClr val="tx1"/>
                </a:solidFill>
              </a:rPr>
              <a:t>percentage of current modern family planning users age</a:t>
            </a:r>
            <a:r>
              <a:rPr lang="en-US" sz="1800" b="0" i="1" dirty="0">
                <a:solidFill>
                  <a:schemeClr val="tx1"/>
                </a:solidFill>
              </a:rPr>
              <a:t>s </a:t>
            </a:r>
            <a:r>
              <a:rPr lang="en-GB" sz="1800" b="0" i="1" dirty="0">
                <a:solidFill>
                  <a:schemeClr val="tx1"/>
                </a:solidFill>
              </a:rPr>
              <a:t> 15-49 years who were counselled on side effects</a:t>
            </a:r>
            <a:endParaRPr lang="en-US" sz="1800" b="0" i="1" dirty="0">
              <a:solidFill>
                <a:schemeClr val="tx1"/>
              </a:solidFill>
            </a:endParaRPr>
          </a:p>
        </p:txBody>
      </p:sp>
      <p:sp>
        <p:nvSpPr>
          <p:cNvPr id="3" name="Rectangle 2">
            <a:extLst>
              <a:ext uri="{FF2B5EF4-FFF2-40B4-BE49-F238E27FC236}">
                <a16:creationId xmlns:a16="http://schemas.microsoft.com/office/drawing/2014/main" id="{38458542-9C5B-D146-B923-02952264AF0F}"/>
              </a:ext>
            </a:extLst>
          </p:cNvPr>
          <p:cNvSpPr/>
          <p:nvPr/>
        </p:nvSpPr>
        <p:spPr>
          <a:xfrm>
            <a:off x="477793" y="5085150"/>
            <a:ext cx="11236411" cy="923330"/>
          </a:xfrm>
          <a:prstGeom prst="rect">
            <a:avLst/>
          </a:prstGeom>
        </p:spPr>
        <p:txBody>
          <a:bodyPr wrap="square">
            <a:spAutoFit/>
          </a:bodyPr>
          <a:lstStyle/>
          <a:p>
            <a:r>
              <a:rPr lang="en-US" i="1" dirty="0">
                <a:latin typeface="Segoe UI" panose="020B0502040204020203" pitchFamily="34" charset="0"/>
                <a:cs typeface="Segoe UI" panose="020B0502040204020203" pitchFamily="34" charset="0"/>
              </a:rPr>
              <a:t>There was a slight increase in the percentage of current FP users ages</a:t>
            </a:r>
            <a:r>
              <a:rPr lang="en-US" i="1" dirty="0">
                <a:solidFill>
                  <a:srgbClr val="FF0000"/>
                </a:solidFill>
                <a:latin typeface="Segoe UI" panose="020B0502040204020203" pitchFamily="34" charset="0"/>
                <a:cs typeface="Segoe UI" panose="020B0502040204020203" pitchFamily="34" charset="0"/>
              </a:rPr>
              <a:t> </a:t>
            </a:r>
            <a:r>
              <a:rPr lang="en-US" i="1" dirty="0">
                <a:latin typeface="Segoe UI" panose="020B0502040204020203" pitchFamily="34" charset="0"/>
                <a:cs typeface="Segoe UI" panose="020B0502040204020203" pitchFamily="34" charset="0"/>
              </a:rPr>
              <a:t>15-49 years who were </a:t>
            </a:r>
            <a:r>
              <a:rPr lang="en-US" b="1" i="1" dirty="0">
                <a:latin typeface="Segoe UI" panose="020B0502040204020203" pitchFamily="34" charset="0"/>
                <a:cs typeface="Segoe UI" panose="020B0502040204020203" pitchFamily="34" charset="0"/>
              </a:rPr>
              <a:t>counselled on side effects</a:t>
            </a:r>
            <a:r>
              <a:rPr lang="en-US" i="1" dirty="0">
                <a:latin typeface="Segoe UI" panose="020B0502040204020203" pitchFamily="34" charset="0"/>
                <a:cs typeface="Segoe UI" panose="020B0502040204020203" pitchFamily="34" charset="0"/>
              </a:rPr>
              <a:t> in 2021 compared to 2020, ranging from the lowest in </a:t>
            </a:r>
            <a:r>
              <a:rPr lang="en-US" b="1" i="1" dirty="0">
                <a:latin typeface="Segoe UI" panose="020B0502040204020203" pitchFamily="34" charset="0"/>
                <a:cs typeface="Segoe UI" panose="020B0502040204020203" pitchFamily="34" charset="0"/>
              </a:rPr>
              <a:t>Amhara (23%) </a:t>
            </a:r>
            <a:r>
              <a:rPr lang="en-US" i="1" dirty="0">
                <a:latin typeface="Segoe UI" panose="020B0502040204020203" pitchFamily="34" charset="0"/>
                <a:cs typeface="Segoe UI" panose="020B0502040204020203" pitchFamily="34" charset="0"/>
              </a:rPr>
              <a:t>to the highest in </a:t>
            </a:r>
            <a:r>
              <a:rPr lang="en-US" b="1" i="1" dirty="0">
                <a:latin typeface="Segoe UI" panose="020B0502040204020203" pitchFamily="34" charset="0"/>
                <a:cs typeface="Segoe UI" panose="020B0502040204020203" pitchFamily="34" charset="0"/>
              </a:rPr>
              <a:t> Addis (42%)</a:t>
            </a:r>
          </a:p>
        </p:txBody>
      </p:sp>
      <p:sp>
        <p:nvSpPr>
          <p:cNvPr id="5" name="Title 5">
            <a:extLst>
              <a:ext uri="{FF2B5EF4-FFF2-40B4-BE49-F238E27FC236}">
                <a16:creationId xmlns:a16="http://schemas.microsoft.com/office/drawing/2014/main" id="{C93B43DD-9B3E-7843-824B-EC38DBDD3CCF}"/>
              </a:ext>
            </a:extLst>
          </p:cNvPr>
          <p:cNvSpPr txBox="1">
            <a:spLocks/>
          </p:cNvSpPr>
          <p:nvPr/>
        </p:nvSpPr>
        <p:spPr>
          <a:xfrm>
            <a:off x="1290635" y="183627"/>
            <a:ext cx="9610725" cy="646331"/>
          </a:xfrm>
          <a:prstGeom prst="rect">
            <a:avLst/>
          </a:prstGeom>
        </p:spPr>
        <p:txBody>
          <a:bodyPr/>
          <a:lst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a:lstStyle>
          <a:p>
            <a:pPr algn="ctr"/>
            <a:r>
              <a:rPr lang="en-US" sz="3200" dirty="0">
                <a:solidFill>
                  <a:schemeClr val="tx1"/>
                </a:solidFill>
                <a:latin typeface="Segoe UI" panose="020B0502040204020203" pitchFamily="34" charset="0"/>
                <a:cs typeface="Segoe UI" panose="020B0502040204020203" pitchFamily="34" charset="0"/>
              </a:rPr>
              <a:t>Regional trends: counseling on side effects</a:t>
            </a:r>
          </a:p>
        </p:txBody>
      </p:sp>
      <p:graphicFrame>
        <p:nvGraphicFramePr>
          <p:cNvPr id="8" name="Content Placeholder 7">
            <a:extLst>
              <a:ext uri="{FF2B5EF4-FFF2-40B4-BE49-F238E27FC236}">
                <a16:creationId xmlns:a16="http://schemas.microsoft.com/office/drawing/2014/main" id="{44D6591D-CE1F-4E7D-AF77-C468964F7058}"/>
              </a:ext>
            </a:extLst>
          </p:cNvPr>
          <p:cNvGraphicFramePr>
            <a:graphicFrameLocks noGrp="1"/>
          </p:cNvGraphicFramePr>
          <p:nvPr>
            <p:ph idx="1"/>
            <p:extLst>
              <p:ext uri="{D42A27DB-BD31-4B8C-83A1-F6EECF244321}">
                <p14:modId xmlns:p14="http://schemas.microsoft.com/office/powerpoint/2010/main" val="910852686"/>
              </p:ext>
            </p:extLst>
          </p:nvPr>
        </p:nvGraphicFramePr>
        <p:xfrm>
          <a:off x="477793" y="1576754"/>
          <a:ext cx="10600515" cy="3276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1791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a:spLocks/>
          </p:cNvSpPr>
          <p:nvPr/>
        </p:nvSpPr>
        <p:spPr>
          <a:xfrm>
            <a:off x="5980664" y="2143470"/>
            <a:ext cx="5872332" cy="4093428"/>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4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Key summary findings from Cohort one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a:t>
            </a:r>
            <a:r>
              <a:rPr kumimoji="0" lang="en-US" sz="40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6 months and 12 months follow-up </a:t>
            </a:r>
            <a:r>
              <a:rPr lang="en-US" sz="4000" i="1" dirty="0">
                <a:solidFill>
                  <a:srgbClr val="00667D"/>
                </a:solidFill>
                <a:latin typeface="Segoe UI" panose="020B0502040204020203" pitchFamily="34" charset="0"/>
                <a:ea typeface="Segoe UI" panose="020B0502040204020203" pitchFamily="34" charset="0"/>
                <a:cs typeface="Segoe UI" panose="020B0502040204020203" pitchFamily="34" charset="0"/>
              </a:rPr>
              <a:t>interview</a:t>
            </a:r>
            <a:r>
              <a:rPr kumimoji="0" lang="en-US" sz="40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44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25" b="2725"/>
          <a:stretch>
            <a:fillRect/>
          </a:stretch>
        </p:blipFill>
        <p:spPr>
          <a:xfrm>
            <a:off x="0" y="0"/>
            <a:ext cx="7252793" cy="6236898"/>
          </a:xfrm>
        </p:spPr>
      </p:pic>
    </p:spTree>
    <p:extLst>
      <p:ext uri="{BB962C8B-B14F-4D97-AF65-F5344CB8AC3E}">
        <p14:creationId xmlns:p14="http://schemas.microsoft.com/office/powerpoint/2010/main" val="23320905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C4A15-D325-4944-ACB3-0A9A4962F436}"/>
              </a:ext>
            </a:extLst>
          </p:cNvPr>
          <p:cNvSpPr>
            <a:spLocks noGrp="1"/>
          </p:cNvSpPr>
          <p:nvPr>
            <p:ph type="title"/>
          </p:nvPr>
        </p:nvSpPr>
        <p:spPr>
          <a:xfrm>
            <a:off x="717464" y="1298237"/>
            <a:ext cx="11236411" cy="646331"/>
          </a:xfrm>
        </p:spPr>
        <p:txBody>
          <a:bodyPr>
            <a:noAutofit/>
          </a:bodyPr>
          <a:lstStyle/>
          <a:p>
            <a:r>
              <a:rPr lang="en-US" sz="1800" b="0" i="1" dirty="0">
                <a:solidFill>
                  <a:schemeClr val="tx1"/>
                </a:solidFill>
              </a:rPr>
              <a:t>Trends in percentage of current modern family planning users ages 15-49 years who were told what to do if side effects were to occur</a:t>
            </a:r>
          </a:p>
        </p:txBody>
      </p:sp>
      <p:sp>
        <p:nvSpPr>
          <p:cNvPr id="3" name="Rectangle 2">
            <a:extLst>
              <a:ext uri="{FF2B5EF4-FFF2-40B4-BE49-F238E27FC236}">
                <a16:creationId xmlns:a16="http://schemas.microsoft.com/office/drawing/2014/main" id="{38458542-9C5B-D146-B923-02952264AF0F}"/>
              </a:ext>
            </a:extLst>
          </p:cNvPr>
          <p:cNvSpPr/>
          <p:nvPr/>
        </p:nvSpPr>
        <p:spPr>
          <a:xfrm>
            <a:off x="647741" y="5559735"/>
            <a:ext cx="11236411" cy="646331"/>
          </a:xfrm>
          <a:prstGeom prst="rect">
            <a:avLst/>
          </a:prstGeom>
        </p:spPr>
        <p:txBody>
          <a:bodyPr wrap="square">
            <a:spAutoFit/>
          </a:bodyPr>
          <a:lstStyle/>
          <a:p>
            <a:r>
              <a:rPr lang="en-US" i="1" dirty="0">
                <a:latin typeface="Segoe UI" panose="020B0502040204020203" pitchFamily="34" charset="0"/>
                <a:cs typeface="Segoe UI" panose="020B0502040204020203" pitchFamily="34" charset="0"/>
              </a:rPr>
              <a:t>The percentage</a:t>
            </a:r>
            <a:r>
              <a:rPr lang="en-US" b="1" i="1" dirty="0">
                <a:latin typeface="Segoe UI" panose="020B0502040204020203" pitchFamily="34" charset="0"/>
                <a:cs typeface="Segoe UI" panose="020B0502040204020203" pitchFamily="34" charset="0"/>
              </a:rPr>
              <a:t> </a:t>
            </a:r>
            <a:r>
              <a:rPr lang="en-US" i="1" dirty="0">
                <a:latin typeface="Segoe UI" panose="020B0502040204020203" pitchFamily="34" charset="0"/>
                <a:cs typeface="Segoe UI" panose="020B0502040204020203" pitchFamily="34" charset="0"/>
              </a:rPr>
              <a:t>of current modern FP users ages 15-49 who were told </a:t>
            </a:r>
            <a:r>
              <a:rPr lang="en-US" b="1" i="1" dirty="0">
                <a:latin typeface="Segoe UI" panose="020B0502040204020203" pitchFamily="34" charset="0"/>
                <a:cs typeface="Segoe UI" panose="020B0502040204020203" pitchFamily="34" charset="0"/>
              </a:rPr>
              <a:t>what to do if side effects were to occur has increased since 2019, both nationally and regionally</a:t>
            </a:r>
          </a:p>
        </p:txBody>
      </p:sp>
      <p:sp>
        <p:nvSpPr>
          <p:cNvPr id="5" name="Title 5">
            <a:extLst>
              <a:ext uri="{FF2B5EF4-FFF2-40B4-BE49-F238E27FC236}">
                <a16:creationId xmlns:a16="http://schemas.microsoft.com/office/drawing/2014/main" id="{B9AFCA3A-3877-2C47-A79F-AD1861C6BFB6}"/>
              </a:ext>
            </a:extLst>
          </p:cNvPr>
          <p:cNvSpPr txBox="1">
            <a:spLocks/>
          </p:cNvSpPr>
          <p:nvPr/>
        </p:nvSpPr>
        <p:spPr>
          <a:xfrm>
            <a:off x="115746" y="315017"/>
            <a:ext cx="12076253" cy="646331"/>
          </a:xfrm>
          <a:prstGeom prst="rect">
            <a:avLst/>
          </a:prstGeom>
        </p:spPr>
        <p:txBody>
          <a:bodyPr/>
          <a:lst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a:lstStyle>
          <a:p>
            <a:pPr algn="ctr"/>
            <a:r>
              <a:rPr lang="en-US" sz="3200" dirty="0">
                <a:solidFill>
                  <a:schemeClr val="tx1"/>
                </a:solidFill>
                <a:latin typeface="Segoe UI" panose="020B0502040204020203" pitchFamily="34" charset="0"/>
                <a:cs typeface="Segoe UI" panose="020B0502040204020203" pitchFamily="34" charset="0"/>
              </a:rPr>
              <a:t>Regional trends: counseling on what to do about side effects </a:t>
            </a:r>
            <a:endParaRPr lang="en-US" sz="3200" dirty="0">
              <a:solidFill>
                <a:srgbClr val="FF0000"/>
              </a:solidFill>
              <a:latin typeface="Segoe UI" panose="020B0502040204020203" pitchFamily="34" charset="0"/>
              <a:cs typeface="Segoe UI" panose="020B0502040204020203" pitchFamily="34" charset="0"/>
            </a:endParaRPr>
          </a:p>
        </p:txBody>
      </p:sp>
      <p:graphicFrame>
        <p:nvGraphicFramePr>
          <p:cNvPr id="8" name="Content Placeholder 7">
            <a:extLst>
              <a:ext uri="{FF2B5EF4-FFF2-40B4-BE49-F238E27FC236}">
                <a16:creationId xmlns:a16="http://schemas.microsoft.com/office/drawing/2014/main" id="{5459FCC8-2257-44AF-91AA-B06CF19F70B6}"/>
              </a:ext>
            </a:extLst>
          </p:cNvPr>
          <p:cNvGraphicFramePr>
            <a:graphicFrameLocks noGrp="1"/>
          </p:cNvGraphicFramePr>
          <p:nvPr>
            <p:ph idx="1"/>
            <p:extLst>
              <p:ext uri="{D42A27DB-BD31-4B8C-83A1-F6EECF244321}">
                <p14:modId xmlns:p14="http://schemas.microsoft.com/office/powerpoint/2010/main" val="1309573687"/>
              </p:ext>
            </p:extLst>
          </p:nvPr>
        </p:nvGraphicFramePr>
        <p:xfrm>
          <a:off x="681038" y="1981201"/>
          <a:ext cx="10313533" cy="34241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3574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8C1E96-E2E4-48C3-BFFF-88854E7CF4A5}"/>
              </a:ext>
            </a:extLst>
          </p:cNvPr>
          <p:cNvSpPr>
            <a:spLocks noGrp="1"/>
          </p:cNvSpPr>
          <p:nvPr>
            <p:ph type="title"/>
          </p:nvPr>
        </p:nvSpPr>
        <p:spPr>
          <a:xfrm>
            <a:off x="382385" y="305096"/>
            <a:ext cx="11233882" cy="909782"/>
          </a:xfrm>
        </p:spPr>
        <p:txBody>
          <a:bodyPr>
            <a:normAutofit/>
          </a:bodyPr>
          <a:lstStyle/>
          <a:p>
            <a:r>
              <a:rPr lang="en-US" sz="3200" b="1" dirty="0">
                <a:solidFill>
                  <a:schemeClr val="tx1"/>
                </a:solidFill>
              </a:rPr>
              <a:t>Method Information Index* - Quality of counseling</a:t>
            </a:r>
            <a:endParaRPr lang="en-US" sz="3200" dirty="0">
              <a:solidFill>
                <a:schemeClr val="tx1"/>
              </a:solidFill>
            </a:endParaRPr>
          </a:p>
        </p:txBody>
      </p:sp>
      <p:sp>
        <p:nvSpPr>
          <p:cNvPr id="5" name="Content Placeholder 4">
            <a:extLst>
              <a:ext uri="{FF2B5EF4-FFF2-40B4-BE49-F238E27FC236}">
                <a16:creationId xmlns:a16="http://schemas.microsoft.com/office/drawing/2014/main" id="{EEF1C7B9-6F0E-4C26-A3EF-9C26A25A8F9C}"/>
              </a:ext>
            </a:extLst>
          </p:cNvPr>
          <p:cNvSpPr>
            <a:spLocks noGrp="1"/>
          </p:cNvSpPr>
          <p:nvPr>
            <p:ph idx="1"/>
          </p:nvPr>
        </p:nvSpPr>
        <p:spPr>
          <a:xfrm>
            <a:off x="382385" y="530276"/>
            <a:ext cx="11233882" cy="5292076"/>
          </a:xfrm>
        </p:spPr>
        <p:txBody>
          <a:bodyPr anchor="ctr">
            <a:normAutofit lnSpcReduction="10000"/>
          </a:bodyPr>
          <a:lstStyle/>
          <a:p>
            <a:pPr marL="0" indent="0">
              <a:buNone/>
            </a:pPr>
            <a:endParaRPr lang="en-US" sz="2300" dirty="0">
              <a:solidFill>
                <a:schemeClr val="tx1"/>
              </a:solidFill>
            </a:endParaRPr>
          </a:p>
          <a:p>
            <a:pPr marL="0" indent="0">
              <a:buNone/>
            </a:pPr>
            <a:r>
              <a:rPr lang="en-US" sz="2600" dirty="0">
                <a:solidFill>
                  <a:schemeClr val="tx1"/>
                </a:solidFill>
              </a:rPr>
              <a:t>The Method Information Index </a:t>
            </a:r>
            <a:r>
              <a:rPr lang="en-US" sz="2600" b="1" dirty="0">
                <a:solidFill>
                  <a:schemeClr val="tx1"/>
                </a:solidFill>
              </a:rPr>
              <a:t>(MII) </a:t>
            </a:r>
            <a:r>
              <a:rPr lang="en-US" sz="2600" dirty="0">
                <a:solidFill>
                  <a:schemeClr val="tx1"/>
                </a:solidFill>
              </a:rPr>
              <a:t>is a </a:t>
            </a:r>
            <a:r>
              <a:rPr lang="en-US" sz="2600" b="1" dirty="0">
                <a:solidFill>
                  <a:schemeClr val="tx1"/>
                </a:solidFill>
              </a:rPr>
              <a:t>composite metric </a:t>
            </a:r>
            <a:r>
              <a:rPr lang="en-US" sz="2600" dirty="0">
                <a:solidFill>
                  <a:schemeClr val="tx1"/>
                </a:solidFill>
              </a:rPr>
              <a:t>that calculates an index as the proportion of respondents who answered “yes” to three equally weighted questions referring to </a:t>
            </a:r>
            <a:r>
              <a:rPr lang="en-US" sz="2600" b="1" dirty="0">
                <a:solidFill>
                  <a:schemeClr val="tx1"/>
                </a:solidFill>
              </a:rPr>
              <a:t>counseling information given to the client when obtaining the contraceptive method</a:t>
            </a:r>
            <a:endParaRPr lang="en-US" sz="2600" dirty="0">
              <a:solidFill>
                <a:schemeClr val="tx1"/>
              </a:solidFill>
            </a:endParaRPr>
          </a:p>
          <a:p>
            <a:pPr marL="0" indent="0">
              <a:buNone/>
            </a:pPr>
            <a:r>
              <a:rPr lang="en-US" sz="2300" dirty="0">
                <a:solidFill>
                  <a:schemeClr val="tx1"/>
                </a:solidFill>
              </a:rPr>
              <a:t>The questions are: </a:t>
            </a:r>
          </a:p>
          <a:p>
            <a:pPr marL="457200" lvl="1" indent="0">
              <a:buNone/>
            </a:pPr>
            <a:r>
              <a:rPr lang="en-US" sz="2400" i="1" dirty="0">
                <a:solidFill>
                  <a:schemeClr val="tx1"/>
                </a:solidFill>
              </a:rPr>
              <a:t>1 “Were you informed about alternative contraceptive methods?”;</a:t>
            </a:r>
          </a:p>
          <a:p>
            <a:pPr marL="457200" lvl="1" indent="0">
              <a:buNone/>
            </a:pPr>
            <a:r>
              <a:rPr lang="en-US" sz="2400" i="1" dirty="0">
                <a:solidFill>
                  <a:schemeClr val="tx1"/>
                </a:solidFill>
              </a:rPr>
              <a:t>2. “Were you informed about the side effects of each method?”; and, </a:t>
            </a:r>
          </a:p>
          <a:p>
            <a:pPr marL="457200" lvl="1" indent="0">
              <a:buNone/>
            </a:pPr>
            <a:r>
              <a:rPr lang="en-US" sz="2400" i="1" dirty="0">
                <a:solidFill>
                  <a:schemeClr val="tx1"/>
                </a:solidFill>
              </a:rPr>
              <a:t>3. “Were you told what to do if side effects were to occur?”</a:t>
            </a:r>
          </a:p>
          <a:p>
            <a:pPr marL="457200" lvl="1" indent="0">
              <a:buNone/>
            </a:pPr>
            <a:endParaRPr lang="en-US" sz="2300" b="1" dirty="0">
              <a:solidFill>
                <a:schemeClr val="tx1"/>
              </a:solidFill>
            </a:endParaRPr>
          </a:p>
          <a:p>
            <a:pPr marL="457200" lvl="1" indent="0">
              <a:buNone/>
            </a:pPr>
            <a:r>
              <a:rPr lang="en-US" sz="2300" b="1" dirty="0">
                <a:solidFill>
                  <a:schemeClr val="tx1"/>
                </a:solidFill>
              </a:rPr>
              <a:t>A fourth question “Were you told that you could switch to another method” is added to make the MII+</a:t>
            </a:r>
          </a:p>
        </p:txBody>
      </p:sp>
    </p:spTree>
    <p:extLst>
      <p:ext uri="{BB962C8B-B14F-4D97-AF65-F5344CB8AC3E}">
        <p14:creationId xmlns:p14="http://schemas.microsoft.com/office/powerpoint/2010/main" val="5830013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8C1E96-E2E4-48C3-BFFF-88854E7CF4A5}"/>
              </a:ext>
            </a:extLst>
          </p:cNvPr>
          <p:cNvSpPr>
            <a:spLocks noGrp="1"/>
          </p:cNvSpPr>
          <p:nvPr>
            <p:ph type="title"/>
          </p:nvPr>
        </p:nvSpPr>
        <p:spPr>
          <a:xfrm>
            <a:off x="382385" y="471546"/>
            <a:ext cx="11233882" cy="909782"/>
          </a:xfrm>
        </p:spPr>
        <p:txBody>
          <a:bodyPr>
            <a:normAutofit/>
          </a:bodyPr>
          <a:lstStyle/>
          <a:p>
            <a:r>
              <a:rPr lang="en-US" sz="3200" b="1" dirty="0">
                <a:solidFill>
                  <a:schemeClr val="tx1"/>
                </a:solidFill>
              </a:rPr>
              <a:t>Method Information Index* - Quality of counseling</a:t>
            </a:r>
            <a:endParaRPr lang="en-US" sz="3200" dirty="0">
              <a:solidFill>
                <a:schemeClr val="tx1"/>
              </a:solidFill>
            </a:endParaRPr>
          </a:p>
        </p:txBody>
      </p:sp>
      <p:sp>
        <p:nvSpPr>
          <p:cNvPr id="5" name="Content Placeholder 4">
            <a:extLst>
              <a:ext uri="{FF2B5EF4-FFF2-40B4-BE49-F238E27FC236}">
                <a16:creationId xmlns:a16="http://schemas.microsoft.com/office/drawing/2014/main" id="{EEF1C7B9-6F0E-4C26-A3EF-9C26A25A8F9C}"/>
              </a:ext>
            </a:extLst>
          </p:cNvPr>
          <p:cNvSpPr>
            <a:spLocks noGrp="1"/>
          </p:cNvSpPr>
          <p:nvPr>
            <p:ph idx="1"/>
          </p:nvPr>
        </p:nvSpPr>
        <p:spPr>
          <a:xfrm>
            <a:off x="382385" y="1381328"/>
            <a:ext cx="11233882" cy="3857263"/>
          </a:xfrm>
        </p:spPr>
        <p:txBody>
          <a:bodyPr anchor="ctr">
            <a:normAutofit/>
          </a:bodyPr>
          <a:lstStyle/>
          <a:p>
            <a:pPr>
              <a:buFont typeface="Wingdings" panose="05000000000000000000" pitchFamily="2" charset="2"/>
              <a:buChar char="§"/>
            </a:pPr>
            <a:r>
              <a:rPr lang="en-US" sz="2400" b="1" dirty="0">
                <a:solidFill>
                  <a:schemeClr val="tx1"/>
                </a:solidFill>
              </a:rPr>
              <a:t>Quality of counseling </a:t>
            </a:r>
            <a:endParaRPr lang="en-US" sz="2400" dirty="0">
              <a:solidFill>
                <a:schemeClr val="tx1"/>
              </a:solidFill>
            </a:endParaRPr>
          </a:p>
          <a:p>
            <a:pPr marL="914400" lvl="1" indent="-457200">
              <a:buClr>
                <a:schemeClr val="tx1"/>
              </a:buClr>
              <a:buFont typeface="+mj-lt"/>
              <a:buAutoNum type="arabicPeriod"/>
            </a:pPr>
            <a:r>
              <a:rPr lang="en-US" sz="2400" b="1" i="1" dirty="0">
                <a:solidFill>
                  <a:schemeClr val="tx1"/>
                </a:solidFill>
              </a:rPr>
              <a:t>“No Counseling” -</a:t>
            </a:r>
            <a:r>
              <a:rPr lang="en-US" sz="2400" i="1" dirty="0">
                <a:solidFill>
                  <a:schemeClr val="tx1"/>
                </a:solidFill>
              </a:rPr>
              <a:t> </a:t>
            </a:r>
            <a:r>
              <a:rPr lang="en-US" sz="2400" b="1" i="1" dirty="0">
                <a:solidFill>
                  <a:schemeClr val="tx1"/>
                </a:solidFill>
              </a:rPr>
              <a:t>zero/no information received across all three questions</a:t>
            </a:r>
            <a:endParaRPr lang="en-US" sz="2400" i="1" dirty="0">
              <a:solidFill>
                <a:schemeClr val="tx1"/>
              </a:solidFill>
            </a:endParaRPr>
          </a:p>
          <a:p>
            <a:pPr marL="914400" lvl="1" indent="-457200">
              <a:buClr>
                <a:schemeClr val="tx1"/>
              </a:buClr>
              <a:buFont typeface="+mj-lt"/>
              <a:buAutoNum type="arabicPeriod"/>
            </a:pPr>
            <a:r>
              <a:rPr lang="en-US" sz="2400" b="1" i="1" dirty="0">
                <a:solidFill>
                  <a:schemeClr val="tx1"/>
                </a:solidFill>
              </a:rPr>
              <a:t>“Poor Quality Counseling” - </a:t>
            </a:r>
            <a:r>
              <a:rPr lang="en-US" sz="2400" i="1" dirty="0">
                <a:solidFill>
                  <a:schemeClr val="tx1"/>
                </a:solidFill>
              </a:rPr>
              <a:t>being </a:t>
            </a:r>
            <a:r>
              <a:rPr lang="en-US" sz="2400" b="1" i="1" dirty="0">
                <a:solidFill>
                  <a:schemeClr val="tx1"/>
                </a:solidFill>
              </a:rPr>
              <a:t>informed on only one of the three indicator questions,</a:t>
            </a:r>
            <a:endParaRPr lang="en-US" sz="2400" i="1" dirty="0">
              <a:solidFill>
                <a:schemeClr val="tx1"/>
              </a:solidFill>
            </a:endParaRPr>
          </a:p>
          <a:p>
            <a:pPr marL="914400" lvl="1" indent="-457200">
              <a:buClr>
                <a:schemeClr val="tx1"/>
              </a:buClr>
              <a:buFont typeface="+mj-lt"/>
              <a:buAutoNum type="arabicPeriod"/>
            </a:pPr>
            <a:r>
              <a:rPr lang="en-US" sz="2400" b="1" i="1" dirty="0">
                <a:solidFill>
                  <a:schemeClr val="tx1"/>
                </a:solidFill>
              </a:rPr>
              <a:t>“Intermediate Quality Counseling” </a:t>
            </a:r>
            <a:r>
              <a:rPr lang="en-US" sz="2400" i="1" dirty="0">
                <a:solidFill>
                  <a:schemeClr val="tx1"/>
                </a:solidFill>
              </a:rPr>
              <a:t>informed</a:t>
            </a:r>
            <a:r>
              <a:rPr lang="en-US" sz="2400" b="1" i="1" dirty="0">
                <a:solidFill>
                  <a:schemeClr val="tx1"/>
                </a:solidFill>
              </a:rPr>
              <a:t> on two indicator questions</a:t>
            </a:r>
          </a:p>
          <a:p>
            <a:pPr marL="914400" lvl="1" indent="-457200">
              <a:buClr>
                <a:schemeClr val="tx1"/>
              </a:buClr>
              <a:buFont typeface="+mj-lt"/>
              <a:buAutoNum type="arabicPeriod"/>
            </a:pPr>
            <a:r>
              <a:rPr lang="en-US" sz="2400" b="1" i="1" dirty="0">
                <a:solidFill>
                  <a:schemeClr val="tx1"/>
                </a:solidFill>
              </a:rPr>
              <a:t>“Good Counseling” </a:t>
            </a:r>
            <a:r>
              <a:rPr lang="en-US" sz="2400" i="1" dirty="0">
                <a:solidFill>
                  <a:schemeClr val="tx1"/>
                </a:solidFill>
              </a:rPr>
              <a:t>informed </a:t>
            </a:r>
            <a:r>
              <a:rPr lang="en-US" sz="2400" b="1" i="1" dirty="0">
                <a:solidFill>
                  <a:schemeClr val="tx1"/>
                </a:solidFill>
              </a:rPr>
              <a:t>on all three indicator questions</a:t>
            </a:r>
            <a:endParaRPr lang="en-US" sz="2400" dirty="0">
              <a:solidFill>
                <a:schemeClr val="tx1"/>
              </a:solidFill>
            </a:endParaRPr>
          </a:p>
          <a:p>
            <a:pPr marL="457200" lvl="1" indent="0">
              <a:buNone/>
            </a:pPr>
            <a:endParaRPr lang="en-US" sz="2300" i="1" dirty="0">
              <a:solidFill>
                <a:schemeClr val="tx1"/>
              </a:solidFill>
            </a:endParaRPr>
          </a:p>
        </p:txBody>
      </p:sp>
      <p:pic>
        <p:nvPicPr>
          <p:cNvPr id="6" name="chart">
            <a:extLst>
              <a:ext uri="{FF2B5EF4-FFF2-40B4-BE49-F238E27FC236}">
                <a16:creationId xmlns:a16="http://schemas.microsoft.com/office/drawing/2014/main" id="{1A2AB4B8-E2F8-43C6-8932-7C241794A15E}"/>
              </a:ext>
            </a:extLst>
          </p:cNvPr>
          <p:cNvPicPr>
            <a:picLocks noChangeAspect="1"/>
          </p:cNvPicPr>
          <p:nvPr/>
        </p:nvPicPr>
        <p:blipFill>
          <a:blip r:embed="rId3"/>
          <a:stretch>
            <a:fillRect/>
          </a:stretch>
        </p:blipFill>
        <p:spPr>
          <a:xfrm>
            <a:off x="615383" y="5897086"/>
            <a:ext cx="8494333" cy="377985"/>
          </a:xfrm>
          <a:prstGeom prst="rect">
            <a:avLst/>
          </a:prstGeom>
        </p:spPr>
      </p:pic>
    </p:spTree>
    <p:extLst>
      <p:ext uri="{BB962C8B-B14F-4D97-AF65-F5344CB8AC3E}">
        <p14:creationId xmlns:p14="http://schemas.microsoft.com/office/powerpoint/2010/main" val="34701373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DD285-DE81-4105-A9B5-B6F2B624E2A5}"/>
              </a:ext>
            </a:extLst>
          </p:cNvPr>
          <p:cNvSpPr>
            <a:spLocks noGrp="1"/>
          </p:cNvSpPr>
          <p:nvPr>
            <p:ph type="title"/>
          </p:nvPr>
        </p:nvSpPr>
        <p:spPr>
          <a:xfrm>
            <a:off x="680943" y="350279"/>
            <a:ext cx="10830113" cy="1116106"/>
          </a:xfrm>
        </p:spPr>
        <p:txBody>
          <a:bodyPr/>
          <a:lstStyle/>
          <a:p>
            <a:r>
              <a:rPr lang="en-US" sz="3200" dirty="0">
                <a:solidFill>
                  <a:schemeClr val="tx1"/>
                </a:solidFill>
              </a:rPr>
              <a:t>Method Information Index +</a:t>
            </a:r>
            <a:br>
              <a:rPr lang="en-US" dirty="0">
                <a:solidFill>
                  <a:schemeClr val="tx1"/>
                </a:solidFill>
              </a:rPr>
            </a:br>
            <a:r>
              <a:rPr lang="en-US" sz="1800" b="0" i="1" dirty="0">
                <a:solidFill>
                  <a:schemeClr val="tx1"/>
                </a:solidFill>
              </a:rPr>
              <a:t>Percent of women who were told about side effects, what to do about side effects, of other methods, and the possibility of switching methods </a:t>
            </a:r>
            <a:br>
              <a:rPr lang="en-US" sz="1600" b="0" i="1" dirty="0">
                <a:solidFill>
                  <a:schemeClr val="tx1"/>
                </a:solidFill>
              </a:rPr>
            </a:br>
            <a:endParaRPr lang="en-US" sz="1600" b="0" i="1" dirty="0">
              <a:solidFill>
                <a:schemeClr val="tx1"/>
              </a:solidFill>
            </a:endParaRPr>
          </a:p>
        </p:txBody>
      </p:sp>
      <p:graphicFrame>
        <p:nvGraphicFramePr>
          <p:cNvPr id="11" name="Chart 10">
            <a:extLst>
              <a:ext uri="{FF2B5EF4-FFF2-40B4-BE49-F238E27FC236}">
                <a16:creationId xmlns:a16="http://schemas.microsoft.com/office/drawing/2014/main" id="{5D55F3DC-BC6E-40B3-A66B-9FB062426E1D}"/>
              </a:ext>
            </a:extLst>
          </p:cNvPr>
          <p:cNvGraphicFramePr>
            <a:graphicFrameLocks/>
          </p:cNvGraphicFramePr>
          <p:nvPr>
            <p:extLst>
              <p:ext uri="{D42A27DB-BD31-4B8C-83A1-F6EECF244321}">
                <p14:modId xmlns:p14="http://schemas.microsoft.com/office/powerpoint/2010/main" val="214780477"/>
              </p:ext>
            </p:extLst>
          </p:nvPr>
        </p:nvGraphicFramePr>
        <p:xfrm>
          <a:off x="8108823" y="1587284"/>
          <a:ext cx="4020222" cy="4235503"/>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8689F87B-939A-4043-9471-84D86CB0AB24}"/>
              </a:ext>
            </a:extLst>
          </p:cNvPr>
          <p:cNvSpPr txBox="1"/>
          <p:nvPr/>
        </p:nvSpPr>
        <p:spPr>
          <a:xfrm>
            <a:off x="451635" y="5701888"/>
            <a:ext cx="7971603" cy="646331"/>
          </a:xfrm>
          <a:prstGeom prst="rect">
            <a:avLst/>
          </a:prstGeom>
          <a:noFill/>
        </p:spPr>
        <p:txBody>
          <a:bodyPr wrap="square" rtlCol="0">
            <a:spAutoFit/>
          </a:bodyPr>
          <a:lstStyle/>
          <a:p>
            <a:r>
              <a:rPr lang="en-US" b="1" i="1" dirty="0"/>
              <a:t>Around 1 in 5 women </a:t>
            </a:r>
            <a:r>
              <a:rPr lang="en-US" i="1" dirty="0"/>
              <a:t>received </a:t>
            </a:r>
            <a:r>
              <a:rPr lang="en-US" b="1" i="1" dirty="0"/>
              <a:t>FP counseling </a:t>
            </a:r>
            <a:r>
              <a:rPr lang="en-US" i="1" dirty="0"/>
              <a:t>on all of the above four elements</a:t>
            </a:r>
          </a:p>
        </p:txBody>
      </p:sp>
      <p:graphicFrame>
        <p:nvGraphicFramePr>
          <p:cNvPr id="6" name="Chart 5">
            <a:extLst>
              <a:ext uri="{FF2B5EF4-FFF2-40B4-BE49-F238E27FC236}">
                <a16:creationId xmlns:a16="http://schemas.microsoft.com/office/drawing/2014/main" id="{629D4DCA-3A42-4869-8A79-42A779B758CE}"/>
              </a:ext>
            </a:extLst>
          </p:cNvPr>
          <p:cNvGraphicFramePr>
            <a:graphicFrameLocks/>
          </p:cNvGraphicFramePr>
          <p:nvPr>
            <p:extLst>
              <p:ext uri="{D42A27DB-BD31-4B8C-83A1-F6EECF244321}">
                <p14:modId xmlns:p14="http://schemas.microsoft.com/office/powerpoint/2010/main" val="4051829851"/>
              </p:ext>
            </p:extLst>
          </p:nvPr>
        </p:nvGraphicFramePr>
        <p:xfrm>
          <a:off x="300942" y="1466384"/>
          <a:ext cx="7738159" cy="423550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654723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C4A15-D325-4944-ACB3-0A9A4962F436}"/>
              </a:ext>
            </a:extLst>
          </p:cNvPr>
          <p:cNvSpPr>
            <a:spLocks noGrp="1"/>
          </p:cNvSpPr>
          <p:nvPr>
            <p:ph type="title"/>
          </p:nvPr>
        </p:nvSpPr>
        <p:spPr>
          <a:xfrm>
            <a:off x="1527586" y="886920"/>
            <a:ext cx="9821732" cy="699883"/>
          </a:xfrm>
        </p:spPr>
        <p:txBody>
          <a:bodyPr>
            <a:noAutofit/>
          </a:bodyPr>
          <a:lstStyle/>
          <a:p>
            <a:r>
              <a:rPr lang="en-US" sz="1800" b="0" i="1" dirty="0">
                <a:solidFill>
                  <a:schemeClr val="tx1"/>
                </a:solidFill>
              </a:rPr>
              <a:t>Trends in percentage of women who received </a:t>
            </a:r>
            <a:r>
              <a:rPr lang="en-US" sz="1800" i="1" dirty="0">
                <a:solidFill>
                  <a:schemeClr val="tx1"/>
                </a:solidFill>
              </a:rPr>
              <a:t>"good counseling*“ </a:t>
            </a:r>
            <a:r>
              <a:rPr lang="en-US" sz="1800" b="0" i="1" dirty="0">
                <a:solidFill>
                  <a:schemeClr val="tx1"/>
                </a:solidFill>
              </a:rPr>
              <a:t>about modern family planning methods</a:t>
            </a:r>
          </a:p>
        </p:txBody>
      </p:sp>
      <p:sp>
        <p:nvSpPr>
          <p:cNvPr id="3" name="Rectangle 2">
            <a:extLst>
              <a:ext uri="{FF2B5EF4-FFF2-40B4-BE49-F238E27FC236}">
                <a16:creationId xmlns:a16="http://schemas.microsoft.com/office/drawing/2014/main" id="{38458542-9C5B-D146-B923-02952264AF0F}"/>
              </a:ext>
            </a:extLst>
          </p:cNvPr>
          <p:cNvSpPr/>
          <p:nvPr/>
        </p:nvSpPr>
        <p:spPr>
          <a:xfrm>
            <a:off x="681038" y="5729468"/>
            <a:ext cx="11456294" cy="923330"/>
          </a:xfrm>
          <a:prstGeom prst="rect">
            <a:avLst/>
          </a:prstGeom>
        </p:spPr>
        <p:txBody>
          <a:bodyPr wrap="square">
            <a:spAutoFit/>
          </a:bodyPr>
          <a:lstStyle/>
          <a:p>
            <a:r>
              <a:rPr lang="en-US" i="1" dirty="0">
                <a:latin typeface="Segoe UI" panose="020B0502040204020203" pitchFamily="34" charset="0"/>
                <a:cs typeface="Segoe UI" panose="020B0502040204020203" pitchFamily="34" charset="0"/>
              </a:rPr>
              <a:t>Overall, the percentage of women receiving "</a:t>
            </a:r>
            <a:r>
              <a:rPr lang="en-US" b="1" i="1" dirty="0">
                <a:latin typeface="Segoe UI" panose="020B0502040204020203" pitchFamily="34" charset="0"/>
                <a:cs typeface="Segoe UI" panose="020B0502040204020203" pitchFamily="34" charset="0"/>
              </a:rPr>
              <a:t>good counseling</a:t>
            </a:r>
            <a:r>
              <a:rPr lang="en-US" i="1" dirty="0">
                <a:latin typeface="Segoe UI" panose="020B0502040204020203" pitchFamily="34" charset="0"/>
                <a:cs typeface="Segoe UI" panose="020B0502040204020203" pitchFamily="34" charset="0"/>
              </a:rPr>
              <a:t>" is increasing since 2019 nationally</a:t>
            </a:r>
          </a:p>
          <a:p>
            <a:r>
              <a:rPr lang="en-US" sz="1600" b="1" i="1" dirty="0">
                <a:latin typeface="Segoe UI" panose="020B0502040204020203" pitchFamily="34" charset="0"/>
                <a:cs typeface="Segoe UI" panose="020B0502040204020203" pitchFamily="34" charset="0"/>
              </a:rPr>
              <a:t>*</a:t>
            </a:r>
            <a:r>
              <a:rPr lang="en-US" sz="1600" b="1" i="1" dirty="0">
                <a:solidFill>
                  <a:schemeClr val="tx1"/>
                </a:solidFill>
              </a:rPr>
              <a:t>Good Counseling - </a:t>
            </a:r>
            <a:r>
              <a:rPr lang="en-US" sz="1600" i="1" dirty="0">
                <a:solidFill>
                  <a:schemeClr val="tx1"/>
                </a:solidFill>
              </a:rPr>
              <a:t>informed </a:t>
            </a:r>
            <a:r>
              <a:rPr lang="en-US" sz="1600" b="1" i="1" dirty="0">
                <a:solidFill>
                  <a:schemeClr val="tx1"/>
                </a:solidFill>
              </a:rPr>
              <a:t>on all three indicator questions</a:t>
            </a:r>
            <a:endParaRPr lang="en-US" sz="1600" dirty="0">
              <a:solidFill>
                <a:schemeClr val="tx1"/>
              </a:solidFill>
            </a:endParaRPr>
          </a:p>
          <a:p>
            <a:endParaRPr lang="en-US" b="1" i="1" dirty="0">
              <a:latin typeface="Segoe UI" panose="020B0502040204020203" pitchFamily="34" charset="0"/>
              <a:cs typeface="Segoe UI" panose="020B0502040204020203" pitchFamily="34" charset="0"/>
            </a:endParaRPr>
          </a:p>
        </p:txBody>
      </p:sp>
      <p:sp>
        <p:nvSpPr>
          <p:cNvPr id="5" name="Title 5">
            <a:extLst>
              <a:ext uri="{FF2B5EF4-FFF2-40B4-BE49-F238E27FC236}">
                <a16:creationId xmlns:a16="http://schemas.microsoft.com/office/drawing/2014/main" id="{2F57A70E-F6BE-554D-9E5B-87CC5DE494AF}"/>
              </a:ext>
            </a:extLst>
          </p:cNvPr>
          <p:cNvSpPr txBox="1">
            <a:spLocks/>
          </p:cNvSpPr>
          <p:nvPr/>
        </p:nvSpPr>
        <p:spPr>
          <a:xfrm>
            <a:off x="1290637" y="315017"/>
            <a:ext cx="9610725" cy="646331"/>
          </a:xfrm>
          <a:prstGeom prst="rect">
            <a:avLst/>
          </a:prstGeom>
        </p:spPr>
        <p:txBody>
          <a:bodyPr/>
          <a:lstStyle>
            <a:lvl1pPr algn="l" defTabSz="914400" rtl="0" eaLnBrk="1" latinLnBrk="0" hangingPunct="1">
              <a:spcBef>
                <a:spcPct val="0"/>
              </a:spcBef>
              <a:buNone/>
              <a:defRPr sz="3600" b="1" i="0" kern="1200">
                <a:solidFill>
                  <a:schemeClr val="accent1"/>
                </a:solidFill>
                <a:latin typeface="Calibri" charset="0"/>
                <a:ea typeface="Calibri" charset="0"/>
                <a:cs typeface="Calibri" charset="0"/>
              </a:defRPr>
            </a:lvl1pPr>
          </a:lstStyle>
          <a:p>
            <a:pPr algn="ctr"/>
            <a:r>
              <a:rPr lang="en-US" sz="3200" dirty="0">
                <a:solidFill>
                  <a:schemeClr val="tx1"/>
                </a:solidFill>
                <a:latin typeface="Segoe UI" panose="020B0502040204020203" pitchFamily="34" charset="0"/>
                <a:cs typeface="Segoe UI" panose="020B0502040204020203" pitchFamily="34" charset="0"/>
              </a:rPr>
              <a:t>Regional trends: Good Counseling</a:t>
            </a:r>
          </a:p>
        </p:txBody>
      </p:sp>
      <p:graphicFrame>
        <p:nvGraphicFramePr>
          <p:cNvPr id="8" name="Content Placeholder 7">
            <a:extLst>
              <a:ext uri="{FF2B5EF4-FFF2-40B4-BE49-F238E27FC236}">
                <a16:creationId xmlns:a16="http://schemas.microsoft.com/office/drawing/2014/main" id="{69583B5D-0107-4FC6-9090-CDE6326657A8}"/>
              </a:ext>
            </a:extLst>
          </p:cNvPr>
          <p:cNvGraphicFramePr>
            <a:graphicFrameLocks noGrp="1"/>
          </p:cNvGraphicFramePr>
          <p:nvPr>
            <p:ph idx="1"/>
            <p:extLst>
              <p:ext uri="{D42A27DB-BD31-4B8C-83A1-F6EECF244321}">
                <p14:modId xmlns:p14="http://schemas.microsoft.com/office/powerpoint/2010/main" val="1870008037"/>
              </p:ext>
            </p:extLst>
          </p:nvPr>
        </p:nvGraphicFramePr>
        <p:xfrm>
          <a:off x="681038" y="1586804"/>
          <a:ext cx="10926132" cy="41426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08643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23F22-79FE-4011-BA91-B94938E5858C}"/>
              </a:ext>
            </a:extLst>
          </p:cNvPr>
          <p:cNvSpPr>
            <a:spLocks noGrp="1"/>
          </p:cNvSpPr>
          <p:nvPr>
            <p:ph type="title"/>
          </p:nvPr>
        </p:nvSpPr>
        <p:spPr>
          <a:xfrm>
            <a:off x="680945" y="484094"/>
            <a:ext cx="10830113" cy="532841"/>
          </a:xfrm>
        </p:spPr>
        <p:txBody>
          <a:bodyPr/>
          <a:lstStyle/>
          <a:p>
            <a:pPr algn="ctr"/>
            <a:r>
              <a:rPr lang="en-US" sz="3200" dirty="0">
                <a:solidFill>
                  <a:schemeClr val="tx1"/>
                </a:solidFill>
              </a:rPr>
              <a:t>Partner involvement in FP decisions*</a:t>
            </a:r>
          </a:p>
        </p:txBody>
      </p:sp>
      <p:graphicFrame>
        <p:nvGraphicFramePr>
          <p:cNvPr id="3" name="Chart 2">
            <a:extLst>
              <a:ext uri="{FF2B5EF4-FFF2-40B4-BE49-F238E27FC236}">
                <a16:creationId xmlns:a16="http://schemas.microsoft.com/office/drawing/2014/main" id="{C9B0FC84-920C-7B40-B74E-23D057321D81}"/>
              </a:ext>
            </a:extLst>
          </p:cNvPr>
          <p:cNvGraphicFramePr/>
          <p:nvPr/>
        </p:nvGraphicFramePr>
        <p:xfrm>
          <a:off x="1019530" y="2430061"/>
          <a:ext cx="3544081" cy="35596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73357036-710B-A44B-80FA-9FE68E15D645}"/>
              </a:ext>
            </a:extLst>
          </p:cNvPr>
          <p:cNvGraphicFramePr/>
          <p:nvPr/>
        </p:nvGraphicFramePr>
        <p:xfrm>
          <a:off x="6853806" y="2430062"/>
          <a:ext cx="3956155" cy="3450622"/>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80DCC92B-5ADC-47DD-93CC-B5D867EAFA47}"/>
              </a:ext>
            </a:extLst>
          </p:cNvPr>
          <p:cNvSpPr txBox="1"/>
          <p:nvPr/>
        </p:nvSpPr>
        <p:spPr>
          <a:xfrm>
            <a:off x="0" y="4896578"/>
            <a:ext cx="11904345" cy="1200329"/>
          </a:xfrm>
          <a:prstGeom prst="rect">
            <a:avLst/>
          </a:prstGeom>
          <a:noFill/>
        </p:spPr>
        <p:txBody>
          <a:bodyPr wrap="square" rtlCol="0">
            <a:spAutoFit/>
          </a:bodyPr>
          <a:lstStyle/>
          <a:p>
            <a:pPr marL="285750" indent="-285750">
              <a:buFont typeface="Arial" panose="020B0604020202020204" pitchFamily="34" charset="0"/>
              <a:buChar char="•"/>
            </a:pPr>
            <a:r>
              <a:rPr lang="en-US" b="1" i="1" dirty="0">
                <a:latin typeface="Segoe UI" panose="020B0502040204020203" pitchFamily="34" charset="0"/>
                <a:cs typeface="Segoe UI" panose="020B0502040204020203" pitchFamily="34" charset="0"/>
              </a:rPr>
              <a:t>Close to 1 in 10 women reported that their husband/partner does/did not know they are using a FP method</a:t>
            </a:r>
          </a:p>
          <a:p>
            <a:pPr marL="285750" indent="-285750">
              <a:buFont typeface="Arial" panose="020B0604020202020204" pitchFamily="34" charset="0"/>
              <a:buChar char="•"/>
            </a:pPr>
            <a:r>
              <a:rPr lang="en-US" b="1" i="1" dirty="0">
                <a:latin typeface="Segoe UI" panose="020B0502040204020203" pitchFamily="34" charset="0"/>
                <a:cs typeface="Segoe UI" panose="020B0502040204020203" pitchFamily="34" charset="0"/>
              </a:rPr>
              <a:t>Around 1 in 5 women </a:t>
            </a:r>
            <a:r>
              <a:rPr lang="en-US" i="1" dirty="0">
                <a:latin typeface="Segoe UI" panose="020B0502040204020203" pitchFamily="34" charset="0"/>
                <a:cs typeface="Segoe UI" panose="020B0502040204020203" pitchFamily="34" charset="0"/>
              </a:rPr>
              <a:t>discussed with their partner </a:t>
            </a:r>
            <a:r>
              <a:rPr lang="en-US" b="1" i="1" dirty="0">
                <a:latin typeface="Segoe UI" panose="020B0502040204020203" pitchFamily="34" charset="0"/>
                <a:cs typeface="Segoe UI" panose="020B0502040204020203" pitchFamily="34" charset="0"/>
              </a:rPr>
              <a:t>after</a:t>
            </a:r>
            <a:r>
              <a:rPr lang="en-US" i="1" dirty="0">
                <a:latin typeface="Segoe UI" panose="020B0502040204020203" pitchFamily="34" charset="0"/>
                <a:cs typeface="Segoe UI" panose="020B0502040204020203" pitchFamily="34" charset="0"/>
              </a:rPr>
              <a:t> using their current contraceptive method</a:t>
            </a:r>
          </a:p>
          <a:p>
            <a:endParaRPr lang="en-US" i="1" dirty="0">
              <a:latin typeface="Segoe UI" panose="020B0502040204020203" pitchFamily="34" charset="0"/>
              <a:cs typeface="Segoe UI" panose="020B0502040204020203" pitchFamily="34" charset="0"/>
            </a:endParaRPr>
          </a:p>
        </p:txBody>
      </p:sp>
      <p:graphicFrame>
        <p:nvGraphicFramePr>
          <p:cNvPr id="9" name="Chart 8">
            <a:extLst>
              <a:ext uri="{FF2B5EF4-FFF2-40B4-BE49-F238E27FC236}">
                <a16:creationId xmlns:a16="http://schemas.microsoft.com/office/drawing/2014/main" id="{23535339-484D-49FF-929F-A81FD9F40F83}"/>
              </a:ext>
            </a:extLst>
          </p:cNvPr>
          <p:cNvGraphicFramePr>
            <a:graphicFrameLocks/>
          </p:cNvGraphicFramePr>
          <p:nvPr>
            <p:extLst>
              <p:ext uri="{D42A27DB-BD31-4B8C-83A1-F6EECF244321}">
                <p14:modId xmlns:p14="http://schemas.microsoft.com/office/powerpoint/2010/main" val="2511914609"/>
              </p:ext>
            </p:extLst>
          </p:nvPr>
        </p:nvGraphicFramePr>
        <p:xfrm>
          <a:off x="379631" y="1879026"/>
          <a:ext cx="5483957" cy="35562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7648426A-4DD3-418C-9F38-3B39DFBFF851}"/>
              </a:ext>
            </a:extLst>
          </p:cNvPr>
          <p:cNvGraphicFramePr>
            <a:graphicFrameLocks/>
          </p:cNvGraphicFramePr>
          <p:nvPr>
            <p:extLst>
              <p:ext uri="{D42A27DB-BD31-4B8C-83A1-F6EECF244321}">
                <p14:modId xmlns:p14="http://schemas.microsoft.com/office/powerpoint/2010/main" val="391238093"/>
              </p:ext>
            </p:extLst>
          </p:nvPr>
        </p:nvGraphicFramePr>
        <p:xfrm>
          <a:off x="6328414" y="1095256"/>
          <a:ext cx="5483955" cy="3723001"/>
        </p:xfrm>
        <a:graphic>
          <a:graphicData uri="http://schemas.openxmlformats.org/drawingml/2006/chart">
            <c:chart xmlns:c="http://schemas.openxmlformats.org/drawingml/2006/chart" xmlns:r="http://schemas.openxmlformats.org/officeDocument/2006/relationships" r:id="rId6"/>
          </a:graphicData>
        </a:graphic>
      </p:graphicFrame>
      <p:sp>
        <p:nvSpPr>
          <p:cNvPr id="6" name="TextBox 5">
            <a:extLst>
              <a:ext uri="{FF2B5EF4-FFF2-40B4-BE49-F238E27FC236}">
                <a16:creationId xmlns:a16="http://schemas.microsoft.com/office/drawing/2014/main" id="{854AD2DD-F96A-85DF-1D68-FC1A632E1727}"/>
              </a:ext>
            </a:extLst>
          </p:cNvPr>
          <p:cNvSpPr txBox="1"/>
          <p:nvPr/>
        </p:nvSpPr>
        <p:spPr>
          <a:xfrm>
            <a:off x="581761" y="1140362"/>
            <a:ext cx="5483957" cy="1354217"/>
          </a:xfrm>
          <a:prstGeom prst="rect">
            <a:avLst/>
          </a:prstGeom>
          <a:noFill/>
        </p:spPr>
        <p:txBody>
          <a:bodyPr wrap="square" rtlCol="0">
            <a:spAutoFit/>
          </a:bodyPr>
          <a:lstStyle/>
          <a:p>
            <a:pPr algn="ctr" rtl="0">
              <a:defRPr sz="1600" b="0" i="1" u="none" strike="noStrike" kern="1200" spc="0" baseline="0">
                <a:solidFill>
                  <a:srgbClr val="59595B"/>
                </a:solidFill>
                <a:latin typeface="Segoe UI" panose="020B0502040204020203" pitchFamily="34" charset="0"/>
                <a:ea typeface="+mn-ea"/>
                <a:cs typeface="Segoe UI" panose="020B0502040204020203" pitchFamily="34" charset="0"/>
              </a:defRPr>
            </a:pPr>
            <a:r>
              <a:rPr lang="en-US" sz="1600" i="1" dirty="0">
                <a:solidFill>
                  <a:schemeClr val="tx1"/>
                </a:solidFill>
                <a:latin typeface="Segoe UI" panose="020B0502040204020203" pitchFamily="34" charset="0"/>
                <a:cs typeface="Segoe UI" panose="020B0502040204020203" pitchFamily="34" charset="0"/>
              </a:rPr>
              <a:t>Does/did your husband/partner know that you are/were using a FP method?</a:t>
            </a:r>
          </a:p>
          <a:p>
            <a:pPr algn="ctr" rtl="0">
              <a:defRPr sz="1600" b="0" i="1" u="none" strike="noStrike" kern="1200" spc="0" baseline="0">
                <a:solidFill>
                  <a:srgbClr val="59595B"/>
                </a:solidFill>
                <a:latin typeface="Segoe UI" panose="020B0502040204020203" pitchFamily="34" charset="0"/>
                <a:ea typeface="+mn-ea"/>
                <a:cs typeface="Segoe UI" panose="020B0502040204020203" pitchFamily="34" charset="0"/>
              </a:defRPr>
            </a:pPr>
            <a:r>
              <a:rPr lang="en-US" sz="1600" i="1" dirty="0">
                <a:solidFill>
                  <a:schemeClr val="tx1"/>
                </a:solidFill>
                <a:latin typeface="Segoe UI" panose="020B0502040204020203" pitchFamily="34" charset="0"/>
                <a:cs typeface="Segoe UI" panose="020B0502040204020203" pitchFamily="34" charset="0"/>
              </a:rPr>
              <a:t>Among users of female controlled</a:t>
            </a:r>
            <a:r>
              <a:rPr lang="en-US" sz="1600" i="1" baseline="0" dirty="0">
                <a:solidFill>
                  <a:schemeClr val="tx1"/>
                </a:solidFill>
                <a:latin typeface="Segoe UI" panose="020B0502040204020203" pitchFamily="34" charset="0"/>
                <a:cs typeface="Segoe UI" panose="020B0502040204020203" pitchFamily="34" charset="0"/>
              </a:rPr>
              <a:t> method </a:t>
            </a:r>
          </a:p>
          <a:p>
            <a:pPr algn="ctr" rtl="0">
              <a:defRPr sz="1600" b="0" i="1" u="none" strike="noStrike" kern="1200" spc="0" baseline="0">
                <a:solidFill>
                  <a:srgbClr val="59595B"/>
                </a:solidFill>
                <a:latin typeface="Segoe UI" panose="020B0502040204020203" pitchFamily="34" charset="0"/>
                <a:ea typeface="+mn-ea"/>
                <a:cs typeface="Segoe UI" panose="020B0502040204020203" pitchFamily="34" charset="0"/>
              </a:defRPr>
            </a:pPr>
            <a:r>
              <a:rPr lang="en-US" sz="1600" i="1" dirty="0">
                <a:solidFill>
                  <a:schemeClr val="tx1"/>
                </a:solidFill>
                <a:latin typeface="Segoe UI" panose="020B0502040204020203" pitchFamily="34" charset="0"/>
                <a:cs typeface="Segoe UI" panose="020B0502040204020203" pitchFamily="34" charset="0"/>
              </a:rPr>
              <a:t> (n= 1,922)</a:t>
            </a:r>
          </a:p>
          <a:p>
            <a:endParaRPr lang="en-US" dirty="0"/>
          </a:p>
        </p:txBody>
      </p:sp>
    </p:spTree>
    <p:extLst>
      <p:ext uri="{BB962C8B-B14F-4D97-AF65-F5344CB8AC3E}">
        <p14:creationId xmlns:p14="http://schemas.microsoft.com/office/powerpoint/2010/main" val="16719996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D26D218-56D0-0E45-B1F3-1B2FCD6C3B77}"/>
              </a:ext>
            </a:extLst>
          </p:cNvPr>
          <p:cNvCxnSpPr>
            <a:cxnSpLocks/>
          </p:cNvCxnSpPr>
          <p:nvPr/>
        </p:nvCxnSpPr>
        <p:spPr>
          <a:xfrm>
            <a:off x="6275444" y="1133921"/>
            <a:ext cx="0" cy="4610402"/>
          </a:xfrm>
          <a:prstGeom prst="line">
            <a:avLst/>
          </a:prstGeom>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55880588-0854-6141-80E3-43B1073BADC6}"/>
              </a:ext>
            </a:extLst>
          </p:cNvPr>
          <p:cNvSpPr/>
          <p:nvPr/>
        </p:nvSpPr>
        <p:spPr>
          <a:xfrm>
            <a:off x="6560877" y="1133921"/>
            <a:ext cx="5583823" cy="830997"/>
          </a:xfrm>
          <a:prstGeom prst="rect">
            <a:avLst/>
          </a:prstGeom>
        </p:spPr>
        <p:txBody>
          <a:bodyPr wrap="square">
            <a:spAutoFit/>
          </a:bodyPr>
          <a:lstStyle/>
          <a:p>
            <a:pPr algn="ctr"/>
            <a:r>
              <a:rPr lang="en-US" sz="1600" i="1" dirty="0">
                <a:latin typeface="Segoe UI" panose="020B0502040204020203" pitchFamily="34" charset="0"/>
                <a:cs typeface="Segoe UI" panose="020B0502040204020203" pitchFamily="34" charset="0"/>
              </a:rPr>
              <a:t>Percent of women who are not currently using family planning and agree with the following statements </a:t>
            </a:r>
          </a:p>
          <a:p>
            <a:pPr algn="ctr"/>
            <a:r>
              <a:rPr lang="en-US" sz="1600" i="1" dirty="0">
                <a:latin typeface="Segoe UI" panose="020B0502040204020203" pitchFamily="34" charset="0"/>
                <a:cs typeface="Segoe UI" panose="020B0502040204020203" pitchFamily="34" charset="0"/>
              </a:rPr>
              <a:t>(n=5,254)</a:t>
            </a:r>
          </a:p>
        </p:txBody>
      </p:sp>
      <p:sp>
        <p:nvSpPr>
          <p:cNvPr id="20" name="Title 1">
            <a:extLst>
              <a:ext uri="{FF2B5EF4-FFF2-40B4-BE49-F238E27FC236}">
                <a16:creationId xmlns:a16="http://schemas.microsoft.com/office/drawing/2014/main" id="{80F38B8A-0EC8-4C29-B8CE-729DC316B067}"/>
              </a:ext>
            </a:extLst>
          </p:cNvPr>
          <p:cNvSpPr>
            <a:spLocks noGrp="1"/>
          </p:cNvSpPr>
          <p:nvPr>
            <p:ph type="title"/>
          </p:nvPr>
        </p:nvSpPr>
        <p:spPr>
          <a:xfrm>
            <a:off x="681037" y="484188"/>
            <a:ext cx="10829925" cy="649733"/>
          </a:xfrm>
        </p:spPr>
        <p:txBody>
          <a:bodyPr/>
          <a:lstStyle/>
          <a:p>
            <a:pPr algn="ctr"/>
            <a:r>
              <a:rPr lang="en-US" sz="3200" dirty="0">
                <a:solidFill>
                  <a:schemeClr val="tx1"/>
                </a:solidFill>
              </a:rPr>
              <a:t>Partner involvement in FP decisions (2)</a:t>
            </a:r>
          </a:p>
        </p:txBody>
      </p:sp>
      <p:sp>
        <p:nvSpPr>
          <p:cNvPr id="3" name="TextBox 2">
            <a:extLst>
              <a:ext uri="{FF2B5EF4-FFF2-40B4-BE49-F238E27FC236}">
                <a16:creationId xmlns:a16="http://schemas.microsoft.com/office/drawing/2014/main" id="{4D430771-3B00-4209-8107-FB029EBDCAAB}"/>
              </a:ext>
            </a:extLst>
          </p:cNvPr>
          <p:cNvSpPr txBox="1"/>
          <p:nvPr/>
        </p:nvSpPr>
        <p:spPr>
          <a:xfrm>
            <a:off x="6458678" y="5262414"/>
            <a:ext cx="5246013" cy="923330"/>
          </a:xfrm>
          <a:prstGeom prst="rect">
            <a:avLst/>
          </a:prstGeom>
          <a:noFill/>
        </p:spPr>
        <p:txBody>
          <a:bodyPr wrap="square" rtlCol="0">
            <a:spAutoFit/>
          </a:bodyPr>
          <a:lstStyle/>
          <a:p>
            <a:r>
              <a:rPr lang="en-US" b="1" i="1" dirty="0">
                <a:latin typeface="Segoe UI" panose="020B0502040204020203" pitchFamily="34" charset="0"/>
                <a:cs typeface="Segoe UI" panose="020B0502040204020203" pitchFamily="34" charset="0"/>
              </a:rPr>
              <a:t>Majority of FP non-user women (68%) </a:t>
            </a:r>
            <a:r>
              <a:rPr lang="en-US" i="1" dirty="0">
                <a:latin typeface="Segoe UI" panose="020B0502040204020203" pitchFamily="34" charset="0"/>
                <a:cs typeface="Segoe UI" panose="020B0502040204020203" pitchFamily="34" charset="0"/>
              </a:rPr>
              <a:t>reported that not using family planning is mainly their decision</a:t>
            </a:r>
          </a:p>
        </p:txBody>
      </p:sp>
      <p:graphicFrame>
        <p:nvGraphicFramePr>
          <p:cNvPr id="15" name="Chart 14">
            <a:extLst>
              <a:ext uri="{FF2B5EF4-FFF2-40B4-BE49-F238E27FC236}">
                <a16:creationId xmlns:a16="http://schemas.microsoft.com/office/drawing/2014/main" id="{84A9BC40-9F07-4E1F-930E-E22F66FEE580}"/>
              </a:ext>
            </a:extLst>
          </p:cNvPr>
          <p:cNvGraphicFramePr>
            <a:graphicFrameLocks/>
          </p:cNvGraphicFramePr>
          <p:nvPr>
            <p:extLst>
              <p:ext uri="{D42A27DB-BD31-4B8C-83A1-F6EECF244321}">
                <p14:modId xmlns:p14="http://schemas.microsoft.com/office/powerpoint/2010/main" val="2757758016"/>
              </p:ext>
            </p:extLst>
          </p:nvPr>
        </p:nvGraphicFramePr>
        <p:xfrm>
          <a:off x="0" y="1133921"/>
          <a:ext cx="5990012" cy="37236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a16="http://schemas.microsoft.com/office/drawing/2014/main" id="{D905F0B5-515A-4C46-B359-F361896CF222}"/>
              </a:ext>
            </a:extLst>
          </p:cNvPr>
          <p:cNvGraphicFramePr>
            <a:graphicFrameLocks/>
          </p:cNvGraphicFramePr>
          <p:nvPr>
            <p:extLst>
              <p:ext uri="{D42A27DB-BD31-4B8C-83A1-F6EECF244321}">
                <p14:modId xmlns:p14="http://schemas.microsoft.com/office/powerpoint/2010/main" val="723637582"/>
              </p:ext>
            </p:extLst>
          </p:nvPr>
        </p:nvGraphicFramePr>
        <p:xfrm>
          <a:off x="6275444" y="2004698"/>
          <a:ext cx="5429247"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382260B3-4DBE-476B-8390-34DF96B2F86B}"/>
              </a:ext>
            </a:extLst>
          </p:cNvPr>
          <p:cNvSpPr txBox="1"/>
          <p:nvPr/>
        </p:nvSpPr>
        <p:spPr>
          <a:xfrm>
            <a:off x="79638" y="5282658"/>
            <a:ext cx="6275441" cy="923330"/>
          </a:xfrm>
          <a:prstGeom prst="rect">
            <a:avLst/>
          </a:prstGeom>
          <a:noFill/>
        </p:spPr>
        <p:txBody>
          <a:bodyPr wrap="square" rtlCol="0">
            <a:spAutoFit/>
          </a:bodyPr>
          <a:lstStyle/>
          <a:p>
            <a:r>
              <a:rPr lang="en-US" i="1" dirty="0">
                <a:latin typeface="Segoe UI" panose="020B0502040204020203" pitchFamily="34" charset="0"/>
                <a:cs typeface="Segoe UI" panose="020B0502040204020203" pitchFamily="34" charset="0"/>
              </a:rPr>
              <a:t>Largest percentage of women said </a:t>
            </a:r>
            <a:r>
              <a:rPr lang="en-US" b="1" i="1" dirty="0">
                <a:latin typeface="Segoe UI" panose="020B0502040204020203" pitchFamily="34" charset="0"/>
                <a:cs typeface="Segoe UI" panose="020B0502040204020203" pitchFamily="34" charset="0"/>
              </a:rPr>
              <a:t>'it doesn't concern him’ (38%), </a:t>
            </a:r>
            <a:r>
              <a:rPr lang="en-US" i="1" dirty="0">
                <a:latin typeface="Segoe UI" panose="020B0502040204020203" pitchFamily="34" charset="0"/>
                <a:cs typeface="Segoe UI" panose="020B0502040204020203" pitchFamily="34" charset="0"/>
              </a:rPr>
              <a:t>and </a:t>
            </a:r>
            <a:r>
              <a:rPr lang="en-US" b="1" i="1" dirty="0">
                <a:latin typeface="Segoe UI" panose="020B0502040204020203" pitchFamily="34" charset="0"/>
                <a:cs typeface="Segoe UI" panose="020B0502040204020203" pitchFamily="34" charset="0"/>
              </a:rPr>
              <a:t>‘there might be negative consequences in telling him’ (38%) </a:t>
            </a:r>
            <a:r>
              <a:rPr lang="en-US" i="1" dirty="0">
                <a:latin typeface="Segoe UI" panose="020B0502040204020203" pitchFamily="34" charset="0"/>
                <a:cs typeface="Segoe UI" panose="020B0502040204020203" pitchFamily="34" charset="0"/>
              </a:rPr>
              <a:t>as reasons for not discussing with partner</a:t>
            </a:r>
            <a:endParaRPr lang="en-US" b="1" i="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113518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FE59EED1-7F08-DBF6-F7CF-8B0AB621F02C}"/>
              </a:ext>
            </a:extLst>
          </p:cNvPr>
          <p:cNvPicPr>
            <a:picLocks noChangeAspect="1"/>
          </p:cNvPicPr>
          <p:nvPr/>
        </p:nvPicPr>
        <p:blipFill>
          <a:blip r:embed="rId3">
            <a:extLst>
              <a:ext uri="{28A0092B-C50C-407E-A947-70E740481C1C}">
                <a14:useLocalDpi xmlns:a14="http://schemas.microsoft.com/office/drawing/2010/main" val="0"/>
              </a:ext>
            </a:extLst>
          </a:blip>
          <a:srcRect t="2725" b="2725"/>
          <a:stretch>
            <a:fillRect/>
          </a:stretch>
        </p:blipFill>
        <p:spPr>
          <a:xfrm>
            <a:off x="0" y="254643"/>
            <a:ext cx="7252793" cy="6018838"/>
          </a:xfrm>
          <a:custGeom>
            <a:avLst/>
            <a:gdLst>
              <a:gd name="connsiteX0" fmla="*/ 0 w 7252793"/>
              <a:gd name="connsiteY0" fmla="*/ 1 h 6858000"/>
              <a:gd name="connsiteX1" fmla="*/ 2831137 w 7252793"/>
              <a:gd name="connsiteY1" fmla="*/ 1 h 6858000"/>
              <a:gd name="connsiteX2" fmla="*/ 0 w 7252793"/>
              <a:gd name="connsiteY2" fmla="*/ 5228345 h 6858000"/>
              <a:gd name="connsiteX3" fmla="*/ 3024401 w 7252793"/>
              <a:gd name="connsiteY3" fmla="*/ 1 h 6858000"/>
              <a:gd name="connsiteX4" fmla="*/ 5369588 w 7252793"/>
              <a:gd name="connsiteY4" fmla="*/ 1 h 6858000"/>
              <a:gd name="connsiteX5" fmla="*/ 1655996 w 7252793"/>
              <a:gd name="connsiteY5" fmla="*/ 6857999 h 6858000"/>
              <a:gd name="connsiteX6" fmla="*/ 1 w 7252793"/>
              <a:gd name="connsiteY6" fmla="*/ 6858000 h 6858000"/>
              <a:gd name="connsiteX7" fmla="*/ 0 w 7252793"/>
              <a:gd name="connsiteY7" fmla="*/ 5585249 h 6858000"/>
              <a:gd name="connsiteX8" fmla="*/ 7252793 w 7252793"/>
              <a:gd name="connsiteY8" fmla="*/ 0 h 6858000"/>
              <a:gd name="connsiteX9" fmla="*/ 3539201 w 7252793"/>
              <a:gd name="connsiteY9" fmla="*/ 6858000 h 6858000"/>
              <a:gd name="connsiteX10" fmla="*/ 1849262 w 7252793"/>
              <a:gd name="connsiteY10" fmla="*/ 6857999 h 6858000"/>
              <a:gd name="connsiteX11" fmla="*/ 5562853 w 7252793"/>
              <a:gd name="connsiteY11"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52793" h="6858000">
                <a:moveTo>
                  <a:pt x="0" y="1"/>
                </a:moveTo>
                <a:lnTo>
                  <a:pt x="2831137" y="1"/>
                </a:lnTo>
                <a:lnTo>
                  <a:pt x="0" y="5228345"/>
                </a:lnTo>
                <a:close/>
                <a:moveTo>
                  <a:pt x="3024401" y="1"/>
                </a:moveTo>
                <a:lnTo>
                  <a:pt x="5369588" y="1"/>
                </a:lnTo>
                <a:lnTo>
                  <a:pt x="1655996" y="6857999"/>
                </a:lnTo>
                <a:lnTo>
                  <a:pt x="1" y="6858000"/>
                </a:lnTo>
                <a:lnTo>
                  <a:pt x="0" y="5585249"/>
                </a:lnTo>
                <a:close/>
                <a:moveTo>
                  <a:pt x="7252793" y="0"/>
                </a:moveTo>
                <a:lnTo>
                  <a:pt x="3539201" y="6858000"/>
                </a:lnTo>
                <a:lnTo>
                  <a:pt x="1849262" y="6857999"/>
                </a:lnTo>
                <a:lnTo>
                  <a:pt x="5562853" y="1"/>
                </a:lnTo>
                <a:close/>
              </a:path>
            </a:pathLst>
          </a:custGeom>
        </p:spPr>
      </p:pic>
      <p:sp>
        <p:nvSpPr>
          <p:cNvPr id="5" name="TextBox 4">
            <a:extLst>
              <a:ext uri="{FF2B5EF4-FFF2-40B4-BE49-F238E27FC236}">
                <a16:creationId xmlns:a16="http://schemas.microsoft.com/office/drawing/2014/main" id="{AA134341-C653-B1BE-16BF-08CACCEDEF5F}"/>
              </a:ext>
            </a:extLst>
          </p:cNvPr>
          <p:cNvSpPr txBox="1">
            <a:spLocks/>
          </p:cNvSpPr>
          <p:nvPr/>
        </p:nvSpPr>
        <p:spPr>
          <a:xfrm>
            <a:off x="5991502" y="2575779"/>
            <a:ext cx="5872332" cy="286232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PMA Ethiopia Cross-sectional survey findings: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600" b="1"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rPr>
              <a:t>Priority Indicators for 2021 Health Facilities Survey</a:t>
            </a:r>
            <a:endParaRPr kumimoji="0" lang="fr-CA" sz="3600" b="0" i="1" u="none" strike="noStrike" kern="1200" cap="none" spc="0" normalizeH="0" baseline="0" noProof="0" dirty="0">
              <a:ln>
                <a:noFill/>
              </a:ln>
              <a:solidFill>
                <a:srgbClr val="00667D"/>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13202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9164" y="1308636"/>
            <a:ext cx="11211762" cy="5009513"/>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Results from the health facility survey come from data collected from a range of facilities </a:t>
            </a:r>
            <a:r>
              <a:rPr lang="en-US" sz="2400" dirty="0">
                <a:solidFill>
                  <a:srgbClr val="59595B"/>
                </a:solidFill>
                <a:latin typeface="Segoe UI" panose="020B0502040204020203" pitchFamily="34" charset="0"/>
                <a:ea typeface="Segoe UI Symbol" panose="020B0502040204020203" pitchFamily="34" charset="0"/>
                <a:cs typeface="Segoe UI" panose="020B0502040204020203" pitchFamily="34" charset="0"/>
              </a:rPr>
              <a:t>throughout the country </a:t>
            </a:r>
            <a:endParaRPr lang="fr-CA" sz="2400"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Priority indicators include:</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Stock availability </a:t>
            </a:r>
            <a:endParaRPr lang="en-US" sz="2400" i="1" dirty="0">
              <a:solidFill>
                <a:srgbClr val="59595B"/>
              </a:solidFill>
              <a:latin typeface="Segoe UI" panose="020B0502040204020203" pitchFamily="34" charset="0"/>
              <a:ea typeface="Segoe UI Symbol" panose="020B0502040204020203" pitchFamily="34" charset="0"/>
              <a:cs typeface="Segoe UI" panose="020B0502040204020203" pitchFamily="34" charset="0"/>
            </a:endParaRPr>
          </a:p>
          <a:p>
            <a:pPr marL="1257300" lvl="2" indent="-342900">
              <a:lnSpc>
                <a:spcPct val="150000"/>
              </a:lnSpc>
              <a:buFont typeface="Courier New" panose="02070309020205020404" pitchFamily="49" charset="0"/>
              <a:buChar char="o"/>
              <a:defRPr/>
            </a:pPr>
            <a:r>
              <a:rPr kumimoji="0" lang="en-US" sz="240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Contraceptive commodities</a:t>
            </a:r>
          </a:p>
          <a:p>
            <a:pPr marL="1257300" lvl="2" indent="-342900">
              <a:lnSpc>
                <a:spcPct val="150000"/>
              </a:lnSpc>
              <a:buFont typeface="Courier New" panose="02070309020205020404" pitchFamily="49" charset="0"/>
              <a:buChar char="o"/>
              <a:defRPr/>
            </a:pPr>
            <a:r>
              <a:rPr kumimoji="0" lang="en-US" sz="240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Life-saving maternal and reproductive health medicines</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Provision of FP services by selected health facilities</a:t>
            </a: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2400" b="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2 Long-acting family planning methods</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2400" b="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3 Short acting family planning methods</a:t>
            </a:r>
          </a:p>
        </p:txBody>
      </p:sp>
      <p:sp>
        <p:nvSpPr>
          <p:cNvPr id="7" name="TextBox 6"/>
          <p:cNvSpPr txBox="1">
            <a:spLocks/>
          </p:cNvSpPr>
          <p:nvPr/>
        </p:nvSpPr>
        <p:spPr>
          <a:xfrm>
            <a:off x="391235" y="411110"/>
            <a:ext cx="11409530"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Priority Indicators: Service Delivery Point Survey</a:t>
            </a:r>
          </a:p>
        </p:txBody>
      </p:sp>
    </p:spTree>
    <p:extLst>
      <p:ext uri="{BB962C8B-B14F-4D97-AF65-F5344CB8AC3E}">
        <p14:creationId xmlns:p14="http://schemas.microsoft.com/office/powerpoint/2010/main" val="2671960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9164" y="1308636"/>
            <a:ext cx="11211762" cy="4339650"/>
          </a:xfrm>
          <a:prstGeom prst="rect">
            <a:avLst/>
          </a:prstGeom>
          <a:noFill/>
        </p:spPr>
        <p:txBody>
          <a:bodyPr wrap="square" rtlCol="0">
            <a:spAutoFit/>
          </a:bodyPr>
          <a:lstStyle/>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Health posts provision of FP services</a:t>
            </a: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2400" b="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Offering at least four family planning methods</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2400" b="0" i="1" u="none" strike="noStrike" kern="1200" cap="none" spc="0" normalizeH="0" baseline="0" noProof="0" dirty="0">
                <a:ln>
                  <a:noFill/>
                </a:ln>
                <a:effectLst/>
                <a:uLnTx/>
                <a:uFillTx/>
                <a:latin typeface="Segoe UI" panose="020B0502040204020203" pitchFamily="34" charset="0"/>
                <a:ea typeface="Segoe UI Symbol" panose="020B0502040204020203" pitchFamily="34" charset="0"/>
                <a:cs typeface="Segoe UI" panose="020B0502040204020203" pitchFamily="34" charset="0"/>
              </a:rPr>
              <a:t>Staffed with at least one trained staff on implant removal on typical days and on the day of interview</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Abortion</a:t>
            </a:r>
            <a:r>
              <a:rPr kumimoji="0" lang="en-US" sz="2400" b="0"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 </a:t>
            </a:r>
            <a:r>
              <a:rPr kumimoji="0" lang="en-US" sz="2400" b="1"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services</a:t>
            </a:r>
          </a:p>
          <a:p>
            <a:pPr marL="1257300" marR="0" lvl="2"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2400" b="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Availability of safe-abortion or postabortion care services on </a:t>
            </a:r>
            <a:r>
              <a:rPr lang="en-US" sz="2400" i="1" dirty="0">
                <a:solidFill>
                  <a:srgbClr val="59595B"/>
                </a:solidFill>
                <a:latin typeface="Segoe UI" panose="020B0502040204020203" pitchFamily="34" charset="0"/>
                <a:ea typeface="Segoe UI Symbol" panose="020B0502040204020203" pitchFamily="34" charset="0"/>
                <a:cs typeface="Segoe UI" panose="020B0502040204020203" pitchFamily="34" charset="0"/>
              </a:rPr>
              <a:t>a </a:t>
            </a:r>
            <a:r>
              <a:rPr kumimoji="0" lang="en-US" sz="2400" b="0" i="1"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rPr>
              <a:t>regular basis </a:t>
            </a:r>
          </a:p>
          <a:p>
            <a:pPr marR="0" lvl="2"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solidFill>
                <a:srgbClr val="59595B"/>
              </a:solidFill>
              <a:effectLst/>
              <a:uLnTx/>
              <a:uFillTx/>
              <a:latin typeface="Segoe UI" panose="020B0502040204020203" pitchFamily="34" charset="0"/>
              <a:ea typeface="Segoe UI Symbol" panose="020B0502040204020203" pitchFamily="34" charset="0"/>
              <a:cs typeface="Segoe UI" panose="020B0502040204020203" pitchFamily="34" charset="0"/>
            </a:endParaRPr>
          </a:p>
        </p:txBody>
      </p:sp>
      <p:sp>
        <p:nvSpPr>
          <p:cNvPr id="7" name="TextBox 6"/>
          <p:cNvSpPr txBox="1">
            <a:spLocks/>
          </p:cNvSpPr>
          <p:nvPr/>
        </p:nvSpPr>
        <p:spPr>
          <a:xfrm>
            <a:off x="391235" y="411110"/>
            <a:ext cx="11409530" cy="584775"/>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59595B"/>
                </a:solidFill>
                <a:effectLst/>
                <a:uLnTx/>
                <a:uFillTx/>
                <a:latin typeface="Segoe UI" panose="020B0502040204020203" pitchFamily="34" charset="0"/>
                <a:ea typeface="Segoe UI" panose="020B0502040204020203" pitchFamily="34" charset="0"/>
                <a:cs typeface="Segoe UI" panose="020B0502040204020203" pitchFamily="34" charset="0"/>
              </a:rPr>
              <a:t>Priority Indicators: Service Delivery Point Survey (2)</a:t>
            </a:r>
          </a:p>
        </p:txBody>
      </p:sp>
    </p:spTree>
    <p:extLst>
      <p:ext uri="{BB962C8B-B14F-4D97-AF65-F5344CB8AC3E}">
        <p14:creationId xmlns:p14="http://schemas.microsoft.com/office/powerpoint/2010/main" val="22462486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PMA2020_Template v3">
  <a:themeElements>
    <a:clrScheme name="PMA">
      <a:dk1>
        <a:srgbClr val="59595B"/>
      </a:dk1>
      <a:lt1>
        <a:sysClr val="window" lastClr="FFFFFF"/>
      </a:lt1>
      <a:dk2>
        <a:srgbClr val="0F1B4B"/>
      </a:dk2>
      <a:lt2>
        <a:srgbClr val="008869"/>
      </a:lt2>
      <a:accent1>
        <a:srgbClr val="00667D"/>
      </a:accent1>
      <a:accent2>
        <a:srgbClr val="55015B"/>
      </a:accent2>
      <a:accent3>
        <a:srgbClr val="265C9B"/>
      </a:accent3>
      <a:accent4>
        <a:srgbClr val="C3B9D9"/>
      </a:accent4>
      <a:accent5>
        <a:srgbClr val="CD2959"/>
      </a:accent5>
      <a:accent6>
        <a:srgbClr val="EDC950"/>
      </a:accent6>
      <a:hlink>
        <a:srgbClr val="00667D"/>
      </a:hlink>
      <a:folHlink>
        <a:srgbClr val="0F1B4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PMA2020_Template v3">
  <a:themeElements>
    <a:clrScheme name="Custom 8">
      <a:dk1>
        <a:sysClr val="windowText" lastClr="000000"/>
      </a:dk1>
      <a:lt1>
        <a:sysClr val="window" lastClr="FFFFFF"/>
      </a:lt1>
      <a:dk2>
        <a:srgbClr val="2B142D"/>
      </a:dk2>
      <a:lt2>
        <a:srgbClr val="C3AFCC"/>
      </a:lt2>
      <a:accent1>
        <a:srgbClr val="663366"/>
      </a:accent1>
      <a:accent2>
        <a:srgbClr val="330F42"/>
      </a:accent2>
      <a:accent3>
        <a:srgbClr val="336699"/>
      </a:accent3>
      <a:accent4>
        <a:srgbClr val="999966"/>
      </a:accent4>
      <a:accent5>
        <a:srgbClr val="F7901E"/>
      </a:accent5>
      <a:accent6>
        <a:srgbClr val="A3A101"/>
      </a:accent6>
      <a:hlink>
        <a:srgbClr val="BC5FBC"/>
      </a:hlink>
      <a:folHlink>
        <a:srgbClr val="9775A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PMA2020_Template v3">
  <a:themeElements>
    <a:clrScheme name="PMA">
      <a:dk1>
        <a:srgbClr val="59595B"/>
      </a:dk1>
      <a:lt1>
        <a:sysClr val="window" lastClr="FFFFFF"/>
      </a:lt1>
      <a:dk2>
        <a:srgbClr val="0F1B4B"/>
      </a:dk2>
      <a:lt2>
        <a:srgbClr val="008869"/>
      </a:lt2>
      <a:accent1>
        <a:srgbClr val="00667D"/>
      </a:accent1>
      <a:accent2>
        <a:srgbClr val="55015B"/>
      </a:accent2>
      <a:accent3>
        <a:srgbClr val="265C9B"/>
      </a:accent3>
      <a:accent4>
        <a:srgbClr val="C3B9D9"/>
      </a:accent4>
      <a:accent5>
        <a:srgbClr val="CD2959"/>
      </a:accent5>
      <a:accent6>
        <a:srgbClr val="EDC950"/>
      </a:accent6>
      <a:hlink>
        <a:srgbClr val="00667D"/>
      </a:hlink>
      <a:folHlink>
        <a:srgbClr val="0F1B4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PMA2020_Template v3">
  <a:themeElements>
    <a:clrScheme name="PMA">
      <a:dk1>
        <a:srgbClr val="59595B"/>
      </a:dk1>
      <a:lt1>
        <a:sysClr val="window" lastClr="FFFFFF"/>
      </a:lt1>
      <a:dk2>
        <a:srgbClr val="0F1B4B"/>
      </a:dk2>
      <a:lt2>
        <a:srgbClr val="008869"/>
      </a:lt2>
      <a:accent1>
        <a:srgbClr val="00667D"/>
      </a:accent1>
      <a:accent2>
        <a:srgbClr val="55015B"/>
      </a:accent2>
      <a:accent3>
        <a:srgbClr val="265C9B"/>
      </a:accent3>
      <a:accent4>
        <a:srgbClr val="C3B9D9"/>
      </a:accent4>
      <a:accent5>
        <a:srgbClr val="CD2959"/>
      </a:accent5>
      <a:accent6>
        <a:srgbClr val="EDC950"/>
      </a:accent6>
      <a:hlink>
        <a:srgbClr val="00667D"/>
      </a:hlink>
      <a:folHlink>
        <a:srgbClr val="0F1B4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PMA2020_Template v3">
  <a:themeElements>
    <a:clrScheme name="PMA">
      <a:dk1>
        <a:srgbClr val="59595B"/>
      </a:dk1>
      <a:lt1>
        <a:sysClr val="window" lastClr="FFFFFF"/>
      </a:lt1>
      <a:dk2>
        <a:srgbClr val="0F1B4B"/>
      </a:dk2>
      <a:lt2>
        <a:srgbClr val="008869"/>
      </a:lt2>
      <a:accent1>
        <a:srgbClr val="00667D"/>
      </a:accent1>
      <a:accent2>
        <a:srgbClr val="55015B"/>
      </a:accent2>
      <a:accent3>
        <a:srgbClr val="265C9B"/>
      </a:accent3>
      <a:accent4>
        <a:srgbClr val="C3B9D9"/>
      </a:accent4>
      <a:accent5>
        <a:srgbClr val="CD2959"/>
      </a:accent5>
      <a:accent6>
        <a:srgbClr val="EDC950"/>
      </a:accent6>
      <a:hlink>
        <a:srgbClr val="00667D"/>
      </a:hlink>
      <a:folHlink>
        <a:srgbClr val="0F1B4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PMA2020Ghana Template">
  <a:themeElements>
    <a:clrScheme name="Custom 7">
      <a:dk1>
        <a:srgbClr val="000000"/>
      </a:dk1>
      <a:lt1>
        <a:srgbClr val="FFFFFF"/>
      </a:lt1>
      <a:dk2>
        <a:srgbClr val="CA0005"/>
      </a:dk2>
      <a:lt2>
        <a:srgbClr val="FDD109"/>
      </a:lt2>
      <a:accent1>
        <a:srgbClr val="0C5505"/>
      </a:accent1>
      <a:accent2>
        <a:srgbClr val="335478"/>
      </a:accent2>
      <a:accent3>
        <a:srgbClr val="DA240D"/>
      </a:accent3>
      <a:accent4>
        <a:srgbClr val="405F0F"/>
      </a:accent4>
      <a:accent5>
        <a:srgbClr val="42070B"/>
      </a:accent5>
      <a:accent6>
        <a:srgbClr val="0E30A0"/>
      </a:accent6>
      <a:hlink>
        <a:srgbClr val="0000FF"/>
      </a:hlink>
      <a:folHlink>
        <a:srgbClr val="0080F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8a42b4a7-20e7-4429-9340-3ef19fd6bd11" xsi:nil="true"/>
    <lcf76f155ced4ddcb4097134ff3c332f xmlns="8a42b4a7-20e7-4429-9340-3ef19fd6bd11">
      <Terms xmlns="http://schemas.microsoft.com/office/infopath/2007/PartnerControls"/>
    </lcf76f155ced4ddcb4097134ff3c332f>
    <TaxCatchAll xmlns="c9cc8627-0657-4421-aed4-503c9f416a0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6F557393FC1C4DA1F803E132C8F63D" ma:contentTypeVersion="17" ma:contentTypeDescription="Create a new document." ma:contentTypeScope="" ma:versionID="8cb45f09417e857d644c0579d1a166d4">
  <xsd:schema xmlns:xsd="http://www.w3.org/2001/XMLSchema" xmlns:xs="http://www.w3.org/2001/XMLSchema" xmlns:p="http://schemas.microsoft.com/office/2006/metadata/properties" xmlns:ns2="8a42b4a7-20e7-4429-9340-3ef19fd6bd11" xmlns:ns3="c9cc8627-0657-4421-aed4-503c9f416a0e" targetNamespace="http://schemas.microsoft.com/office/2006/metadata/properties" ma:root="true" ma:fieldsID="e8ab5c7b7fd882df848a07f2e95caaec" ns2:_="" ns3:_="">
    <xsd:import namespace="8a42b4a7-20e7-4429-9340-3ef19fd6bd11"/>
    <xsd:import namespace="c9cc8627-0657-4421-aed4-503c9f416a0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42b4a7-20e7-4429-9340-3ef19fd6bd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43d7b36-c5a7-49e2-aede-ba07c0e8b9c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9cc8627-0657-4421-aed4-503c9f416a0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4ddcd23f-1c9b-471f-8a63-a3e6ee34f4ee}" ma:internalName="TaxCatchAll" ma:showField="CatchAllData" ma:web="c9cc8627-0657-4421-aed4-503c9f416a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93E10-5296-48F8-A08B-CC81BFCB977B}">
  <ds:schemaRefs>
    <ds:schemaRef ds:uri="http://schemas.microsoft.com/office/infopath/2007/PartnerControls"/>
    <ds:schemaRef ds:uri="http://www.w3.org/XML/1998/namespace"/>
    <ds:schemaRef ds:uri="http://purl.org/dc/terms/"/>
    <ds:schemaRef ds:uri="http://schemas.microsoft.com/office/2006/documentManagement/types"/>
    <ds:schemaRef ds:uri="8a42b4a7-20e7-4429-9340-3ef19fd6bd11"/>
    <ds:schemaRef ds:uri="c9cc8627-0657-4421-aed4-503c9f416a0e"/>
    <ds:schemaRef ds:uri="http://purl.org/dc/elements/1.1/"/>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CA0E41A2-6F3B-4D6E-852D-7C1FD40D355C}">
  <ds:schemaRefs>
    <ds:schemaRef ds:uri="http://schemas.microsoft.com/sharepoint/v3/contenttype/forms"/>
  </ds:schemaRefs>
</ds:datastoreItem>
</file>

<file path=customXml/itemProps3.xml><?xml version="1.0" encoding="utf-8"?>
<ds:datastoreItem xmlns:ds="http://schemas.openxmlformats.org/officeDocument/2006/customXml" ds:itemID="{958FE7E2-015F-46F8-B0ED-D48927087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42b4a7-20e7-4429-9340-3ef19fd6bd11"/>
    <ds:schemaRef ds:uri="c9cc8627-0657-4421-aed4-503c9f416a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12122</TotalTime>
  <Words>8868</Words>
  <Application>Microsoft Office PowerPoint</Application>
  <PresentationFormat>Widescreen</PresentationFormat>
  <Paragraphs>1340</Paragraphs>
  <Slides>118</Slides>
  <Notes>105</Notes>
  <HiddenSlides>5</HiddenSlides>
  <MMClips>0</MMClips>
  <ScaleCrop>false</ScaleCrop>
  <HeadingPairs>
    <vt:vector size="6" baseType="variant">
      <vt:variant>
        <vt:lpstr>Fonts Used</vt:lpstr>
      </vt:variant>
      <vt:variant>
        <vt:i4>16</vt:i4>
      </vt:variant>
      <vt:variant>
        <vt:lpstr>Theme</vt:lpstr>
      </vt:variant>
      <vt:variant>
        <vt:i4>8</vt:i4>
      </vt:variant>
      <vt:variant>
        <vt:lpstr>Slide Titles</vt:lpstr>
      </vt:variant>
      <vt:variant>
        <vt:i4>118</vt:i4>
      </vt:variant>
    </vt:vector>
  </HeadingPairs>
  <TitlesOfParts>
    <vt:vector size="142" baseType="lpstr">
      <vt:lpstr>ＭＳ Ｐゴシック</vt:lpstr>
      <vt:lpstr>Arial</vt:lpstr>
      <vt:lpstr>Arial,Italic</vt:lpstr>
      <vt:lpstr>Calibri</vt:lpstr>
      <vt:lpstr>Calibri Light</vt:lpstr>
      <vt:lpstr>Courier New</vt:lpstr>
      <vt:lpstr>Garamond</vt:lpstr>
      <vt:lpstr>Montserrat</vt:lpstr>
      <vt:lpstr>Open Sans</vt:lpstr>
      <vt:lpstr>Quattrocento Sans</vt:lpstr>
      <vt:lpstr>Segoe UI</vt:lpstr>
      <vt:lpstr>Segoe UI Symbol</vt:lpstr>
      <vt:lpstr>Symbol</vt:lpstr>
      <vt:lpstr>Times New Roman</vt:lpstr>
      <vt:lpstr>Trajan Pro</vt:lpstr>
      <vt:lpstr>Wingdings</vt:lpstr>
      <vt:lpstr>PMA2020_Template v3</vt:lpstr>
      <vt:lpstr>Custom Design</vt:lpstr>
      <vt:lpstr>2_PMA2020_Template v3</vt:lpstr>
      <vt:lpstr>1_PMA2020_Template v3</vt:lpstr>
      <vt:lpstr>3_PMA2020_Template v3</vt:lpstr>
      <vt:lpstr>4_PMA2020_Template v3</vt:lpstr>
      <vt:lpstr>PMA2020Ghana Template</vt:lpstr>
      <vt:lpstr>Office Theme</vt:lpstr>
      <vt:lpstr>PowerPoint Presentation</vt:lpstr>
      <vt:lpstr>PowerPoint Presentation</vt:lpstr>
      <vt:lpstr>PowerPoint Presentation</vt:lpstr>
      <vt:lpstr>PowerPoint Presentation</vt:lpstr>
      <vt:lpstr>Survey Implementation and Participants </vt:lpstr>
      <vt:lpstr>Survey Implementation and Participants (2) </vt:lpstr>
      <vt:lpstr>PowerPoint Presentation</vt:lpstr>
      <vt:lpstr>Overall Cohort One Survey Implementation Timeline</vt:lpstr>
      <vt:lpstr>PowerPoint Presentation</vt:lpstr>
      <vt:lpstr>What our results show: Maternal and Newborn Health</vt:lpstr>
      <vt:lpstr>PowerPoint Presentation</vt:lpstr>
      <vt:lpstr>What our results show: Postpartum Family Planning</vt:lpstr>
      <vt:lpstr>What our results show: COVID-19</vt:lpstr>
      <vt:lpstr>Additional details on COVID-19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Maternity waiting home use before labor</vt:lpstr>
      <vt:lpstr>Maternity waiting home use after delivery</vt:lpstr>
      <vt:lpstr>PowerPoint Presentation</vt:lpstr>
      <vt:lpstr>Note on COVID-19 data</vt:lpstr>
      <vt:lpstr>PowerPoint Presentation</vt:lpstr>
      <vt:lpstr>PowerPoint Presentation</vt:lpstr>
      <vt:lpstr>PowerPoint Presentation</vt:lpstr>
      <vt:lpstr>PowerPoint Presentation</vt:lpstr>
      <vt:lpstr>Maternity waiting home use before labor and Postpartum Family Planning use</vt:lpstr>
      <vt:lpstr>PowerPoint Presentation</vt:lpstr>
      <vt:lpstr>PowerPoint Presentation</vt:lpstr>
      <vt:lpstr>PowerPoint Presentation</vt:lpstr>
      <vt:lpstr>PowerPoint Presentation</vt:lpstr>
      <vt:lpstr>Objectives</vt:lpstr>
      <vt:lpstr>PowerPoint Presentation</vt:lpstr>
      <vt:lpstr>PowerPoint Presentation</vt:lpstr>
      <vt:lpstr>PowerPoint Presentation</vt:lpstr>
      <vt:lpstr>PowerPoint Presentation</vt:lpstr>
      <vt:lpstr>PowerPoint Presentation</vt:lpstr>
      <vt:lpstr>PowerPoint Presentation</vt:lpstr>
      <vt:lpstr>Overview: PMA Ethiopia Panel and Cross-Section</vt:lpstr>
      <vt:lpstr>PowerPoint Presentation</vt:lpstr>
      <vt:lpstr>PowerPoint Presentation</vt:lpstr>
      <vt:lpstr>PowerPoint Presentation</vt:lpstr>
      <vt:lpstr>What our panel survey results show: Maternal health</vt:lpstr>
      <vt:lpstr>What panel survey results show: Maternal health(2)</vt:lpstr>
      <vt:lpstr>What our cross-section survey results show: Family planning</vt:lpstr>
      <vt:lpstr>What our cross-section survey results show: Family planning (2)</vt:lpstr>
      <vt:lpstr>What our cross-section survey results show: Family planning (3)</vt:lpstr>
      <vt:lpstr>What our cross-section survey results show: SDP</vt:lpstr>
      <vt:lpstr>What our cross-section survey results show: COVID-19</vt:lpstr>
      <vt:lpstr>What our cross-section survey results show: COVID-19  (2)</vt:lpstr>
      <vt:lpstr>PowerPoint Presentation</vt:lpstr>
      <vt:lpstr>PowerPoint Presentation</vt:lpstr>
      <vt:lpstr>PowerPoint Presentation</vt:lpstr>
      <vt:lpstr>PowerPoint Presentation</vt:lpstr>
      <vt:lpstr>PowerPoint Presentation</vt:lpstr>
      <vt:lpstr>Pregnancy Timing by Region Results presented for all currently pregnant women (Total n=1,572 for cohort 1 , n= 1,796 for cohort 2) </vt:lpstr>
      <vt:lpstr>Pregnancy Timing by Parity Results presented for all currently pregnant women (Total n=1,572 for cohort 1 , n= 1,796 for cohort 2) </vt:lpstr>
      <vt:lpstr>PowerPoint Presentation</vt:lpstr>
      <vt:lpstr>PowerPoint Presentation</vt:lpstr>
      <vt:lpstr>PowerPoint Presentation</vt:lpstr>
      <vt:lpstr>Composite indicator* of receipt for selected ANC components of care</vt:lpstr>
      <vt:lpstr>Receipt of ANC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Statistical significance of changes in regional mCPR among all women, 2020-2021</vt:lpstr>
      <vt:lpstr>Trend in married women mCPR  by age </vt:lpstr>
      <vt:lpstr>PowerPoint Presentation</vt:lpstr>
      <vt:lpstr>PowerPoint Presentation</vt:lpstr>
      <vt:lpstr>PowerPoint Presentation</vt:lpstr>
      <vt:lpstr>PowerPoint Presentation</vt:lpstr>
      <vt:lpstr>PowerPoint Presentation</vt:lpstr>
      <vt:lpstr>Trends in percentage of family planning users ages 15-49 years who were informed about other contraceptive methods </vt:lpstr>
      <vt:lpstr>Trends in percentage of current modern family planning users ages  15-49 years who were counselled on side effects</vt:lpstr>
      <vt:lpstr>Trends in percentage of current modern family planning users ages 15-49 years who were told what to do if side effects were to occur</vt:lpstr>
      <vt:lpstr>Method Information Index* - Quality of counseling</vt:lpstr>
      <vt:lpstr>Method Information Index* - Quality of counseling</vt:lpstr>
      <vt:lpstr>Method Information Index + Percent of women who were told about side effects, what to do about side effects, of other methods, and the possibility of switching methods  </vt:lpstr>
      <vt:lpstr>Trends in percentage of women who received "good counseling*“ about modern family planning methods</vt:lpstr>
      <vt:lpstr>Partner involvement in FP decisions*</vt:lpstr>
      <vt:lpstr>Partner involvement in FP decisions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Concern  about community spread COVID-19</vt:lpstr>
      <vt:lpstr>Taking COVID-19 vaccination</vt:lpstr>
      <vt:lpstr>PowerPoint Presentation</vt:lpstr>
      <vt:lpstr>PowerPoint Presentation</vt:lpstr>
      <vt:lpstr>PowerPoint Presentation</vt:lpstr>
      <vt:lpstr>PowerPoint Presentation</vt:lpstr>
      <vt:lpstr>PowerPoint Presentation</vt:lpstr>
    </vt:vector>
  </TitlesOfParts>
  <Company>Johns Hopkins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Lilly</dc:creator>
  <cp:lastModifiedBy>Laura Wells</cp:lastModifiedBy>
  <cp:revision>1154</cp:revision>
  <dcterms:created xsi:type="dcterms:W3CDTF">2019-10-24T11:34:25Z</dcterms:created>
  <dcterms:modified xsi:type="dcterms:W3CDTF">2022-08-17T12:06:24Z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0x0101004F6F557393FC1C4DA1F803E132C8F63D</vt:lpwstr>
  </property>
</Properties>
</file>