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7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7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7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7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7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8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8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8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9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9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9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9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2.xml" ContentType="application/vnd.openxmlformats-officedocument.drawingml.chartshapes+xml"/>
  <Override PartName="/ppt/notesSlides/notesSlide94.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3.xml" ContentType="application/vnd.openxmlformats-officedocument.drawingml.chartshapes+xml"/>
  <Override PartName="/ppt/notesSlides/notesSlide95.xml" ContentType="application/vnd.openxmlformats-officedocument.presentationml.notesSlide+xml"/>
  <Override PartName="/ppt/charts/chart57.xml" ContentType="application/vnd.openxmlformats-officedocument.drawingml.chart+xml"/>
  <Override PartName="/ppt/drawings/drawing4.xml" ContentType="application/vnd.openxmlformats-officedocument.drawingml.chartshapes+xml"/>
  <Override PartName="/ppt/charts/chart58.xml" ContentType="application/vnd.openxmlformats-officedocument.drawingml.chart+xml"/>
  <Override PartName="/ppt/drawings/drawing5.xml" ContentType="application/vnd.openxmlformats-officedocument.drawingml.chartshapes+xml"/>
  <Override PartName="/ppt/notesSlides/notesSlide96.xml" ContentType="application/vnd.openxmlformats-officedocument.presentationml.notesSlide+xml"/>
  <Override PartName="/ppt/charts/chart59.xml" ContentType="application/vnd.openxmlformats-officedocument.drawingml.chart+xml"/>
  <Override PartName="/ppt/drawings/drawing6.xml" ContentType="application/vnd.openxmlformats-officedocument.drawingml.chartshapes+xml"/>
  <Override PartName="/ppt/charts/chart60.xml" ContentType="application/vnd.openxmlformats-officedocument.drawingml.chart+xml"/>
  <Override PartName="/ppt/drawings/drawing7.xml" ContentType="application/vnd.openxmlformats-officedocument.drawingml.chartshape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61.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00.xml" ContentType="application/vnd.openxmlformats-officedocument.presentationml.notesSlide+xml"/>
  <Override PartName="/ppt/charts/chart6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01.xml" ContentType="application/vnd.openxmlformats-officedocument.presentationml.notesSlide+xml"/>
  <Override PartName="/ppt/charts/chart6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02.xml" ContentType="application/vnd.openxmlformats-officedocument.presentationml.notesSlide+xml"/>
  <Override PartName="/ppt/charts/chart65.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8.xml" ContentType="application/vnd.openxmlformats-officedocument.drawingml.chartshapes+xml"/>
  <Override PartName="/ppt/charts/chart66.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9.xml" ContentType="application/vnd.openxmlformats-officedocument.drawingml.chartshapes+xml"/>
  <Override PartName="/ppt/notesSlides/notesSlide103.xml" ContentType="application/vnd.openxmlformats-officedocument.presentationml.notesSlide+xml"/>
  <Override PartName="/ppt/charts/chartEx1.xml" ContentType="application/vnd.ms-office.chartex+xml"/>
  <Override PartName="/ppt/charts/style63.xml" ContentType="application/vnd.ms-office.chartstyle+xml"/>
  <Override PartName="/ppt/charts/colors63.xml" ContentType="application/vnd.ms-office.chartcolorstyl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902" r:id="rId5"/>
    <p:sldMasterId id="2147483889" r:id="rId6"/>
    <p:sldMasterId id="2147483917" r:id="rId7"/>
    <p:sldMasterId id="2147483942" r:id="rId8"/>
    <p:sldMasterId id="2147483957" r:id="rId9"/>
    <p:sldMasterId id="2147483970" r:id="rId10"/>
    <p:sldMasterId id="2147483979" r:id="rId11"/>
  </p:sldMasterIdLst>
  <p:notesMasterIdLst>
    <p:notesMasterId r:id="rId130"/>
  </p:notesMasterIdLst>
  <p:sldIdLst>
    <p:sldId id="258" r:id="rId12"/>
    <p:sldId id="1037" r:id="rId13"/>
    <p:sldId id="1053" r:id="rId14"/>
    <p:sldId id="849" r:id="rId15"/>
    <p:sldId id="858" r:id="rId16"/>
    <p:sldId id="859" r:id="rId17"/>
    <p:sldId id="280" r:id="rId18"/>
    <p:sldId id="1065" r:id="rId19"/>
    <p:sldId id="1052" r:id="rId20"/>
    <p:sldId id="1041" r:id="rId21"/>
    <p:sldId id="1050" r:id="rId22"/>
    <p:sldId id="1040" r:id="rId23"/>
    <p:sldId id="1039" r:id="rId24"/>
    <p:sldId id="1060" r:id="rId25"/>
    <p:sldId id="734" r:id="rId26"/>
    <p:sldId id="1033" r:id="rId27"/>
    <p:sldId id="735" r:id="rId28"/>
    <p:sldId id="657" r:id="rId29"/>
    <p:sldId id="658" r:id="rId30"/>
    <p:sldId id="724" r:id="rId31"/>
    <p:sldId id="726" r:id="rId32"/>
    <p:sldId id="727" r:id="rId33"/>
    <p:sldId id="769" r:id="rId34"/>
    <p:sldId id="728" r:id="rId35"/>
    <p:sldId id="779" r:id="rId36"/>
    <p:sldId id="762" r:id="rId37"/>
    <p:sldId id="765" r:id="rId38"/>
    <p:sldId id="637" r:id="rId39"/>
    <p:sldId id="737" r:id="rId40"/>
    <p:sldId id="865" r:id="rId41"/>
    <p:sldId id="1034" r:id="rId42"/>
    <p:sldId id="819" r:id="rId43"/>
    <p:sldId id="363" r:id="rId44"/>
    <p:sldId id="847" r:id="rId45"/>
    <p:sldId id="400" r:id="rId46"/>
    <p:sldId id="564" r:id="rId47"/>
    <p:sldId id="864" r:id="rId48"/>
    <p:sldId id="687" r:id="rId49"/>
    <p:sldId id="1035" r:id="rId50"/>
    <p:sldId id="786" r:id="rId51"/>
    <p:sldId id="1054" r:id="rId52"/>
    <p:sldId id="940" r:id="rId53"/>
    <p:sldId id="941" r:id="rId54"/>
    <p:sldId id="1061" r:id="rId55"/>
    <p:sldId id="428" r:id="rId56"/>
    <p:sldId id="1017" r:id="rId57"/>
    <p:sldId id="1016" r:id="rId58"/>
    <p:sldId id="1009" r:id="rId59"/>
    <p:sldId id="945" r:id="rId60"/>
    <p:sldId id="938" r:id="rId61"/>
    <p:sldId id="272" r:id="rId62"/>
    <p:sldId id="1055" r:id="rId63"/>
    <p:sldId id="1057" r:id="rId64"/>
    <p:sldId id="1058" r:id="rId65"/>
    <p:sldId id="1043" r:id="rId66"/>
    <p:sldId id="1044" r:id="rId67"/>
    <p:sldId id="1056" r:id="rId68"/>
    <p:sldId id="1045" r:id="rId69"/>
    <p:sldId id="1046" r:id="rId70"/>
    <p:sldId id="1059" r:id="rId71"/>
    <p:sldId id="1062" r:id="rId72"/>
    <p:sldId id="1010" r:id="rId73"/>
    <p:sldId id="1011" r:id="rId74"/>
    <p:sldId id="1013" r:id="rId75"/>
    <p:sldId id="1014" r:id="rId76"/>
    <p:sldId id="908" r:id="rId77"/>
    <p:sldId id="1015" r:id="rId78"/>
    <p:sldId id="910" r:id="rId79"/>
    <p:sldId id="911" r:id="rId80"/>
    <p:sldId id="499" r:id="rId81"/>
    <p:sldId id="912" r:id="rId82"/>
    <p:sldId id="913" r:id="rId83"/>
    <p:sldId id="986" r:id="rId84"/>
    <p:sldId id="1063" r:id="rId85"/>
    <p:sldId id="952" r:id="rId86"/>
    <p:sldId id="953" r:id="rId87"/>
    <p:sldId id="954" r:id="rId88"/>
    <p:sldId id="955" r:id="rId89"/>
    <p:sldId id="958" r:id="rId90"/>
    <p:sldId id="956" r:id="rId91"/>
    <p:sldId id="957" r:id="rId92"/>
    <p:sldId id="1031" r:id="rId93"/>
    <p:sldId id="962" r:id="rId94"/>
    <p:sldId id="1003" r:id="rId95"/>
    <p:sldId id="964" r:id="rId96"/>
    <p:sldId id="968" r:id="rId97"/>
    <p:sldId id="1064" r:id="rId98"/>
    <p:sldId id="1019" r:id="rId99"/>
    <p:sldId id="1020" r:id="rId100"/>
    <p:sldId id="1021" r:id="rId101"/>
    <p:sldId id="853" r:id="rId102"/>
    <p:sldId id="950" r:id="rId103"/>
    <p:sldId id="854" r:id="rId104"/>
    <p:sldId id="1022" r:id="rId105"/>
    <p:sldId id="857" r:id="rId106"/>
    <p:sldId id="633" r:id="rId107"/>
    <p:sldId id="1018" r:id="rId108"/>
    <p:sldId id="949" r:id="rId109"/>
    <p:sldId id="992" r:id="rId110"/>
    <p:sldId id="580" r:id="rId111"/>
    <p:sldId id="987" r:id="rId112"/>
    <p:sldId id="988" r:id="rId113"/>
    <p:sldId id="989" r:id="rId114"/>
    <p:sldId id="1024" r:id="rId115"/>
    <p:sldId id="1025" r:id="rId116"/>
    <p:sldId id="1004" r:id="rId117"/>
    <p:sldId id="332" r:id="rId118"/>
    <p:sldId id="1026" r:id="rId119"/>
    <p:sldId id="466" r:id="rId120"/>
    <p:sldId id="618" r:id="rId121"/>
    <p:sldId id="597" r:id="rId122"/>
    <p:sldId id="823" r:id="rId123"/>
    <p:sldId id="1028" r:id="rId124"/>
    <p:sldId id="924" r:id="rId125"/>
    <p:sldId id="937" r:id="rId126"/>
    <p:sldId id="928" r:id="rId127"/>
    <p:sldId id="302" r:id="rId128"/>
    <p:sldId id="419"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FF9810-E6C6-ABF8-447E-F285DC88858A}" name="Tesfamichael Awoke Sisay" initials="TAS" userId="a2c0a48fe77ca13e" providerId="Windows Live"/>
  <p188:author id="{94622962-EDD8-DF18-E7D5-EC44A0826C60}" name="Ann Rogers" initials="AR" userId="Ann Rogers" providerId="None"/>
  <p188:author id="{46D1FB6A-EE4F-CD21-0165-68E15D6FAF50}" name="Linnea Zimmerman" initials="LZ" userId="S::lzimme12@jh.edu::197f1b30-ed53-4e36-8f76-356fca2a1392" providerId="AD"/>
  <p188:author id="{BFD3DE83-E8BA-7567-D440-71F5520FAD2C}" name="Ellie Qian" initials="EQ" userId="S::jqian22@jh.edu::21ff8608-cba2-43d5-84e7-fed4a7f5a0bd" providerId="AD"/>
  <p188:author id="{F07C3E86-5F56-97E4-CCB2-232815CF97F6}" name="Addisalem Zebene" initials="AZ" userId="5ebe56d3bc51476c" providerId="Windows Live"/>
  <p188:author id="{4CBB239B-DE45-0D1E-C839-6D314CD2C4AE}" name="Selamawit Desta" initials="SD" userId="S::sdesta1@jh.edu::cb9901e8-503f-42e0-84e3-8beb06cf49ca" providerId="AD"/>
  <p188:author id="{0CEBB1A9-651F-A410-073E-E1A959AF4F81}" name="zemen yohannes" initials="zy" userId="40fe40590aeef32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lamawit Desta" initials="SD" lastIdx="216" clrIdx="0">
    <p:extLst>
      <p:ext uri="{19B8F6BF-5375-455C-9EA6-DF929625EA0E}">
        <p15:presenceInfo xmlns:p15="http://schemas.microsoft.com/office/powerpoint/2012/main" userId="S::sdesta1@jh.edu::cb9901e8-503f-42e0-84e3-8beb06cf49ca" providerId="AD"/>
      </p:ext>
    </p:extLst>
  </p:cmAuthor>
  <p:cmAuthor id="2" name="Linnea Zimmerman" initials="LZ" lastIdx="89" clrIdx="1">
    <p:extLst>
      <p:ext uri="{19B8F6BF-5375-455C-9EA6-DF929625EA0E}">
        <p15:presenceInfo xmlns:p15="http://schemas.microsoft.com/office/powerpoint/2012/main" userId="d1ea0551afeeed40" providerId="Windows Live"/>
      </p:ext>
    </p:extLst>
  </p:cmAuthor>
  <p:cmAuthor id="3" name="Ann Rogers" initials="AR" lastIdx="257" clrIdx="2">
    <p:extLst>
      <p:ext uri="{19B8F6BF-5375-455C-9EA6-DF929625EA0E}">
        <p15:presenceInfo xmlns:p15="http://schemas.microsoft.com/office/powerpoint/2012/main" userId="Ann Rogers" providerId="None"/>
      </p:ext>
    </p:extLst>
  </p:cmAuthor>
  <p:cmAuthor id="4" name="Laura Wells" initials="LW" lastIdx="1" clrIdx="3">
    <p:extLst>
      <p:ext uri="{19B8F6BF-5375-455C-9EA6-DF929625EA0E}">
        <p15:presenceInfo xmlns:p15="http://schemas.microsoft.com/office/powerpoint/2012/main" userId="S-1-5-21-200220283-296057445-522006248-109133" providerId="AD"/>
      </p:ext>
    </p:extLst>
  </p:cmAuthor>
  <p:cmAuthor id="5" name="Solomon Shiferaw" initials="SS" lastIdx="29" clrIdx="4">
    <p:extLst>
      <p:ext uri="{19B8F6BF-5375-455C-9EA6-DF929625EA0E}">
        <p15:presenceInfo xmlns:p15="http://schemas.microsoft.com/office/powerpoint/2012/main" userId="0497048776c38c2b" providerId="Windows Live"/>
      </p:ext>
    </p:extLst>
  </p:cmAuthor>
  <p:cmAuthor id="6" name="Assefa SEME" initials="AS" lastIdx="66" clrIdx="5">
    <p:extLst>
      <p:ext uri="{19B8F6BF-5375-455C-9EA6-DF929625EA0E}">
        <p15:presenceInfo xmlns:p15="http://schemas.microsoft.com/office/powerpoint/2012/main" userId="4832bdbbba4e0933" providerId="Windows Live"/>
      </p:ext>
    </p:extLst>
  </p:cmAuthor>
  <p:cmAuthor id="7" name="Tewodros Wuletaw" initials="TW" lastIdx="10" clrIdx="6">
    <p:extLst>
      <p:ext uri="{19B8F6BF-5375-455C-9EA6-DF929625EA0E}">
        <p15:presenceInfo xmlns:p15="http://schemas.microsoft.com/office/powerpoint/2012/main" userId="S-1-5-21-1001526489-3608466117-923624027-2068" providerId="AD"/>
      </p:ext>
    </p:extLst>
  </p:cmAuthor>
  <p:cmAuthor id="8" name="Selamawit Desta" initials="SD [2]" lastIdx="17" clrIdx="7">
    <p:extLst>
      <p:ext uri="{19B8F6BF-5375-455C-9EA6-DF929625EA0E}">
        <p15:presenceInfo xmlns:p15="http://schemas.microsoft.com/office/powerpoint/2012/main" userId="S::sdesta@pmateam.onmicrosoft.com::3b2137dc-62b9-4f2d-a9a8-cdbcb246ab38" providerId="AD"/>
      </p:ext>
    </p:extLst>
  </p:cmAuthor>
  <p:cmAuthor id="9" name="Katherine Lilly" initials="KL" lastIdx="18" clrIdx="8">
    <p:extLst>
      <p:ext uri="{19B8F6BF-5375-455C-9EA6-DF929625EA0E}">
        <p15:presenceInfo xmlns:p15="http://schemas.microsoft.com/office/powerpoint/2012/main" userId="S-1-5-21-200220283-296057445-522006248-27134" providerId="AD"/>
      </p:ext>
    </p:extLst>
  </p:cmAuthor>
  <p:cmAuthor id="10" name="Solomon Emyu FEREDE" initials="SEF" lastIdx="58" clrIdx="9">
    <p:extLst>
      <p:ext uri="{19B8F6BF-5375-455C-9EA6-DF929625EA0E}">
        <p15:presenceInfo xmlns:p15="http://schemas.microsoft.com/office/powerpoint/2012/main" userId="73b5ed939dfa0db7" providerId="Windows Live"/>
      </p:ext>
    </p:extLst>
  </p:cmAuthor>
  <p:cmAuthor id="11" name="Addisalem Zebene" initials="AZ" lastIdx="195" clrIdx="10">
    <p:extLst>
      <p:ext uri="{19B8F6BF-5375-455C-9EA6-DF929625EA0E}">
        <p15:presenceInfo xmlns:p15="http://schemas.microsoft.com/office/powerpoint/2012/main" userId="5ebe56d3bc51476c" providerId="Windows Live"/>
      </p:ext>
    </p:extLst>
  </p:cmAuthor>
  <p:cmAuthor id="12" name="Mahari Yihdego" initials="MY" lastIdx="22" clrIdx="11">
    <p:extLst>
      <p:ext uri="{19B8F6BF-5375-455C-9EA6-DF929625EA0E}">
        <p15:presenceInfo xmlns:p15="http://schemas.microsoft.com/office/powerpoint/2012/main" userId="a4475b30e7f8d408" providerId="Windows Live"/>
      </p:ext>
    </p:extLst>
  </p:cmAuthor>
  <p:cmAuthor id="13" name="Mahari Yihdego Gidey" initials="MYG" lastIdx="5" clrIdx="12">
    <p:extLst>
      <p:ext uri="{19B8F6BF-5375-455C-9EA6-DF929625EA0E}">
        <p15:presenceInfo xmlns:p15="http://schemas.microsoft.com/office/powerpoint/2012/main" userId="Mahari Yihdego Gidey" providerId="None"/>
      </p:ext>
    </p:extLst>
  </p:cmAuthor>
  <p:cmAuthor id="14" name="Ellie Qian" initials="EQ" lastIdx="43" clrIdx="13">
    <p:extLst>
      <p:ext uri="{19B8F6BF-5375-455C-9EA6-DF929625EA0E}">
        <p15:presenceInfo xmlns:p15="http://schemas.microsoft.com/office/powerpoint/2012/main" userId="S::jqian22@jh.edu::21ff8608-cba2-43d5-84e7-fed4a7f5a0bd" providerId="AD"/>
      </p:ext>
    </p:extLst>
  </p:cmAuthor>
  <p:cmAuthor id="15" name="Linnea Zimmerman" initials="LZ [2]" lastIdx="124" clrIdx="14">
    <p:extLst>
      <p:ext uri="{19B8F6BF-5375-455C-9EA6-DF929625EA0E}">
        <p15:presenceInfo xmlns:p15="http://schemas.microsoft.com/office/powerpoint/2012/main" userId="S::lzimme12@jh.edu::197f1b30-ed53-4e36-8f76-356fca2a1392" providerId="AD"/>
      </p:ext>
    </p:extLst>
  </p:cmAuthor>
  <p:cmAuthor id="16" name="zemen yohannes" initials="zy" lastIdx="34" clrIdx="15">
    <p:extLst>
      <p:ext uri="{19B8F6BF-5375-455C-9EA6-DF929625EA0E}">
        <p15:presenceInfo xmlns:p15="http://schemas.microsoft.com/office/powerpoint/2012/main" userId="40fe40590aeef3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15B"/>
    <a:srgbClr val="59595B"/>
    <a:srgbClr val="CD2959"/>
    <a:srgbClr val="EDC950"/>
    <a:srgbClr val="99C6CC"/>
    <a:srgbClr val="330137"/>
    <a:srgbClr val="B87599"/>
    <a:srgbClr val="00667D"/>
    <a:srgbClr val="A8A8A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7079" autoAdjust="0"/>
  </p:normalViewPr>
  <p:slideViewPr>
    <p:cSldViewPr snapToGrid="0">
      <p:cViewPr varScale="1">
        <p:scale>
          <a:sx n="88" d="100"/>
          <a:sy n="88" d="100"/>
        </p:scale>
        <p:origin x="1428"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theme" Target="theme/theme1.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commentAuthors" Target="commentAuthors.xml"/><Relationship Id="rId136" Type="http://schemas.microsoft.com/office/2018/10/relationships/authors" Target="author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presProps" Target="presProps.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7.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olom\OneDrive\Desktop\PMA2.0\Dissemination\Cohort2\2021_CS_slides\Tables%20for%20slides%20on%20counseling.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olom\OneDrive\Desktop\PMA2.0\Dissemination\Cohort2\2021_CS_slides\Tables%20for%20slides%20on%20counseling.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olom\OneDrive\Desktop\PMA2.0\Dissemination\Cohort2\2021_CS_slides\Tables%20for%20slides%20on%20counseling.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olom\OneDrive\Desktop\PMA2.0\Dissemination\Cohort2\2021_CS_slides\Tables%20for%20slides%20on%20counseling.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olom\OneDrive\Desktop\PMA2.0\Dissemination\Cohort2\2021_CS_slides\Tables%20for%20slides%20on%20counseling.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3.xml"/></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0.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1.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53.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7.xml"/><Relationship Id="rId1" Type="http://schemas.microsoft.com/office/2011/relationships/chartStyle" Target="style57.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8.xml"/><Relationship Id="rId1" Type="http://schemas.microsoft.com/office/2011/relationships/chartStyle" Target="style58.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9.xml"/><Relationship Id="rId1" Type="http://schemas.microsoft.com/office/2011/relationships/chartStyle" Target="style59.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0.xml"/><Relationship Id="rId1" Type="http://schemas.microsoft.com/office/2011/relationships/chartStyle" Target="style60.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3.xml"/><Relationship Id="rId2" Type="http://schemas.microsoft.com/office/2011/relationships/chartStyle" Target="style63.xml"/><Relationship Id="rId1" Type="http://schemas.openxmlformats.org/officeDocument/2006/relationships/package" Target="../embeddings/Microsoft_Excel_Worksheet6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23317784692539E-2"/>
          <c:y val="7.1918056599529004E-2"/>
          <c:w val="0.9302237968975573"/>
          <c:h val="0.7256437791803778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 ANC visits during pregnancy (n=2,567)</c:v>
                </c:pt>
                <c:pt idx="1">
                  <c:v>Facility delivery (n=2,567)</c:v>
                </c:pt>
                <c:pt idx="2">
                  <c:v>PNC within 24 hours  (n=2,537)</c:v>
                </c:pt>
                <c:pt idx="3">
                  <c:v>PNC within 6-weeks (n=2,541)</c:v>
                </c:pt>
                <c:pt idx="4">
                  <c:v>Fully immunized at one year (n=2,055)</c:v>
                </c:pt>
              </c:strCache>
            </c:strRef>
          </c:cat>
          <c:val>
            <c:numRef>
              <c:f>Sheet1!$B$2:$B$6</c:f>
              <c:numCache>
                <c:formatCode>0</c:formatCode>
                <c:ptCount val="5"/>
                <c:pt idx="0">
                  <c:v>42.4</c:v>
                </c:pt>
                <c:pt idx="1">
                  <c:v>54.4</c:v>
                </c:pt>
                <c:pt idx="2">
                  <c:v>37.700000000000003</c:v>
                </c:pt>
                <c:pt idx="3">
                  <c:v>52.8</c:v>
                </c:pt>
                <c:pt idx="4">
                  <c:v>35.700000000000003</c:v>
                </c:pt>
              </c:numCache>
            </c:numRef>
          </c:val>
          <c:extLst>
            <c:ext xmlns:c16="http://schemas.microsoft.com/office/drawing/2014/chart" uri="{C3380CC4-5D6E-409C-BE32-E72D297353CC}">
              <c16:uniqueId val="{00000000-7799-4F6C-B7F5-D851053B93E5}"/>
            </c:ext>
          </c:extLst>
        </c:ser>
        <c:dLbls>
          <c:dLblPos val="inEnd"/>
          <c:showLegendKey val="0"/>
          <c:showVal val="1"/>
          <c:showCatName val="0"/>
          <c:showSerName val="0"/>
          <c:showPercent val="0"/>
          <c:showBubbleSize val="0"/>
        </c:dLbls>
        <c:gapWidth val="150"/>
        <c:overlap val="100"/>
        <c:axId val="911243968"/>
        <c:axId val="911249792"/>
      </c:barChart>
      <c:catAx>
        <c:axId val="91124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911249792"/>
        <c:crosses val="autoZero"/>
        <c:auto val="1"/>
        <c:lblAlgn val="ctr"/>
        <c:lblOffset val="100"/>
        <c:noMultiLvlLbl val="0"/>
      </c:catAx>
      <c:valAx>
        <c:axId val="911249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crossAx val="91124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r>
              <a:rPr lang="en-US" dirty="0"/>
              <a:t>Fully vaccinated 13 vaccine doses (n=2,055)</a:t>
            </a:r>
          </a:p>
        </c:rich>
      </c:tx>
      <c:overlay val="0"/>
      <c:spPr>
        <a:noFill/>
        <a:ln>
          <a:noFill/>
        </a:ln>
        <a:effectLst/>
      </c:spPr>
      <c:txPr>
        <a:bodyPr rot="0" spcFirstLastPara="1" vertOverflow="ellipsis" vert="horz" wrap="square" anchor="ctr" anchorCtr="1"/>
        <a:lstStyle/>
        <a:p>
          <a:pPr algn="ctr" rtl="0">
            <a:defRPr lang="en-US" sz="14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9.7924768784628191E-2"/>
          <c:y val="0.12211777853755078"/>
          <c:w val="0.87614300865237793"/>
          <c:h val="0.74445194176390173"/>
        </c:manualLayout>
      </c:layout>
      <c:barChart>
        <c:barDir val="col"/>
        <c:grouping val="stacked"/>
        <c:varyColors val="0"/>
        <c:ser>
          <c:idx val="0"/>
          <c:order val="0"/>
          <c:tx>
            <c:strRef>
              <c:f>Sheet1!$B$1</c:f>
              <c:strCache>
                <c:ptCount val="1"/>
                <c:pt idx="0">
                  <c:v>Fully vaccinated 13 vaccines shots (n=2,055)</c:v>
                </c:pt>
              </c:strCache>
            </c:strRef>
          </c:tx>
          <c:spPr>
            <a:solidFill>
              <a:srgbClr val="265C9B"/>
            </a:solidFill>
            <a:ln w="19050">
              <a:noFill/>
            </a:ln>
            <a:effectLst/>
          </c:spPr>
          <c:invertIfNegative val="0"/>
          <c:dPt>
            <c:idx val="0"/>
            <c:invertIfNegative val="0"/>
            <c:bubble3D val="0"/>
            <c:extLst>
              <c:ext xmlns:c16="http://schemas.microsoft.com/office/drawing/2014/chart" uri="{C3380CC4-5D6E-409C-BE32-E72D297353CC}">
                <c16:uniqueId val="{00000001-1872-4AC9-882F-03B8DF696B8E}"/>
              </c:ext>
            </c:extLst>
          </c:dPt>
          <c:dPt>
            <c:idx val="1"/>
            <c:invertIfNegative val="0"/>
            <c:bubble3D val="0"/>
            <c:spPr>
              <a:solidFill>
                <a:srgbClr val="C3B9D9"/>
              </a:solidFill>
              <a:ln w="19050">
                <a:noFill/>
              </a:ln>
              <a:effectLst/>
            </c:spPr>
            <c:extLst>
              <c:ext xmlns:c16="http://schemas.microsoft.com/office/drawing/2014/chart" uri="{C3380CC4-5D6E-409C-BE32-E72D297353CC}">
                <c16:uniqueId val="{00000003-1872-4AC9-882F-03B8DF696B8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By card </c:v>
                </c:pt>
                <c:pt idx="1">
                  <c:v>By card or self reported by the mother</c:v>
                </c:pt>
              </c:strCache>
            </c:strRef>
          </c:cat>
          <c:val>
            <c:numRef>
              <c:f>Sheet1!$B$2:$B$3</c:f>
              <c:numCache>
                <c:formatCode>0</c:formatCode>
                <c:ptCount val="2"/>
                <c:pt idx="0">
                  <c:v>24</c:v>
                </c:pt>
                <c:pt idx="1">
                  <c:v>29</c:v>
                </c:pt>
              </c:numCache>
            </c:numRef>
          </c:val>
          <c:extLst>
            <c:ext xmlns:c16="http://schemas.microsoft.com/office/drawing/2014/chart" uri="{C3380CC4-5D6E-409C-BE32-E72D297353CC}">
              <c16:uniqueId val="{00000004-1872-4AC9-882F-03B8DF696B8E}"/>
            </c:ext>
          </c:extLst>
        </c:ser>
        <c:dLbls>
          <c:showLegendKey val="0"/>
          <c:showVal val="0"/>
          <c:showCatName val="0"/>
          <c:showSerName val="0"/>
          <c:showPercent val="0"/>
          <c:showBubbleSize val="0"/>
        </c:dLbls>
        <c:gapWidth val="100"/>
        <c:overlap val="100"/>
        <c:axId val="1240946528"/>
        <c:axId val="1240944864"/>
      </c:barChart>
      <c:catAx>
        <c:axId val="1240946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240944864"/>
        <c:crosses val="autoZero"/>
        <c:auto val="1"/>
        <c:lblAlgn val="ctr"/>
        <c:lblOffset val="100"/>
        <c:noMultiLvlLbl val="0"/>
      </c:catAx>
      <c:valAx>
        <c:axId val="1240944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65000"/>
                    <a:lumOff val="35000"/>
                  </a:schemeClr>
                </a:solidFill>
                <a:latin typeface="+mn-lt"/>
                <a:ea typeface="+mn-ea"/>
                <a:cs typeface="+mn-cs"/>
              </a:defRPr>
            </a:pPr>
            <a:endParaRPr lang="en-US"/>
          </a:p>
        </c:txPr>
        <c:crossAx val="12409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4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1648363506285282"/>
          <c:y val="0.30258072413531006"/>
          <c:w val="0.88351636493714714"/>
          <c:h val="0.59930743491072491"/>
        </c:manualLayout>
      </c:layout>
      <c:barChart>
        <c:barDir val="col"/>
        <c:grouping val="stacked"/>
        <c:varyColors val="0"/>
        <c:ser>
          <c:idx val="0"/>
          <c:order val="0"/>
          <c:tx>
            <c:strRef>
              <c:f>Sheet1!$B$1</c:f>
              <c:strCache>
                <c:ptCount val="1"/>
                <c:pt idx="0">
                  <c:v>Fully vaccinated infants coverage (by card or self reported by the mother)-8 vaccines, by region</c:v>
                </c:pt>
              </c:strCache>
            </c:strRef>
          </c:tx>
          <c:spPr>
            <a:solidFill>
              <a:srgbClr val="C3B9D9"/>
            </a:solidFill>
            <a:ln w="19050">
              <a:noFill/>
            </a:ln>
            <a:effectLst/>
          </c:spPr>
          <c:invertIfNegative val="0"/>
          <c:dPt>
            <c:idx val="0"/>
            <c:invertIfNegative val="0"/>
            <c:bubble3D val="0"/>
            <c:extLst>
              <c:ext xmlns:c16="http://schemas.microsoft.com/office/drawing/2014/chart" uri="{C3380CC4-5D6E-409C-BE32-E72D297353CC}">
                <c16:uniqueId val="{00000001-4558-484B-83AF-23918CB04F89}"/>
              </c:ext>
            </c:extLst>
          </c:dPt>
          <c:dPt>
            <c:idx val="2"/>
            <c:invertIfNegative val="0"/>
            <c:bubble3D val="0"/>
            <c:spPr>
              <a:solidFill>
                <a:srgbClr val="265C9B"/>
              </a:solidFill>
              <a:ln w="19050">
                <a:noFill/>
              </a:ln>
              <a:effectLst/>
            </c:spPr>
            <c:extLst>
              <c:ext xmlns:c16="http://schemas.microsoft.com/office/drawing/2014/chart" uri="{C3380CC4-5D6E-409C-BE32-E72D297353CC}">
                <c16:uniqueId val="{00000003-20B2-44BF-BA65-A5A8CBB0602C}"/>
              </c:ext>
            </c:extLst>
          </c:dPt>
          <c:dPt>
            <c:idx val="4"/>
            <c:invertIfNegative val="0"/>
            <c:bubble3D val="0"/>
            <c:extLst>
              <c:ext xmlns:c16="http://schemas.microsoft.com/office/drawing/2014/chart" uri="{C3380CC4-5D6E-409C-BE32-E72D297353CC}">
                <c16:uniqueId val="{00000005-20B2-44BF-BA65-A5A8CBB060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Addis (n=81)</c:v>
                </c:pt>
                <c:pt idx="1">
                  <c:v>Amhara (n=425)</c:v>
                </c:pt>
                <c:pt idx="2">
                  <c:v>Total (n=2,054)</c:v>
                </c:pt>
                <c:pt idx="3">
                  <c:v>Oromia (n=895)</c:v>
                </c:pt>
                <c:pt idx="4">
                  <c:v>SNNP (n=478)</c:v>
                </c:pt>
                <c:pt idx="5">
                  <c:v>Afar (n=40)</c:v>
                </c:pt>
              </c:strCache>
            </c:strRef>
          </c:cat>
          <c:val>
            <c:numRef>
              <c:f>Sheet1!$B$2:$B$7</c:f>
              <c:numCache>
                <c:formatCode>0</c:formatCode>
                <c:ptCount val="6"/>
                <c:pt idx="0">
                  <c:v>89.5</c:v>
                </c:pt>
                <c:pt idx="1">
                  <c:v>48.9</c:v>
                </c:pt>
                <c:pt idx="2">
                  <c:v>35.700000000000003</c:v>
                </c:pt>
                <c:pt idx="3">
                  <c:v>27.8</c:v>
                </c:pt>
                <c:pt idx="4">
                  <c:v>23.4</c:v>
                </c:pt>
                <c:pt idx="5">
                  <c:v>13.1</c:v>
                </c:pt>
              </c:numCache>
            </c:numRef>
          </c:val>
          <c:extLst>
            <c:ext xmlns:c16="http://schemas.microsoft.com/office/drawing/2014/chart" uri="{C3380CC4-5D6E-409C-BE32-E72D297353CC}">
              <c16:uniqueId val="{00000008-4558-484B-83AF-23918CB04F89}"/>
            </c:ext>
          </c:extLst>
        </c:ser>
        <c:dLbls>
          <c:dLblPos val="inEnd"/>
          <c:showLegendKey val="0"/>
          <c:showVal val="1"/>
          <c:showCatName val="0"/>
          <c:showSerName val="0"/>
          <c:showPercent val="0"/>
          <c:showBubbleSize val="0"/>
        </c:dLbls>
        <c:gapWidth val="100"/>
        <c:overlap val="100"/>
        <c:axId val="1557918335"/>
        <c:axId val="1557901279"/>
      </c:barChart>
      <c:catAx>
        <c:axId val="1557918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557901279"/>
        <c:crosses val="autoZero"/>
        <c:auto val="1"/>
        <c:lblAlgn val="ctr"/>
        <c:lblOffset val="100"/>
        <c:noMultiLvlLbl val="0"/>
      </c:catAx>
      <c:valAx>
        <c:axId val="15579012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557918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i="1" dirty="0">
                <a:solidFill>
                  <a:schemeClr val="tx1"/>
                </a:solidFill>
                <a:latin typeface="Segoe UI" panose="020B0502040204020203" pitchFamily="34" charset="0"/>
                <a:cs typeface="Segoe UI" panose="020B0502040204020203" pitchFamily="34" charset="0"/>
              </a:rPr>
              <a:t>Percentage of infants with fast or difficult breathing whose mothers </a:t>
            </a:r>
            <a:r>
              <a:rPr lang="en-US" sz="1600" b="1" i="1" dirty="0">
                <a:solidFill>
                  <a:schemeClr val="tx1"/>
                </a:solidFill>
                <a:latin typeface="Segoe UI" panose="020B0502040204020203" pitchFamily="34" charset="0"/>
                <a:cs typeface="Segoe UI" panose="020B0502040204020203" pitchFamily="34" charset="0"/>
              </a:rPr>
              <a:t>sought/received care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6-months (n=51)</c:v>
                </c:pt>
              </c:strCache>
            </c:strRef>
          </c:tx>
          <c:spPr>
            <a:solidFill>
              <a:srgbClr val="265C9B"/>
            </a:solidFill>
            <a:ln w="19050">
              <a:noFill/>
            </a:ln>
            <a:effectLst/>
          </c:spPr>
          <c:invertIfNegative val="0"/>
          <c:dPt>
            <c:idx val="0"/>
            <c:invertIfNegative val="0"/>
            <c:bubble3D val="0"/>
            <c:extLst>
              <c:ext xmlns:c16="http://schemas.microsoft.com/office/drawing/2014/chart" uri="{C3380CC4-5D6E-409C-BE32-E72D297353CC}">
                <c16:uniqueId val="{00000001-2ED0-423D-8570-9BCCC37C885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6-months (n=51)</c:v>
                </c:pt>
                <c:pt idx="1">
                  <c:v>1-year (n=58)</c:v>
                </c:pt>
              </c:strCache>
            </c:strRef>
          </c:cat>
          <c:val>
            <c:numRef>
              <c:f>Sheet1!$B$2:$B$3</c:f>
              <c:numCache>
                <c:formatCode>0</c:formatCode>
                <c:ptCount val="2"/>
                <c:pt idx="0">
                  <c:v>47</c:v>
                </c:pt>
                <c:pt idx="1">
                  <c:v>55</c:v>
                </c:pt>
              </c:numCache>
            </c:numRef>
          </c:val>
          <c:extLst>
            <c:ext xmlns:c16="http://schemas.microsoft.com/office/drawing/2014/chart" uri="{C3380CC4-5D6E-409C-BE32-E72D297353CC}">
              <c16:uniqueId val="{00000004-2ED0-423D-8570-9BCCC37C8855}"/>
            </c:ext>
          </c:extLst>
        </c:ser>
        <c:ser>
          <c:idx val="1"/>
          <c:order val="1"/>
          <c:tx>
            <c:strRef>
              <c:f>Sheet1!$A$3</c:f>
              <c:strCache>
                <c:ptCount val="1"/>
                <c:pt idx="0">
                  <c:v>1-year (n=58)</c:v>
                </c:pt>
              </c:strCache>
            </c:strRef>
          </c:tx>
          <c:spPr>
            <a:solidFill>
              <a:schemeClr val="accent2"/>
            </a:solidFill>
            <a:ln w="19050">
              <a:solidFill>
                <a:schemeClr val="lt1"/>
              </a:solidFill>
            </a:ln>
            <a:effectLst/>
          </c:spPr>
          <c:invertIfNegative val="0"/>
          <c:cat>
            <c:strRef>
              <c:f>Sheet1!$A$2:$A$3</c:f>
              <c:strCache>
                <c:ptCount val="2"/>
                <c:pt idx="0">
                  <c:v>6-months (n=51)</c:v>
                </c:pt>
                <c:pt idx="1">
                  <c:v>1-year (n=58)</c:v>
                </c:pt>
              </c:strCache>
            </c:strRef>
          </c:cat>
          <c:val>
            <c:numRef>
              <c:f>Sheet1!$C$2:$C$3</c:f>
              <c:numCache>
                <c:formatCode>General</c:formatCode>
                <c:ptCount val="2"/>
              </c:numCache>
            </c:numRef>
          </c:val>
          <c:extLst>
            <c:ext xmlns:c16="http://schemas.microsoft.com/office/drawing/2014/chart" uri="{C3380CC4-5D6E-409C-BE32-E72D297353CC}">
              <c16:uniqueId val="{00000006-B77E-4A59-90B4-31ECA3A4F29D}"/>
            </c:ext>
          </c:extLst>
        </c:ser>
        <c:dLbls>
          <c:showLegendKey val="0"/>
          <c:showVal val="0"/>
          <c:showCatName val="0"/>
          <c:showSerName val="0"/>
          <c:showPercent val="0"/>
          <c:showBubbleSize val="0"/>
        </c:dLbls>
        <c:gapWidth val="100"/>
        <c:axId val="172573280"/>
        <c:axId val="172573696"/>
      </c:barChart>
      <c:catAx>
        <c:axId val="172573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72573696"/>
        <c:crosses val="autoZero"/>
        <c:auto val="1"/>
        <c:lblAlgn val="ctr"/>
        <c:lblOffset val="100"/>
        <c:noMultiLvlLbl val="0"/>
      </c:catAx>
      <c:valAx>
        <c:axId val="17257369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72573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1" u="none" strike="noStrike" kern="1200" spc="0" baseline="0" dirty="0" smtClean="0">
                <a:solidFill>
                  <a:schemeClr val="tx1"/>
                </a:solidFill>
                <a:latin typeface="Segoe UI" panose="020B0502040204020203" pitchFamily="34" charset="0"/>
                <a:ea typeface="+mn-ea"/>
                <a:cs typeface="Segoe UI" panose="020B0502040204020203" pitchFamily="34" charset="0"/>
              </a:defRPr>
            </a:pPr>
            <a:r>
              <a:rPr lang="en-US" sz="1600" b="0" i="1" u="none" strike="noStrike" kern="1200" spc="0" baseline="0" dirty="0">
                <a:solidFill>
                  <a:schemeClr val="tx1"/>
                </a:solidFill>
                <a:latin typeface="Segoe UI" panose="020B0502040204020203" pitchFamily="34" charset="0"/>
                <a:ea typeface="+mn-ea"/>
                <a:cs typeface="Segoe UI" panose="020B0502040204020203" pitchFamily="34" charset="0"/>
              </a:rPr>
              <a:t>Percentage of infants with fast or difficult breathing </a:t>
            </a:r>
            <a:r>
              <a:rPr lang="en-US" sz="1600" b="0" i="1" u="none" strike="noStrike" baseline="0" dirty="0">
                <a:effectLst/>
              </a:rPr>
              <a:t>who </a:t>
            </a:r>
            <a:r>
              <a:rPr lang="en-US" sz="1600" b="1" i="1" u="none" strike="noStrike" baseline="0" dirty="0">
                <a:effectLst/>
              </a:rPr>
              <a:t>received oral or injectable medication</a:t>
            </a:r>
            <a:endParaRPr lang="en-US" sz="1600" b="1" i="1" u="none" strike="noStrike" kern="1200" spc="0" baseline="0" dirty="0">
              <a:solidFill>
                <a:schemeClr val="tx1"/>
              </a:solidFill>
              <a:latin typeface="Segoe UI" panose="020B0502040204020203" pitchFamily="34" charset="0"/>
              <a:ea typeface="+mn-ea"/>
              <a:cs typeface="Segoe UI" panose="020B0502040204020203" pitchFamily="34" charset="0"/>
            </a:endParaRPr>
          </a:p>
        </c:rich>
      </c:tx>
      <c:overlay val="0"/>
      <c:spPr>
        <a:noFill/>
        <a:ln>
          <a:noFill/>
        </a:ln>
        <a:effectLst/>
      </c:spPr>
      <c:txPr>
        <a:bodyPr rot="0" spcFirstLastPara="1" vertOverflow="ellipsis" vert="horz" wrap="square" anchor="ctr" anchorCtr="1"/>
        <a:lstStyle/>
        <a:p>
          <a:pPr algn="ctr" rtl="0">
            <a:defRPr lang="en-US" sz="1600" b="0" i="1" u="none" strike="noStrike" kern="1200" spc="0" baseline="0" dirty="0" smtClean="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Sheet1!$A$2</c:f>
              <c:strCache>
                <c:ptCount val="1"/>
                <c:pt idx="0">
                  <c:v>6-months (n=51)</c:v>
                </c:pt>
              </c:strCache>
            </c:strRef>
          </c:tx>
          <c:spPr>
            <a:solidFill>
              <a:srgbClr val="265C9B"/>
            </a:solidFill>
            <a:ln w="19050">
              <a:noFill/>
            </a:ln>
            <a:effectLst/>
          </c:spPr>
          <c:invertIfNegative val="0"/>
          <c:dPt>
            <c:idx val="0"/>
            <c:invertIfNegative val="0"/>
            <c:bubble3D val="0"/>
            <c:extLst>
              <c:ext xmlns:c16="http://schemas.microsoft.com/office/drawing/2014/chart" uri="{C3380CC4-5D6E-409C-BE32-E72D297353CC}">
                <c16:uniqueId val="{00000001-D93D-4FCD-BDF0-349838A31A7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6-months (n=51)</c:v>
                </c:pt>
                <c:pt idx="1">
                  <c:v>1-year (n=58)</c:v>
                </c:pt>
              </c:strCache>
            </c:strRef>
          </c:cat>
          <c:val>
            <c:numRef>
              <c:f>Sheet1!$B$2:$B$3</c:f>
              <c:numCache>
                <c:formatCode>0</c:formatCode>
                <c:ptCount val="2"/>
                <c:pt idx="0">
                  <c:v>46</c:v>
                </c:pt>
                <c:pt idx="1">
                  <c:v>52</c:v>
                </c:pt>
              </c:numCache>
            </c:numRef>
          </c:val>
          <c:extLst>
            <c:ext xmlns:c16="http://schemas.microsoft.com/office/drawing/2014/chart" uri="{C3380CC4-5D6E-409C-BE32-E72D297353CC}">
              <c16:uniqueId val="{00000002-D93D-4FCD-BDF0-349838A31A78}"/>
            </c:ext>
          </c:extLst>
        </c:ser>
        <c:ser>
          <c:idx val="1"/>
          <c:order val="1"/>
          <c:tx>
            <c:strRef>
              <c:f>Sheet1!$A$3</c:f>
              <c:strCache>
                <c:ptCount val="1"/>
                <c:pt idx="0">
                  <c:v>1-year (n=58)</c:v>
                </c:pt>
              </c:strCache>
            </c:strRef>
          </c:tx>
          <c:spPr>
            <a:solidFill>
              <a:schemeClr val="accent2"/>
            </a:solidFill>
            <a:ln w="19050">
              <a:solidFill>
                <a:schemeClr val="lt1"/>
              </a:solidFill>
            </a:ln>
            <a:effectLst/>
          </c:spPr>
          <c:invertIfNegative val="0"/>
          <c:cat>
            <c:strRef>
              <c:f>Sheet1!$A$2:$A$3</c:f>
              <c:strCache>
                <c:ptCount val="2"/>
                <c:pt idx="0">
                  <c:v>6-months (n=51)</c:v>
                </c:pt>
                <c:pt idx="1">
                  <c:v>1-year (n=58)</c:v>
                </c:pt>
              </c:strCache>
            </c:strRef>
          </c:cat>
          <c:val>
            <c:numRef>
              <c:f>Sheet1!$C$2:$C$3</c:f>
              <c:numCache>
                <c:formatCode>General</c:formatCode>
                <c:ptCount val="2"/>
              </c:numCache>
            </c:numRef>
          </c:val>
          <c:extLst>
            <c:ext xmlns:c16="http://schemas.microsoft.com/office/drawing/2014/chart" uri="{C3380CC4-5D6E-409C-BE32-E72D297353CC}">
              <c16:uniqueId val="{00000003-D93D-4FCD-BDF0-349838A31A78}"/>
            </c:ext>
          </c:extLst>
        </c:ser>
        <c:dLbls>
          <c:showLegendKey val="0"/>
          <c:showVal val="0"/>
          <c:showCatName val="0"/>
          <c:showSerName val="0"/>
          <c:showPercent val="0"/>
          <c:showBubbleSize val="0"/>
        </c:dLbls>
        <c:gapWidth val="100"/>
        <c:axId val="172573280"/>
        <c:axId val="172573696"/>
      </c:barChart>
      <c:catAx>
        <c:axId val="172573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172573696"/>
        <c:crosses val="autoZero"/>
        <c:auto val="1"/>
        <c:lblAlgn val="ctr"/>
        <c:lblOffset val="100"/>
        <c:noMultiLvlLbl val="0"/>
      </c:catAx>
      <c:valAx>
        <c:axId val="17257369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72573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Percentage of infants whose mothers sought or received care for diarrhea (n=332)</c:v>
                </c:pt>
              </c:strCache>
            </c:strRef>
          </c:tx>
          <c:spPr>
            <a:solidFill>
              <a:srgbClr val="265C9B"/>
            </a:solidFill>
            <a:ln w="19050">
              <a:noFill/>
            </a:ln>
            <a:effectLst/>
          </c:spPr>
          <c:invertIfNegative val="0"/>
          <c:dPt>
            <c:idx val="1"/>
            <c:invertIfNegative val="0"/>
            <c:bubble3D val="0"/>
            <c:extLst>
              <c:ext xmlns:c16="http://schemas.microsoft.com/office/drawing/2014/chart" uri="{C3380CC4-5D6E-409C-BE32-E72D297353CC}">
                <c16:uniqueId val="{00000003-ADC3-473B-BB99-01E5CF7EB9A3}"/>
              </c:ext>
            </c:extLst>
          </c:dPt>
          <c:dPt>
            <c:idx val="2"/>
            <c:invertIfNegative val="0"/>
            <c:bubble3D val="0"/>
            <c:extLst>
              <c:ext xmlns:c16="http://schemas.microsoft.com/office/drawing/2014/chart" uri="{C3380CC4-5D6E-409C-BE32-E72D297353CC}">
                <c16:uniqueId val="{00000003-16E2-4F16-A552-CAEE85FA1FB8}"/>
              </c:ext>
            </c:extLst>
          </c:dPt>
          <c:dLbls>
            <c:dLbl>
              <c:idx val="2"/>
              <c:layout>
                <c:manualLayout>
                  <c:x val="0"/>
                  <c:y val="5.2862113068876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E2-4F16-A552-CAEE85FA1F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health care for diarrhea</c:v>
                </c:pt>
                <c:pt idx="1">
                  <c:v>Received ORS for the diarrhea</c:v>
                </c:pt>
                <c:pt idx="2">
                  <c:v>Received ORS and Zinc for diarrhea</c:v>
                </c:pt>
              </c:strCache>
            </c:strRef>
          </c:cat>
          <c:val>
            <c:numRef>
              <c:f>Sheet1!$B$2:$B$4</c:f>
              <c:numCache>
                <c:formatCode>0</c:formatCode>
                <c:ptCount val="3"/>
                <c:pt idx="0">
                  <c:v>32.4</c:v>
                </c:pt>
                <c:pt idx="1">
                  <c:v>21.3</c:v>
                </c:pt>
                <c:pt idx="2">
                  <c:v>6.2</c:v>
                </c:pt>
              </c:numCache>
            </c:numRef>
          </c:val>
          <c:extLst>
            <c:ext xmlns:c16="http://schemas.microsoft.com/office/drawing/2014/chart" uri="{C3380CC4-5D6E-409C-BE32-E72D297353CC}">
              <c16:uniqueId val="{00000004-ADC3-473B-BB99-01E5CF7EB9A3}"/>
            </c:ext>
          </c:extLst>
        </c:ser>
        <c:dLbls>
          <c:showLegendKey val="0"/>
          <c:showVal val="0"/>
          <c:showCatName val="0"/>
          <c:showSerName val="0"/>
          <c:showPercent val="0"/>
          <c:showBubbleSize val="0"/>
        </c:dLbls>
        <c:gapWidth val="100"/>
        <c:axId val="1987278064"/>
        <c:axId val="1987285968"/>
      </c:barChart>
      <c:catAx>
        <c:axId val="1987278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1987285968"/>
        <c:crosses val="autoZero"/>
        <c:auto val="1"/>
        <c:lblAlgn val="ctr"/>
        <c:lblOffset val="100"/>
        <c:noMultiLvlLbl val="0"/>
      </c:catAx>
      <c:valAx>
        <c:axId val="1987285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27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4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Percentage of infants whose mothers sought or received care for diarrhea (n=330)</c:v>
                </c:pt>
              </c:strCache>
            </c:strRef>
          </c:tx>
          <c:spPr>
            <a:solidFill>
              <a:srgbClr val="265C9B"/>
            </a:solidFill>
            <a:ln w="19050">
              <a:noFill/>
            </a:ln>
            <a:effectLst/>
          </c:spPr>
          <c:invertIfNegative val="0"/>
          <c:dPt>
            <c:idx val="0"/>
            <c:invertIfNegative val="0"/>
            <c:bubble3D val="0"/>
            <c:extLst>
              <c:ext xmlns:c16="http://schemas.microsoft.com/office/drawing/2014/chart" uri="{C3380CC4-5D6E-409C-BE32-E72D297353CC}">
                <c16:uniqueId val="{00000001-140D-426D-85A5-64739EA610B7}"/>
              </c:ext>
            </c:extLst>
          </c:dPt>
          <c:dPt>
            <c:idx val="1"/>
            <c:invertIfNegative val="0"/>
            <c:bubble3D val="0"/>
            <c:extLst>
              <c:ext xmlns:c16="http://schemas.microsoft.com/office/drawing/2014/chart" uri="{C3380CC4-5D6E-409C-BE32-E72D297353CC}">
                <c16:uniqueId val="{00000003-140D-426D-85A5-64739EA610B7}"/>
              </c:ext>
            </c:extLst>
          </c:dPt>
          <c:dLbls>
            <c:dLbl>
              <c:idx val="2"/>
              <c:layout>
                <c:manualLayout>
                  <c:x val="-1.0620065114775325E-16"/>
                  <c:y val="7.495553984799494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0-4CC7-8B1E-F2A7EDE665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health care for diarrhea</c:v>
                </c:pt>
                <c:pt idx="1">
                  <c:v>Received ORS for the diarrhea</c:v>
                </c:pt>
                <c:pt idx="2">
                  <c:v>Received ORS and Zinc for diarrhea</c:v>
                </c:pt>
              </c:strCache>
            </c:strRef>
          </c:cat>
          <c:val>
            <c:numRef>
              <c:f>Sheet1!$B$2:$B$4</c:f>
              <c:numCache>
                <c:formatCode>0</c:formatCode>
                <c:ptCount val="3"/>
                <c:pt idx="0">
                  <c:v>43.2</c:v>
                </c:pt>
                <c:pt idx="1">
                  <c:v>24.9</c:v>
                </c:pt>
                <c:pt idx="2">
                  <c:v>6</c:v>
                </c:pt>
              </c:numCache>
            </c:numRef>
          </c:val>
          <c:extLst>
            <c:ext xmlns:c16="http://schemas.microsoft.com/office/drawing/2014/chart" uri="{C3380CC4-5D6E-409C-BE32-E72D297353CC}">
              <c16:uniqueId val="{00000004-140D-426D-85A5-64739EA610B7}"/>
            </c:ext>
          </c:extLst>
        </c:ser>
        <c:dLbls>
          <c:showLegendKey val="0"/>
          <c:showVal val="0"/>
          <c:showCatName val="0"/>
          <c:showSerName val="0"/>
          <c:showPercent val="0"/>
          <c:showBubbleSize val="0"/>
        </c:dLbls>
        <c:gapWidth val="100"/>
        <c:axId val="1987278064"/>
        <c:axId val="1987285968"/>
      </c:barChart>
      <c:catAx>
        <c:axId val="1987278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1987285968"/>
        <c:crosses val="autoZero"/>
        <c:auto val="1"/>
        <c:lblAlgn val="ctr"/>
        <c:lblOffset val="100"/>
        <c:noMultiLvlLbl val="0"/>
      </c:catAx>
      <c:valAx>
        <c:axId val="1987285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27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1" u="none" strike="noStrike" kern="1200" spc="0" baseline="0" dirty="0" smtClean="0">
                <a:solidFill>
                  <a:srgbClr val="59595B">
                    <a:lumMod val="50000"/>
                  </a:srgbClr>
                </a:solidFill>
                <a:latin typeface="Segoe UI" panose="020B0502040204020203" pitchFamily="34" charset="0"/>
                <a:ea typeface="+mn-ea"/>
                <a:cs typeface="Segoe UI" panose="020B0502040204020203" pitchFamily="34" charset="0"/>
              </a:defRPr>
            </a:pPr>
            <a:r>
              <a:rPr lang="en-US" sz="1600" b="0" i="1" u="none" strike="noStrike" kern="1200" spc="0" baseline="0" dirty="0">
                <a:solidFill>
                  <a:srgbClr val="59595B">
                    <a:lumMod val="50000"/>
                  </a:srgbClr>
                </a:solidFill>
                <a:latin typeface="Segoe UI" panose="020B0502040204020203" pitchFamily="34" charset="0"/>
                <a:ea typeface="+mn-ea"/>
                <a:cs typeface="Segoe UI" panose="020B0502040204020203" pitchFamily="34" charset="0"/>
              </a:rPr>
              <a:t>Percentage of women who went to maternity waiting home before going to labor by residence (n=2,563)</a:t>
            </a:r>
          </a:p>
        </c:rich>
      </c:tx>
      <c:overlay val="0"/>
      <c:spPr>
        <a:noFill/>
        <a:ln>
          <a:noFill/>
        </a:ln>
        <a:effectLst/>
      </c:spPr>
      <c:txPr>
        <a:bodyPr rot="0" spcFirstLastPara="1" vertOverflow="ellipsis" vert="horz" wrap="square" anchor="ctr" anchorCtr="1"/>
        <a:lstStyle/>
        <a:p>
          <a:pPr algn="ctr" rtl="0">
            <a:defRPr lang="en-US" sz="1600" b="0" i="1" u="none" strike="noStrike" kern="1200" spc="0" baseline="0" dirty="0" smtClean="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9776578641648138E-2"/>
          <c:y val="0.2383309246727229"/>
          <c:w val="0.8734624381140661"/>
          <c:h val="0.66355712958321056"/>
        </c:manualLayout>
      </c:layout>
      <c:barChart>
        <c:barDir val="col"/>
        <c:grouping val="clustered"/>
        <c:varyColors val="0"/>
        <c:ser>
          <c:idx val="0"/>
          <c:order val="0"/>
          <c:tx>
            <c:strRef>
              <c:f>Sheet1!$B$1</c:f>
              <c:strCache>
                <c:ptCount val="1"/>
                <c:pt idx="0">
                  <c:v>Rural (n=1977)</c:v>
                </c:pt>
              </c:strCache>
            </c:strRef>
          </c:tx>
          <c:spPr>
            <a:solidFill>
              <a:srgbClr val="0F1B4B"/>
            </a:solidFill>
            <a:ln w="19050">
              <a:noFill/>
            </a:ln>
            <a:effectLst/>
          </c:spPr>
          <c:invertIfNegative val="0"/>
          <c:dPt>
            <c:idx val="0"/>
            <c:invertIfNegative val="0"/>
            <c:bubble3D val="0"/>
            <c:extLst>
              <c:ext xmlns:c16="http://schemas.microsoft.com/office/drawing/2014/chart" uri="{C3380CC4-5D6E-409C-BE32-E72D297353CC}">
                <c16:uniqueId val="{00000001-E516-4E2A-8E26-8390DF89ABD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0.0</c:formatCode>
                <c:ptCount val="1"/>
                <c:pt idx="0">
                  <c:v>12</c:v>
                </c:pt>
              </c:numCache>
            </c:numRef>
          </c:val>
          <c:extLst>
            <c:ext xmlns:c16="http://schemas.microsoft.com/office/drawing/2014/chart" uri="{C3380CC4-5D6E-409C-BE32-E72D297353CC}">
              <c16:uniqueId val="{00000004-E516-4E2A-8E26-8390DF89ABD7}"/>
            </c:ext>
          </c:extLst>
        </c:ser>
        <c:ser>
          <c:idx val="1"/>
          <c:order val="1"/>
          <c:tx>
            <c:strRef>
              <c:f>Sheet1!$C$1</c:f>
              <c:strCache>
                <c:ptCount val="1"/>
                <c:pt idx="0">
                  <c:v>Urban (n=583)</c:v>
                </c:pt>
              </c:strCache>
            </c:strRef>
          </c:tx>
          <c:spPr>
            <a:solidFill>
              <a:srgbClr val="55015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0.0</c:formatCode>
                <c:ptCount val="1"/>
                <c:pt idx="0">
                  <c:v>24.2</c:v>
                </c:pt>
              </c:numCache>
            </c:numRef>
          </c:val>
          <c:extLst>
            <c:ext xmlns:c16="http://schemas.microsoft.com/office/drawing/2014/chart" uri="{C3380CC4-5D6E-409C-BE32-E72D297353CC}">
              <c16:uniqueId val="{00000005-E516-4E2A-8E26-8390DF89ABD7}"/>
            </c:ext>
          </c:extLst>
        </c:ser>
        <c:dLbls>
          <c:dLblPos val="inEnd"/>
          <c:showLegendKey val="0"/>
          <c:showVal val="1"/>
          <c:showCatName val="0"/>
          <c:showSerName val="0"/>
          <c:showPercent val="0"/>
          <c:showBubbleSize val="0"/>
        </c:dLbls>
        <c:gapWidth val="170"/>
        <c:overlap val="-60"/>
        <c:axId val="1557918335"/>
        <c:axId val="1557901279"/>
      </c:barChart>
      <c:catAx>
        <c:axId val="1557918335"/>
        <c:scaling>
          <c:orientation val="minMax"/>
        </c:scaling>
        <c:delete val="1"/>
        <c:axPos val="b"/>
        <c:numFmt formatCode="General" sourceLinked="1"/>
        <c:majorTickMark val="out"/>
        <c:minorTickMark val="none"/>
        <c:tickLblPos val="nextTo"/>
        <c:crossAx val="1557901279"/>
        <c:crosses val="autoZero"/>
        <c:auto val="1"/>
        <c:lblAlgn val="ctr"/>
        <c:lblOffset val="100"/>
        <c:noMultiLvlLbl val="0"/>
      </c:catAx>
      <c:valAx>
        <c:axId val="15579012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55791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7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62888654503812"/>
          <c:y val="0.27363709892204441"/>
          <c:w val="0.58686261426236863"/>
          <c:h val="0.72679047172592992"/>
        </c:manualLayout>
      </c:layout>
      <c:doughnutChart>
        <c:varyColors val="1"/>
        <c:ser>
          <c:idx val="0"/>
          <c:order val="0"/>
          <c:tx>
            <c:strRef>
              <c:f>Sheet1!$B$1</c:f>
              <c:strCache>
                <c:ptCount val="1"/>
                <c:pt idx="0">
                  <c:v>Percentage of women who went to maternity waiting home in the health facility after delivery (n=1,468)</c:v>
                </c:pt>
              </c:strCache>
            </c:strRef>
          </c:tx>
          <c:spPr>
            <a:ln>
              <a:noFill/>
            </a:ln>
          </c:spPr>
          <c:dPt>
            <c:idx val="0"/>
            <c:bubble3D val="0"/>
            <c:spPr>
              <a:solidFill>
                <a:srgbClr val="0F1B4B"/>
              </a:solidFill>
              <a:ln w="19050">
                <a:noFill/>
              </a:ln>
              <a:effectLst/>
            </c:spPr>
            <c:extLst>
              <c:ext xmlns:c16="http://schemas.microsoft.com/office/drawing/2014/chart" uri="{C3380CC4-5D6E-409C-BE32-E72D297353CC}">
                <c16:uniqueId val="{00000001-8FAA-4162-9E0C-820B0C488A5D}"/>
              </c:ext>
            </c:extLst>
          </c:dPt>
          <c:dPt>
            <c:idx val="1"/>
            <c:bubble3D val="0"/>
            <c:spPr>
              <a:solidFill>
                <a:srgbClr val="CCCCCD"/>
              </a:solidFill>
              <a:ln w="19050">
                <a:noFill/>
              </a:ln>
              <a:effectLst/>
            </c:spPr>
            <c:extLst>
              <c:ext xmlns:c16="http://schemas.microsoft.com/office/drawing/2014/chart" uri="{C3380CC4-5D6E-409C-BE32-E72D297353CC}">
                <c16:uniqueId val="{00000003-8FAA-4162-9E0C-820B0C488A5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c:formatCode>
                <c:ptCount val="2"/>
                <c:pt idx="0">
                  <c:v>0.14699999999999999</c:v>
                </c:pt>
                <c:pt idx="1">
                  <c:v>0.85299999999999998</c:v>
                </c:pt>
              </c:numCache>
            </c:numRef>
          </c:val>
          <c:extLst>
            <c:ext xmlns:c16="http://schemas.microsoft.com/office/drawing/2014/chart" uri="{C3380CC4-5D6E-409C-BE32-E72D297353CC}">
              <c16:uniqueId val="{00000004-8FAA-4162-9E0C-820B0C488A5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0461803571750616E-2"/>
          <c:y val="1.2069888455698164E-2"/>
        </c:manualLayout>
      </c:layout>
      <c:overlay val="0"/>
      <c:spPr>
        <a:noFill/>
        <a:ln>
          <a:noFill/>
        </a:ln>
        <a:effectLst/>
      </c:spPr>
      <c:txPr>
        <a:bodyPr rot="0" spcFirstLastPara="1" vertOverflow="ellipsis" vert="horz" wrap="square" anchor="ctr" anchorCtr="1"/>
        <a:lstStyle/>
        <a:p>
          <a:pPr>
            <a:defRPr lang="en-US" sz="16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1685985542786301"/>
          <c:y val="0.25236093433291651"/>
          <c:w val="0.58686261426236863"/>
          <c:h val="0.72679047172592992"/>
        </c:manualLayout>
      </c:layout>
      <c:doughnutChart>
        <c:varyColors val="1"/>
        <c:ser>
          <c:idx val="0"/>
          <c:order val="0"/>
          <c:tx>
            <c:strRef>
              <c:f>Sheet1!$B$1</c:f>
              <c:strCache>
                <c:ptCount val="1"/>
                <c:pt idx="0">
                  <c:v>Percentage of women who went to maternity waiting home in the health facility after delivery (n=1,468)</c:v>
                </c:pt>
              </c:strCache>
            </c:strRef>
          </c:tx>
          <c:spPr>
            <a:ln>
              <a:noFill/>
            </a:ln>
          </c:spPr>
          <c:dPt>
            <c:idx val="0"/>
            <c:bubble3D val="0"/>
            <c:spPr>
              <a:solidFill>
                <a:srgbClr val="0F1B4B"/>
              </a:solidFill>
              <a:ln w="19050">
                <a:noFill/>
              </a:ln>
              <a:effectLst/>
            </c:spPr>
            <c:extLst>
              <c:ext xmlns:c16="http://schemas.microsoft.com/office/drawing/2014/chart" uri="{C3380CC4-5D6E-409C-BE32-E72D297353CC}">
                <c16:uniqueId val="{00000001-9953-4BF1-BC1C-1F8ADA969251}"/>
              </c:ext>
            </c:extLst>
          </c:dPt>
          <c:dPt>
            <c:idx val="1"/>
            <c:bubble3D val="0"/>
            <c:spPr>
              <a:solidFill>
                <a:srgbClr val="CCCCCD"/>
              </a:solidFill>
              <a:ln w="19050">
                <a:noFill/>
              </a:ln>
              <a:effectLst/>
            </c:spPr>
            <c:extLst>
              <c:ext xmlns:c16="http://schemas.microsoft.com/office/drawing/2014/chart" uri="{C3380CC4-5D6E-409C-BE32-E72D297353CC}">
                <c16:uniqueId val="{00000001-C8D9-4F9F-88B5-CD85B4BCDC0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0.36099999999999999</c:v>
                </c:pt>
                <c:pt idx="1">
                  <c:v>0.64</c:v>
                </c:pt>
              </c:numCache>
            </c:numRef>
          </c:val>
          <c:extLst>
            <c:ext xmlns:c16="http://schemas.microsoft.com/office/drawing/2014/chart" uri="{C3380CC4-5D6E-409C-BE32-E72D297353CC}">
              <c16:uniqueId val="{00000000-7AC1-46AA-992F-D0F99F34106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1" u="none" strike="noStrike" kern="1200" spc="0" baseline="0" dirty="0" smtClean="0">
                <a:solidFill>
                  <a:srgbClr val="59595B">
                    <a:lumMod val="50000"/>
                  </a:srgbClr>
                </a:solidFill>
                <a:latin typeface="Segoe UI" panose="020B0502040204020203" pitchFamily="34" charset="0"/>
                <a:ea typeface="+mn-ea"/>
                <a:cs typeface="Segoe UI" panose="020B0502040204020203" pitchFamily="34" charset="0"/>
              </a:defRPr>
            </a:pPr>
            <a:r>
              <a:rPr lang="en-US" sz="1600" b="0" i="1" u="none" strike="noStrike" kern="1200" spc="0" baseline="0" dirty="0">
                <a:solidFill>
                  <a:srgbClr val="59595B">
                    <a:lumMod val="50000"/>
                  </a:srgbClr>
                </a:solidFill>
                <a:latin typeface="Segoe UI" panose="020B0502040204020203" pitchFamily="34" charset="0"/>
                <a:ea typeface="+mn-ea"/>
                <a:cs typeface="Segoe UI" panose="020B0502040204020203" pitchFamily="34" charset="0"/>
              </a:rPr>
              <a:t>Percentage of women who went to maternity waiting home in the health facility after delivery by residence (n=1,468)</a:t>
            </a:r>
          </a:p>
        </c:rich>
      </c:tx>
      <c:overlay val="0"/>
      <c:spPr>
        <a:noFill/>
        <a:ln>
          <a:noFill/>
        </a:ln>
        <a:effectLst/>
      </c:spPr>
      <c:txPr>
        <a:bodyPr rot="0" spcFirstLastPara="1" vertOverflow="ellipsis" vert="horz" wrap="square" anchor="ctr" anchorCtr="1"/>
        <a:lstStyle/>
        <a:p>
          <a:pPr algn="ctr" rtl="0">
            <a:defRPr lang="en-US" sz="1600" b="0" i="1" u="none" strike="noStrike" kern="1200" spc="0" baseline="0" dirty="0" smtClean="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9776578641648138E-2"/>
          <c:y val="0.2383309246727229"/>
          <c:w val="0.8734624381140661"/>
          <c:h val="0.66355712958321056"/>
        </c:manualLayout>
      </c:layout>
      <c:barChart>
        <c:barDir val="col"/>
        <c:grouping val="clustered"/>
        <c:varyColors val="0"/>
        <c:ser>
          <c:idx val="0"/>
          <c:order val="0"/>
          <c:tx>
            <c:strRef>
              <c:f>Sheet1!$B$1</c:f>
              <c:strCache>
                <c:ptCount val="1"/>
                <c:pt idx="0">
                  <c:v>Rural (n=906)</c:v>
                </c:pt>
              </c:strCache>
            </c:strRef>
          </c:tx>
          <c:spPr>
            <a:solidFill>
              <a:srgbClr val="0F1B4B"/>
            </a:solidFill>
            <a:ln w="19050">
              <a:noFill/>
            </a:ln>
            <a:effectLst/>
          </c:spPr>
          <c:invertIfNegative val="0"/>
          <c:dPt>
            <c:idx val="0"/>
            <c:invertIfNegative val="0"/>
            <c:bubble3D val="0"/>
            <c:extLst>
              <c:ext xmlns:c16="http://schemas.microsoft.com/office/drawing/2014/chart" uri="{C3380CC4-5D6E-409C-BE32-E72D297353CC}">
                <c16:uniqueId val="{00000001-E516-4E2A-8E26-8390DF89ABD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c:formatCode>
                <c:ptCount val="1"/>
                <c:pt idx="0">
                  <c:v>34.200000000000003</c:v>
                </c:pt>
              </c:numCache>
            </c:numRef>
          </c:val>
          <c:extLst>
            <c:ext xmlns:c16="http://schemas.microsoft.com/office/drawing/2014/chart" uri="{C3380CC4-5D6E-409C-BE32-E72D297353CC}">
              <c16:uniqueId val="{00000004-E516-4E2A-8E26-8390DF89ABD7}"/>
            </c:ext>
          </c:extLst>
        </c:ser>
        <c:ser>
          <c:idx val="1"/>
          <c:order val="1"/>
          <c:tx>
            <c:strRef>
              <c:f>Sheet1!$C$1</c:f>
              <c:strCache>
                <c:ptCount val="1"/>
                <c:pt idx="0">
                  <c:v>Urban (n=562)</c:v>
                </c:pt>
              </c:strCache>
            </c:strRef>
          </c:tx>
          <c:spPr>
            <a:solidFill>
              <a:srgbClr val="55015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c:formatCode>
                <c:ptCount val="1"/>
                <c:pt idx="0">
                  <c:v>39.200000000000003</c:v>
                </c:pt>
              </c:numCache>
            </c:numRef>
          </c:val>
          <c:extLst>
            <c:ext xmlns:c16="http://schemas.microsoft.com/office/drawing/2014/chart" uri="{C3380CC4-5D6E-409C-BE32-E72D297353CC}">
              <c16:uniqueId val="{00000005-E516-4E2A-8E26-8390DF89ABD7}"/>
            </c:ext>
          </c:extLst>
        </c:ser>
        <c:dLbls>
          <c:dLblPos val="inEnd"/>
          <c:showLegendKey val="0"/>
          <c:showVal val="1"/>
          <c:showCatName val="0"/>
          <c:showSerName val="0"/>
          <c:showPercent val="0"/>
          <c:showBubbleSize val="0"/>
        </c:dLbls>
        <c:gapWidth val="170"/>
        <c:overlap val="-60"/>
        <c:axId val="1557918335"/>
        <c:axId val="1557901279"/>
      </c:barChart>
      <c:catAx>
        <c:axId val="1557918335"/>
        <c:scaling>
          <c:orientation val="minMax"/>
        </c:scaling>
        <c:delete val="1"/>
        <c:axPos val="b"/>
        <c:numFmt formatCode="General" sourceLinked="1"/>
        <c:majorTickMark val="out"/>
        <c:minorTickMark val="none"/>
        <c:tickLblPos val="nextTo"/>
        <c:crossAx val="1557901279"/>
        <c:crosses val="autoZero"/>
        <c:auto val="1"/>
        <c:lblAlgn val="ctr"/>
        <c:lblOffset val="100"/>
        <c:noMultiLvlLbl val="0"/>
      </c:catAx>
      <c:valAx>
        <c:axId val="15579012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55791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7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4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6395509629620372"/>
          <c:y val="0.12601505576518304"/>
          <c:w val="0.59585683888696084"/>
          <c:h val="0.71112133052306903"/>
        </c:manualLayout>
      </c:layout>
      <c:barChart>
        <c:barDir val="col"/>
        <c:grouping val="stacked"/>
        <c:varyColors val="0"/>
        <c:ser>
          <c:idx val="0"/>
          <c:order val="0"/>
          <c:tx>
            <c:strRef>
              <c:f>Sheet1!$B$1</c:f>
              <c:strCache>
                <c:ptCount val="1"/>
                <c:pt idx="0">
                  <c:v> BCG Vaccination coverage (n=2,055)</c:v>
                </c:pt>
              </c:strCache>
            </c:strRef>
          </c:tx>
          <c:spPr>
            <a:solidFill>
              <a:srgbClr val="C3B9D9"/>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5522-4E1F-8C33-F9995910636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522-4E1F-8C33-F999591063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BCG Vaccination coverage (by card)</c:v>
                </c:pt>
                <c:pt idx="1">
                  <c:v>BCG Vaccination coverage (by card or self reported by the mother)</c:v>
                </c:pt>
              </c:strCache>
            </c:strRef>
          </c:cat>
          <c:val>
            <c:numRef>
              <c:f>Sheet1!$B$2:$B$3</c:f>
              <c:numCache>
                <c:formatCode>0</c:formatCode>
                <c:ptCount val="2"/>
                <c:pt idx="0">
                  <c:v>38</c:v>
                </c:pt>
                <c:pt idx="1">
                  <c:v>74</c:v>
                </c:pt>
              </c:numCache>
            </c:numRef>
          </c:val>
          <c:extLst>
            <c:ext xmlns:c16="http://schemas.microsoft.com/office/drawing/2014/chart" uri="{C3380CC4-5D6E-409C-BE32-E72D297353CC}">
              <c16:uniqueId val="{00000004-5522-4E1F-8C33-F9995910636F}"/>
            </c:ext>
          </c:extLst>
        </c:ser>
        <c:dLbls>
          <c:dLblPos val="inEnd"/>
          <c:showLegendKey val="0"/>
          <c:showVal val="1"/>
          <c:showCatName val="0"/>
          <c:showSerName val="0"/>
          <c:showPercent val="0"/>
          <c:showBubbleSize val="0"/>
        </c:dLbls>
        <c:gapWidth val="100"/>
        <c:overlap val="100"/>
        <c:axId val="1739599664"/>
        <c:axId val="1739619216"/>
      </c:barChart>
      <c:catAx>
        <c:axId val="1739599664"/>
        <c:scaling>
          <c:orientation val="minMax"/>
        </c:scaling>
        <c:delete val="1"/>
        <c:axPos val="b"/>
        <c:numFmt formatCode="General" sourceLinked="1"/>
        <c:majorTickMark val="out"/>
        <c:minorTickMark val="none"/>
        <c:tickLblPos val="nextTo"/>
        <c:crossAx val="1739619216"/>
        <c:crosses val="autoZero"/>
        <c:auto val="1"/>
        <c:lblAlgn val="ctr"/>
        <c:lblOffset val="100"/>
        <c:noMultiLvlLbl val="0"/>
      </c:catAx>
      <c:valAx>
        <c:axId val="1739619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959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1" u="none" strike="noStrike" kern="1200" spc="0" baseline="0" dirty="0">
                <a:solidFill>
                  <a:schemeClr val="tx1">
                    <a:lumMod val="50000"/>
                  </a:schemeClr>
                </a:solidFill>
                <a:effectLst/>
                <a:latin typeface="+mn-lt"/>
                <a:ea typeface="+mn-ea"/>
                <a:cs typeface="+mn-cs"/>
              </a:rPr>
              <a:t>Percentage of infants whose mothers experienced difficulties in accessing routine immunization services for their infant(s) after COVID-19 restrictions began </a:t>
            </a:r>
            <a:r>
              <a:rPr lang="en-US" sz="1400" b="0" i="1" baseline="0" dirty="0">
                <a:solidFill>
                  <a:schemeClr val="tx1">
                    <a:lumMod val="50000"/>
                  </a:schemeClr>
                </a:solidFill>
                <a:effectLst/>
              </a:rPr>
              <a:t>(n=2,179)</a:t>
            </a:r>
            <a:endParaRPr lang="en-US" sz="1400" dirty="0">
              <a:solidFill>
                <a:schemeClr val="tx1">
                  <a:lumMod val="50000"/>
                </a:scheme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343700387861614E-2"/>
          <c:y val="8.7964860180102258E-2"/>
          <c:w val="0.95965629961213839"/>
          <c:h val="0.65934118369730843"/>
        </c:manualLayout>
      </c:layout>
      <c:lineChart>
        <c:grouping val="standard"/>
        <c:varyColors val="0"/>
        <c:ser>
          <c:idx val="0"/>
          <c:order val="0"/>
          <c:tx>
            <c:strRef>
              <c:f>Sheet1!$B$1</c:f>
              <c:strCache>
                <c:ptCount val="1"/>
                <c:pt idx="0">
                  <c:v>Sought care but had no difficulties</c:v>
                </c:pt>
              </c:strCache>
            </c:strRef>
          </c:tx>
          <c:spPr>
            <a:ln w="28575" cap="rnd">
              <a:solidFill>
                <a:srgbClr val="CD2959"/>
              </a:solidFill>
              <a:round/>
            </a:ln>
            <a:effectLst/>
          </c:spPr>
          <c:marker>
            <c:symbol val="circle"/>
            <c:size val="5"/>
            <c:spPr>
              <a:solidFill>
                <a:schemeClr val="bg1"/>
              </a:solidFill>
              <a:ln w="28575">
                <a:solidFill>
                  <a:srgbClr val="CD2959"/>
                </a:solidFill>
                <a:beve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2020-Jul</c:v>
                </c:pt>
                <c:pt idx="1">
                  <c:v>2020-Aug</c:v>
                </c:pt>
                <c:pt idx="2">
                  <c:v>2020-Sep</c:v>
                </c:pt>
                <c:pt idx="3">
                  <c:v>2020-Oct</c:v>
                </c:pt>
                <c:pt idx="4">
                  <c:v>2020-Nov</c:v>
                </c:pt>
                <c:pt idx="5">
                  <c:v>2020-Dec</c:v>
                </c:pt>
                <c:pt idx="6">
                  <c:v>2021-Jan</c:v>
                </c:pt>
                <c:pt idx="7">
                  <c:v>2021-Feb</c:v>
                </c:pt>
                <c:pt idx="8">
                  <c:v>2021-Mar</c:v>
                </c:pt>
                <c:pt idx="9">
                  <c:v>2021-Apr</c:v>
                </c:pt>
                <c:pt idx="10">
                  <c:v>2021-May</c:v>
                </c:pt>
                <c:pt idx="11">
                  <c:v>2021-Jun</c:v>
                </c:pt>
              </c:strCache>
            </c:strRef>
          </c:cat>
          <c:val>
            <c:numRef>
              <c:f>Sheet1!$B$2:$B$13</c:f>
              <c:numCache>
                <c:formatCode>0</c:formatCode>
                <c:ptCount val="12"/>
                <c:pt idx="0">
                  <c:v>63.1</c:v>
                </c:pt>
                <c:pt idx="1">
                  <c:v>64.599999999999994</c:v>
                </c:pt>
                <c:pt idx="2">
                  <c:v>70.900000000000006</c:v>
                </c:pt>
                <c:pt idx="3">
                  <c:v>73.599999999999994</c:v>
                </c:pt>
                <c:pt idx="4">
                  <c:v>67.900000000000006</c:v>
                </c:pt>
                <c:pt idx="5">
                  <c:v>58.4</c:v>
                </c:pt>
                <c:pt idx="6">
                  <c:v>79.8</c:v>
                </c:pt>
                <c:pt idx="7">
                  <c:v>67.8</c:v>
                </c:pt>
                <c:pt idx="8">
                  <c:v>70.599999999999994</c:v>
                </c:pt>
                <c:pt idx="9">
                  <c:v>82.9</c:v>
                </c:pt>
                <c:pt idx="10">
                  <c:v>77.7</c:v>
                </c:pt>
                <c:pt idx="11">
                  <c:v>89.1</c:v>
                </c:pt>
              </c:numCache>
            </c:numRef>
          </c:val>
          <c:smooth val="0"/>
          <c:extLst>
            <c:ext xmlns:c16="http://schemas.microsoft.com/office/drawing/2014/chart" uri="{C3380CC4-5D6E-409C-BE32-E72D297353CC}">
              <c16:uniqueId val="{00000000-71C1-4989-A7ED-6D8506921FCF}"/>
            </c:ext>
          </c:extLst>
        </c:ser>
        <c:ser>
          <c:idx val="1"/>
          <c:order val="1"/>
          <c:tx>
            <c:strRef>
              <c:f>Sheet1!$C$1</c:f>
              <c:strCache>
                <c:ptCount val="1"/>
                <c:pt idx="0">
                  <c:v>Did not seek vaccination</c:v>
                </c:pt>
              </c:strCache>
            </c:strRef>
          </c:tx>
          <c:spPr>
            <a:ln w="28575" cap="rnd">
              <a:solidFill>
                <a:srgbClr val="00667D"/>
              </a:solidFill>
              <a:round/>
            </a:ln>
            <a:effectLst/>
          </c:spPr>
          <c:marker>
            <c:symbol val="circle"/>
            <c:size val="5"/>
            <c:spPr>
              <a:solidFill>
                <a:schemeClr val="bg1"/>
              </a:solidFill>
              <a:ln w="28575">
                <a:solidFill>
                  <a:srgbClr val="00667D"/>
                </a:solidFill>
              </a:ln>
              <a:effectLst/>
            </c:spPr>
          </c:marker>
          <c:dPt>
            <c:idx val="1"/>
            <c:marker>
              <c:symbol val="circle"/>
              <c:size val="5"/>
              <c:spPr>
                <a:solidFill>
                  <a:schemeClr val="bg1"/>
                </a:solidFill>
                <a:ln w="28575">
                  <a:solidFill>
                    <a:srgbClr val="00667D"/>
                  </a:solidFill>
                </a:ln>
                <a:effectLst/>
              </c:spPr>
            </c:marker>
            <c:bubble3D val="0"/>
            <c:spPr>
              <a:ln w="28575" cap="rnd">
                <a:solidFill>
                  <a:srgbClr val="265C9B"/>
                </a:solidFill>
                <a:round/>
              </a:ln>
              <a:effectLst/>
            </c:spPr>
            <c:extLst>
              <c:ext xmlns:c16="http://schemas.microsoft.com/office/drawing/2014/chart" uri="{C3380CC4-5D6E-409C-BE32-E72D297353CC}">
                <c16:uniqueId val="{00000001-5F07-4B2A-B17E-F58B598B19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2020-Jul</c:v>
                </c:pt>
                <c:pt idx="1">
                  <c:v>2020-Aug</c:v>
                </c:pt>
                <c:pt idx="2">
                  <c:v>2020-Sep</c:v>
                </c:pt>
                <c:pt idx="3">
                  <c:v>2020-Oct</c:v>
                </c:pt>
                <c:pt idx="4">
                  <c:v>2020-Nov</c:v>
                </c:pt>
                <c:pt idx="5">
                  <c:v>2020-Dec</c:v>
                </c:pt>
                <c:pt idx="6">
                  <c:v>2021-Jan</c:v>
                </c:pt>
                <c:pt idx="7">
                  <c:v>2021-Feb</c:v>
                </c:pt>
                <c:pt idx="8">
                  <c:v>2021-Mar</c:v>
                </c:pt>
                <c:pt idx="9">
                  <c:v>2021-Apr</c:v>
                </c:pt>
                <c:pt idx="10">
                  <c:v>2021-May</c:v>
                </c:pt>
                <c:pt idx="11">
                  <c:v>2021-Jun</c:v>
                </c:pt>
              </c:strCache>
            </c:strRef>
          </c:cat>
          <c:val>
            <c:numRef>
              <c:f>Sheet1!$C$2:$C$13</c:f>
              <c:numCache>
                <c:formatCode>0</c:formatCode>
                <c:ptCount val="12"/>
                <c:pt idx="0">
                  <c:v>24.9</c:v>
                </c:pt>
                <c:pt idx="1">
                  <c:v>19.2</c:v>
                </c:pt>
                <c:pt idx="2">
                  <c:v>22.1</c:v>
                </c:pt>
                <c:pt idx="3">
                  <c:v>14.8</c:v>
                </c:pt>
                <c:pt idx="4">
                  <c:v>19.600000000000001</c:v>
                </c:pt>
                <c:pt idx="5">
                  <c:v>23.2</c:v>
                </c:pt>
                <c:pt idx="6">
                  <c:v>14.5</c:v>
                </c:pt>
                <c:pt idx="7">
                  <c:v>18.899999999999999</c:v>
                </c:pt>
                <c:pt idx="8">
                  <c:v>18.7</c:v>
                </c:pt>
                <c:pt idx="9">
                  <c:v>10.6</c:v>
                </c:pt>
                <c:pt idx="10">
                  <c:v>16.899999999999999</c:v>
                </c:pt>
                <c:pt idx="11">
                  <c:v>10.9</c:v>
                </c:pt>
              </c:numCache>
            </c:numRef>
          </c:val>
          <c:smooth val="0"/>
          <c:extLst>
            <c:ext xmlns:c16="http://schemas.microsoft.com/office/drawing/2014/chart" uri="{C3380CC4-5D6E-409C-BE32-E72D297353CC}">
              <c16:uniqueId val="{00000001-71C1-4989-A7ED-6D8506921FCF}"/>
            </c:ext>
          </c:extLst>
        </c:ser>
        <c:ser>
          <c:idx val="2"/>
          <c:order val="2"/>
          <c:tx>
            <c:strRef>
              <c:f>Sheet1!$D$1</c:f>
              <c:strCache>
                <c:ptCount val="1"/>
                <c:pt idx="0">
                  <c:v>Attempted to seek care and had difficulties</c:v>
                </c:pt>
              </c:strCache>
            </c:strRef>
          </c:tx>
          <c:spPr>
            <a:ln w="28575" cap="flat">
              <a:solidFill>
                <a:srgbClr val="55015B"/>
              </a:solidFill>
              <a:round/>
            </a:ln>
            <a:effectLst/>
          </c:spPr>
          <c:marker>
            <c:symbol val="circle"/>
            <c:size val="5"/>
            <c:spPr>
              <a:solidFill>
                <a:schemeClr val="bg1"/>
              </a:solidFill>
              <a:ln w="28575">
                <a:solidFill>
                  <a:srgbClr val="55015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F1B4B"/>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2020-Jul</c:v>
                </c:pt>
                <c:pt idx="1">
                  <c:v>2020-Aug</c:v>
                </c:pt>
                <c:pt idx="2">
                  <c:v>2020-Sep</c:v>
                </c:pt>
                <c:pt idx="3">
                  <c:v>2020-Oct</c:v>
                </c:pt>
                <c:pt idx="4">
                  <c:v>2020-Nov</c:v>
                </c:pt>
                <c:pt idx="5">
                  <c:v>2020-Dec</c:v>
                </c:pt>
                <c:pt idx="6">
                  <c:v>2021-Jan</c:v>
                </c:pt>
                <c:pt idx="7">
                  <c:v>2021-Feb</c:v>
                </c:pt>
                <c:pt idx="8">
                  <c:v>2021-Mar</c:v>
                </c:pt>
                <c:pt idx="9">
                  <c:v>2021-Apr</c:v>
                </c:pt>
                <c:pt idx="10">
                  <c:v>2021-May</c:v>
                </c:pt>
                <c:pt idx="11">
                  <c:v>2021-Jun</c:v>
                </c:pt>
              </c:strCache>
            </c:strRef>
          </c:cat>
          <c:val>
            <c:numRef>
              <c:f>Sheet1!$D$2:$D$13</c:f>
              <c:numCache>
                <c:formatCode>0</c:formatCode>
                <c:ptCount val="12"/>
                <c:pt idx="0">
                  <c:v>12.1</c:v>
                </c:pt>
                <c:pt idx="1">
                  <c:v>16.2</c:v>
                </c:pt>
                <c:pt idx="2">
                  <c:v>7.1</c:v>
                </c:pt>
                <c:pt idx="3">
                  <c:v>11.5</c:v>
                </c:pt>
                <c:pt idx="4">
                  <c:v>12.5</c:v>
                </c:pt>
                <c:pt idx="5">
                  <c:v>18.3</c:v>
                </c:pt>
                <c:pt idx="6">
                  <c:v>5.7</c:v>
                </c:pt>
                <c:pt idx="7">
                  <c:v>13.3</c:v>
                </c:pt>
                <c:pt idx="8">
                  <c:v>10.7</c:v>
                </c:pt>
                <c:pt idx="9">
                  <c:v>6.5</c:v>
                </c:pt>
                <c:pt idx="10">
                  <c:v>5.3</c:v>
                </c:pt>
                <c:pt idx="11">
                  <c:v>0</c:v>
                </c:pt>
              </c:numCache>
            </c:numRef>
          </c:val>
          <c:smooth val="0"/>
          <c:extLst>
            <c:ext xmlns:c16="http://schemas.microsoft.com/office/drawing/2014/chart" uri="{C3380CC4-5D6E-409C-BE32-E72D297353CC}">
              <c16:uniqueId val="{00000002-71C1-4989-A7ED-6D8506921FCF}"/>
            </c:ext>
          </c:extLst>
        </c:ser>
        <c:dLbls>
          <c:dLblPos val="t"/>
          <c:showLegendKey val="0"/>
          <c:showVal val="1"/>
          <c:showCatName val="0"/>
          <c:showSerName val="0"/>
          <c:showPercent val="0"/>
          <c:showBubbleSize val="0"/>
        </c:dLbls>
        <c:marker val="1"/>
        <c:smooth val="0"/>
        <c:axId val="733310400"/>
        <c:axId val="733309984"/>
      </c:lineChart>
      <c:catAx>
        <c:axId val="733310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733309984"/>
        <c:crosses val="autoZero"/>
        <c:auto val="1"/>
        <c:lblAlgn val="ctr"/>
        <c:lblOffset val="100"/>
        <c:noMultiLvlLbl val="0"/>
      </c:catAx>
      <c:valAx>
        <c:axId val="73330998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733310400"/>
        <c:crosses val="autoZero"/>
        <c:crossBetween val="between"/>
      </c:valAx>
      <c:spPr>
        <a:noFill/>
        <a:ln>
          <a:noFill/>
        </a:ln>
        <a:effectLst/>
      </c:spPr>
    </c:plotArea>
    <c:legend>
      <c:legendPos val="b"/>
      <c:layout>
        <c:manualLayout>
          <c:xMode val="edge"/>
          <c:yMode val="edge"/>
          <c:x val="2.8805182649444112E-2"/>
          <c:y val="0.86837869603733187"/>
          <c:w val="0.9"/>
          <c:h val="6.4658713785242197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dirty="0">
                <a:solidFill>
                  <a:schemeClr val="tx1">
                    <a:lumMod val="50000"/>
                  </a:schemeClr>
                </a:solidFill>
                <a:effectLst/>
              </a:rPr>
              <a:t>Percentage of mothers with infant(s) who reported missing a routine vaccination for the infant after COVID-19 restrictions began </a:t>
            </a:r>
            <a:r>
              <a:rPr lang="en-US" sz="2000" b="0" i="1" u="none" strike="noStrike" kern="1200" spc="0" baseline="0" dirty="0">
                <a:solidFill>
                  <a:schemeClr val="tx1">
                    <a:lumMod val="50000"/>
                  </a:schemeClr>
                </a:solidFill>
                <a:effectLst/>
                <a:latin typeface="+mn-lt"/>
                <a:ea typeface="+mn-ea"/>
                <a:cs typeface="+mn-cs"/>
              </a:rPr>
              <a:t>by calendar-month</a:t>
            </a:r>
            <a:endParaRPr lang="en-US" sz="2000" dirty="0">
              <a:solidFill>
                <a:schemeClr val="tx1">
                  <a:lumMod val="50000"/>
                </a:schemeClr>
              </a:solidFill>
              <a:effectLst/>
            </a:endParaRPr>
          </a:p>
        </c:rich>
      </c:tx>
      <c:layout>
        <c:manualLayout>
          <c:xMode val="edge"/>
          <c:yMode val="edge"/>
          <c:x val="0.11192016115976861"/>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416404764841222E-2"/>
          <c:y val="0.128926024285655"/>
          <c:w val="0.9665835952351588"/>
          <c:h val="0.61837982819467663"/>
        </c:manualLayout>
      </c:layout>
      <c:lineChart>
        <c:grouping val="standard"/>
        <c:varyColors val="0"/>
        <c:ser>
          <c:idx val="0"/>
          <c:order val="0"/>
          <c:tx>
            <c:strRef>
              <c:f>Sheet1!$B$1</c:f>
              <c:strCache>
                <c:ptCount val="1"/>
                <c:pt idx="0">
                  <c:v>No, did not miss routine vaccination appointment</c:v>
                </c:pt>
              </c:strCache>
            </c:strRef>
          </c:tx>
          <c:spPr>
            <a:ln w="28575" cap="rnd">
              <a:solidFill>
                <a:srgbClr val="CD2959"/>
              </a:solidFill>
              <a:round/>
            </a:ln>
            <a:effectLst/>
          </c:spPr>
          <c:marker>
            <c:symbol val="circle"/>
            <c:size val="5"/>
            <c:spPr>
              <a:solidFill>
                <a:schemeClr val="bg1"/>
              </a:solidFill>
              <a:ln w="28575">
                <a:solidFill>
                  <a:srgbClr val="CD2959"/>
                </a:solidFill>
                <a:beve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2020-Jul</c:v>
                </c:pt>
                <c:pt idx="1">
                  <c:v>2020-Aug</c:v>
                </c:pt>
                <c:pt idx="2">
                  <c:v>2020-Sep</c:v>
                </c:pt>
                <c:pt idx="3">
                  <c:v>2020-Oct</c:v>
                </c:pt>
                <c:pt idx="4">
                  <c:v>2020-Nov</c:v>
                </c:pt>
                <c:pt idx="5">
                  <c:v>2020-Dec</c:v>
                </c:pt>
                <c:pt idx="6">
                  <c:v>2021-Jan</c:v>
                </c:pt>
                <c:pt idx="7">
                  <c:v>2021-Feb</c:v>
                </c:pt>
                <c:pt idx="8">
                  <c:v>2021-Mar</c:v>
                </c:pt>
                <c:pt idx="9">
                  <c:v>2021-Apr</c:v>
                </c:pt>
                <c:pt idx="10">
                  <c:v>2021-May</c:v>
                </c:pt>
                <c:pt idx="11">
                  <c:v>2021-Jun</c:v>
                </c:pt>
              </c:strCache>
            </c:strRef>
          </c:cat>
          <c:val>
            <c:numRef>
              <c:f>Sheet1!$B$2:$B$13</c:f>
              <c:numCache>
                <c:formatCode>0</c:formatCode>
                <c:ptCount val="12"/>
                <c:pt idx="0">
                  <c:v>81.5</c:v>
                </c:pt>
                <c:pt idx="1">
                  <c:v>78.5</c:v>
                </c:pt>
                <c:pt idx="2">
                  <c:v>84</c:v>
                </c:pt>
                <c:pt idx="3">
                  <c:v>82.2</c:v>
                </c:pt>
                <c:pt idx="4">
                  <c:v>78.3</c:v>
                </c:pt>
                <c:pt idx="5">
                  <c:v>74.7</c:v>
                </c:pt>
                <c:pt idx="6">
                  <c:v>86.2</c:v>
                </c:pt>
                <c:pt idx="7">
                  <c:v>73</c:v>
                </c:pt>
                <c:pt idx="8">
                  <c:v>84.7</c:v>
                </c:pt>
                <c:pt idx="9">
                  <c:v>83.6</c:v>
                </c:pt>
                <c:pt idx="10">
                  <c:v>87.7</c:v>
                </c:pt>
                <c:pt idx="11">
                  <c:v>97.8</c:v>
                </c:pt>
              </c:numCache>
            </c:numRef>
          </c:val>
          <c:smooth val="0"/>
          <c:extLst>
            <c:ext xmlns:c16="http://schemas.microsoft.com/office/drawing/2014/chart" uri="{C3380CC4-5D6E-409C-BE32-E72D297353CC}">
              <c16:uniqueId val="{00000000-71C1-4989-A7ED-6D8506921FCF}"/>
            </c:ext>
          </c:extLst>
        </c:ser>
        <c:ser>
          <c:idx val="1"/>
          <c:order val="1"/>
          <c:tx>
            <c:strRef>
              <c:f>Sheet1!$C$1</c:f>
              <c:strCache>
                <c:ptCount val="1"/>
                <c:pt idx="0">
                  <c:v>Yes, missed routine vaccination appointment</c:v>
                </c:pt>
              </c:strCache>
            </c:strRef>
          </c:tx>
          <c:spPr>
            <a:ln w="28575" cap="flat">
              <a:solidFill>
                <a:schemeClr val="accent2"/>
              </a:solidFill>
              <a:round/>
            </a:ln>
            <a:effectLst/>
          </c:spPr>
          <c:marker>
            <c:symbol val="circle"/>
            <c:size val="5"/>
            <c:spPr>
              <a:solidFill>
                <a:schemeClr val="bg1"/>
              </a:solidFill>
              <a:ln w="28575">
                <a:solidFill>
                  <a:srgbClr val="55015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2020-Jul</c:v>
                </c:pt>
                <c:pt idx="1">
                  <c:v>2020-Aug</c:v>
                </c:pt>
                <c:pt idx="2">
                  <c:v>2020-Sep</c:v>
                </c:pt>
                <c:pt idx="3">
                  <c:v>2020-Oct</c:v>
                </c:pt>
                <c:pt idx="4">
                  <c:v>2020-Nov</c:v>
                </c:pt>
                <c:pt idx="5">
                  <c:v>2020-Dec</c:v>
                </c:pt>
                <c:pt idx="6">
                  <c:v>2021-Jan</c:v>
                </c:pt>
                <c:pt idx="7">
                  <c:v>2021-Feb</c:v>
                </c:pt>
                <c:pt idx="8">
                  <c:v>2021-Mar</c:v>
                </c:pt>
                <c:pt idx="9">
                  <c:v>2021-Apr</c:v>
                </c:pt>
                <c:pt idx="10">
                  <c:v>2021-May</c:v>
                </c:pt>
                <c:pt idx="11">
                  <c:v>2021-Jun</c:v>
                </c:pt>
              </c:strCache>
            </c:strRef>
          </c:cat>
          <c:val>
            <c:numRef>
              <c:f>Sheet1!$C$2:$C$13</c:f>
              <c:numCache>
                <c:formatCode>0</c:formatCode>
                <c:ptCount val="12"/>
                <c:pt idx="0">
                  <c:v>18.5</c:v>
                </c:pt>
                <c:pt idx="1">
                  <c:v>21.5</c:v>
                </c:pt>
                <c:pt idx="2">
                  <c:v>16</c:v>
                </c:pt>
                <c:pt idx="3">
                  <c:v>17.8</c:v>
                </c:pt>
                <c:pt idx="4">
                  <c:v>21.7</c:v>
                </c:pt>
                <c:pt idx="5">
                  <c:v>25.3</c:v>
                </c:pt>
                <c:pt idx="6">
                  <c:v>13.8</c:v>
                </c:pt>
                <c:pt idx="7">
                  <c:v>27</c:v>
                </c:pt>
                <c:pt idx="8">
                  <c:v>15.3</c:v>
                </c:pt>
                <c:pt idx="9">
                  <c:v>16.399999999999999</c:v>
                </c:pt>
                <c:pt idx="10">
                  <c:v>12.3</c:v>
                </c:pt>
                <c:pt idx="11">
                  <c:v>2.2000000000000002</c:v>
                </c:pt>
              </c:numCache>
            </c:numRef>
          </c:val>
          <c:smooth val="0"/>
          <c:extLst>
            <c:ext xmlns:c16="http://schemas.microsoft.com/office/drawing/2014/chart" uri="{C3380CC4-5D6E-409C-BE32-E72D297353CC}">
              <c16:uniqueId val="{00000002-5D78-4193-8F04-CC6C4D544B35}"/>
            </c:ext>
          </c:extLst>
        </c:ser>
        <c:dLbls>
          <c:dLblPos val="t"/>
          <c:showLegendKey val="0"/>
          <c:showVal val="1"/>
          <c:showCatName val="0"/>
          <c:showSerName val="0"/>
          <c:showPercent val="0"/>
          <c:showBubbleSize val="0"/>
        </c:dLbls>
        <c:marker val="1"/>
        <c:smooth val="0"/>
        <c:axId val="733310400"/>
        <c:axId val="733309984"/>
      </c:lineChart>
      <c:catAx>
        <c:axId val="733310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733309984"/>
        <c:crosses val="autoZero"/>
        <c:auto val="1"/>
        <c:lblAlgn val="ctr"/>
        <c:lblOffset val="100"/>
        <c:noMultiLvlLbl val="0"/>
      </c:catAx>
      <c:valAx>
        <c:axId val="73330998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733310400"/>
        <c:crosses val="autoZero"/>
        <c:crossBetween val="between"/>
      </c:valAx>
      <c:spPr>
        <a:noFill/>
        <a:ln>
          <a:noFill/>
        </a:ln>
        <a:effectLst/>
      </c:spPr>
    </c:plotArea>
    <c:legend>
      <c:legendPos val="b"/>
      <c:layout>
        <c:manualLayout>
          <c:xMode val="edge"/>
          <c:yMode val="edge"/>
          <c:x val="2.8805197641078171E-2"/>
          <c:y val="0.86284207124420964"/>
          <c:w val="0.89999993263811373"/>
          <c:h val="7.391400358954478E-2"/>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50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503316766915"/>
          <c:y val="0.22455885620505239"/>
          <c:w val="0.8084915920899185"/>
          <c:h val="0.59591960016030943"/>
        </c:manualLayout>
      </c:layout>
      <c:barChart>
        <c:barDir val="col"/>
        <c:grouping val="clustered"/>
        <c:varyColors val="0"/>
        <c:ser>
          <c:idx val="0"/>
          <c:order val="0"/>
          <c:tx>
            <c:strRef>
              <c:f>Sheet1!$B$1</c:f>
              <c:strCache>
                <c:ptCount val="1"/>
                <c:pt idx="0">
                  <c:v>Proportion of women who are using a method to delay pregnancy  at 6-month postpartum (n=2414)</c:v>
                </c:pt>
              </c:strCache>
            </c:strRef>
          </c:tx>
          <c:spPr>
            <a:solidFill>
              <a:srgbClr val="00667D"/>
            </a:solidFill>
            <a:ln w="19050">
              <a:noFill/>
            </a:ln>
            <a:effectLst/>
          </c:spPr>
          <c:invertIfNegative val="0"/>
          <c:dPt>
            <c:idx val="2"/>
            <c:invertIfNegative val="0"/>
            <c:bubble3D val="0"/>
            <c:extLst>
              <c:ext xmlns:c16="http://schemas.microsoft.com/office/drawing/2014/chart" uri="{C3380CC4-5D6E-409C-BE32-E72D297353CC}">
                <c16:uniqueId val="{00000005-5DEF-4CD7-9EA8-2753640DC2A0}"/>
              </c:ext>
            </c:extLst>
          </c:dPt>
          <c:dPt>
            <c:idx val="3"/>
            <c:invertIfNegative val="0"/>
            <c:bubble3D val="0"/>
            <c:extLst>
              <c:ext xmlns:c16="http://schemas.microsoft.com/office/drawing/2014/chart" uri="{C3380CC4-5D6E-409C-BE32-E72D297353CC}">
                <c16:uniqueId val="{00000003-8400-439F-B84E-3E48CAB33FF7}"/>
              </c:ext>
            </c:extLst>
          </c:dPt>
          <c:dLbls>
            <c:spPr>
              <a:noFill/>
              <a:ln>
                <a:noFill/>
              </a:ln>
              <a:effectLst/>
            </c:spPr>
            <c:txPr>
              <a:bodyPr rot="0" spcFirstLastPara="1" vertOverflow="ellipsis" vert="horz" wrap="square" anchor="ctr" anchorCtr="1"/>
              <a:lstStyle/>
              <a:p>
                <a:pPr>
                  <a:defRPr sz="1400" b="0" i="0" u="none" strike="noStrike" kern="1200" baseline="0">
                    <a:solidFill>
                      <a:srgbClr val="0F1B4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Immediate (with in 48hrs) from *6wk data (n=2680)</c:v>
                </c:pt>
                <c:pt idx="1">
                  <c:v>*6-weeks (n=2664)</c:v>
                </c:pt>
                <c:pt idx="2">
                  <c:v>6-months (n=2414)</c:v>
                </c:pt>
                <c:pt idx="3">
                  <c:v>1-year (n=2094)</c:v>
                </c:pt>
              </c:strCache>
            </c:strRef>
          </c:cat>
          <c:val>
            <c:numRef>
              <c:f>Sheet1!$B$2:$B$5</c:f>
              <c:numCache>
                <c:formatCode>0</c:formatCode>
                <c:ptCount val="4"/>
                <c:pt idx="0">
                  <c:v>1</c:v>
                </c:pt>
                <c:pt idx="1">
                  <c:v>15.7</c:v>
                </c:pt>
                <c:pt idx="2">
                  <c:v>38</c:v>
                </c:pt>
                <c:pt idx="3">
                  <c:v>43</c:v>
                </c:pt>
              </c:numCache>
            </c:numRef>
          </c:val>
          <c:extLst>
            <c:ext xmlns:c16="http://schemas.microsoft.com/office/drawing/2014/chart" uri="{C3380CC4-5D6E-409C-BE32-E72D297353CC}">
              <c16:uniqueId val="{00000004-BD9C-4B9A-8673-E1B71EA26A33}"/>
            </c:ext>
          </c:extLst>
        </c:ser>
        <c:dLbls>
          <c:showLegendKey val="0"/>
          <c:showVal val="0"/>
          <c:showCatName val="0"/>
          <c:showSerName val="0"/>
          <c:showPercent val="0"/>
          <c:showBubbleSize val="0"/>
        </c:dLbls>
        <c:gapWidth val="103"/>
        <c:overlap val="13"/>
        <c:axId val="2059403551"/>
        <c:axId val="2059419359"/>
      </c:barChart>
      <c:catAx>
        <c:axId val="2059403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2059419359"/>
        <c:crosses val="autoZero"/>
        <c:auto val="1"/>
        <c:lblAlgn val="ctr"/>
        <c:lblOffset val="100"/>
        <c:noMultiLvlLbl val="0"/>
      </c:catAx>
      <c:valAx>
        <c:axId val="20594193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5940355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1" u="none" strike="noStrike" kern="1200" spc="0" baseline="0" dirty="0" smtClean="0">
                <a:solidFill>
                  <a:srgbClr val="59595B">
                    <a:lumMod val="50000"/>
                  </a:srgbClr>
                </a:solidFill>
                <a:latin typeface="Segoe UI" panose="020B0502040204020203" pitchFamily="34" charset="0"/>
                <a:ea typeface="+mn-ea"/>
                <a:cs typeface="Segoe UI" panose="020B0502040204020203" pitchFamily="34" charset="0"/>
              </a:defRPr>
            </a:pPr>
            <a:r>
              <a:rPr lang="en-US" sz="1600" b="0" i="1" u="none" strike="noStrike" kern="1200" spc="0" baseline="0" dirty="0">
                <a:solidFill>
                  <a:srgbClr val="59595B">
                    <a:lumMod val="50000"/>
                  </a:srgbClr>
                </a:solidFill>
                <a:latin typeface="Segoe UI" panose="020B0502040204020203" pitchFamily="34" charset="0"/>
                <a:ea typeface="+mn-ea"/>
                <a:cs typeface="Segoe UI" panose="020B0502040204020203" pitchFamily="34" charset="0"/>
              </a:rPr>
              <a:t>Percentage of women who used FP method during their postpartum period by maternity waiting home use (n=2,563)</a:t>
            </a:r>
          </a:p>
        </c:rich>
      </c:tx>
      <c:overlay val="0"/>
      <c:spPr>
        <a:noFill/>
        <a:ln>
          <a:noFill/>
        </a:ln>
        <a:effectLst/>
      </c:spPr>
      <c:txPr>
        <a:bodyPr rot="0" spcFirstLastPara="1" vertOverflow="ellipsis" vert="horz" wrap="square" anchor="ctr" anchorCtr="1"/>
        <a:lstStyle/>
        <a:p>
          <a:pPr algn="ctr" rtl="0">
            <a:defRPr lang="en-US" sz="1600" b="0" i="1" u="none" strike="noStrike" kern="1200" spc="0" baseline="0" dirty="0" smtClean="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9776578641648138E-2"/>
          <c:y val="0.2383309246727229"/>
          <c:w val="0.8734624381140661"/>
          <c:h val="0.66355712958321056"/>
        </c:manualLayout>
      </c:layout>
      <c:barChart>
        <c:barDir val="col"/>
        <c:grouping val="clustered"/>
        <c:varyColors val="0"/>
        <c:ser>
          <c:idx val="0"/>
          <c:order val="0"/>
          <c:tx>
            <c:strRef>
              <c:f>Sheet1!$B$1</c:f>
              <c:strCache>
                <c:ptCount val="1"/>
                <c:pt idx="0">
                  <c:v>Maternity home users </c:v>
                </c:pt>
              </c:strCache>
            </c:strRef>
          </c:tx>
          <c:spPr>
            <a:solidFill>
              <a:srgbClr val="0F1B4B"/>
            </a:solidFill>
            <a:ln w="19050">
              <a:noFill/>
            </a:ln>
            <a:effectLst/>
          </c:spPr>
          <c:invertIfNegative val="0"/>
          <c:dPt>
            <c:idx val="0"/>
            <c:invertIfNegative val="0"/>
            <c:bubble3D val="0"/>
            <c:extLst>
              <c:ext xmlns:c16="http://schemas.microsoft.com/office/drawing/2014/chart" uri="{C3380CC4-5D6E-409C-BE32-E72D297353CC}">
                <c16:uniqueId val="{00000001-E516-4E2A-8E26-8390DF89ABD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PPFP</c:v>
                </c:pt>
              </c:strCache>
            </c:strRef>
          </c:cat>
          <c:val>
            <c:numRef>
              <c:f>Sheet1!$B$2</c:f>
              <c:numCache>
                <c:formatCode>0.0</c:formatCode>
                <c:ptCount val="1"/>
                <c:pt idx="0">
                  <c:v>22.6</c:v>
                </c:pt>
              </c:numCache>
            </c:numRef>
          </c:val>
          <c:extLst>
            <c:ext xmlns:c16="http://schemas.microsoft.com/office/drawing/2014/chart" uri="{C3380CC4-5D6E-409C-BE32-E72D297353CC}">
              <c16:uniqueId val="{00000004-E516-4E2A-8E26-8390DF89ABD7}"/>
            </c:ext>
          </c:extLst>
        </c:ser>
        <c:ser>
          <c:idx val="1"/>
          <c:order val="1"/>
          <c:tx>
            <c:strRef>
              <c:f>Sheet1!$C$1</c:f>
              <c:strCache>
                <c:ptCount val="1"/>
                <c:pt idx="0">
                  <c:v>Maternity home non users</c:v>
                </c:pt>
              </c:strCache>
            </c:strRef>
          </c:tx>
          <c:spPr>
            <a:solidFill>
              <a:srgbClr val="55015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PPFP</c:v>
                </c:pt>
              </c:strCache>
            </c:strRef>
          </c:cat>
          <c:val>
            <c:numRef>
              <c:f>Sheet1!$C$2</c:f>
              <c:numCache>
                <c:formatCode>0.0</c:formatCode>
                <c:ptCount val="1"/>
                <c:pt idx="0">
                  <c:v>15</c:v>
                </c:pt>
              </c:numCache>
            </c:numRef>
          </c:val>
          <c:extLst>
            <c:ext xmlns:c16="http://schemas.microsoft.com/office/drawing/2014/chart" uri="{C3380CC4-5D6E-409C-BE32-E72D297353CC}">
              <c16:uniqueId val="{00000005-E516-4E2A-8E26-8390DF89ABD7}"/>
            </c:ext>
          </c:extLst>
        </c:ser>
        <c:dLbls>
          <c:dLblPos val="inEnd"/>
          <c:showLegendKey val="0"/>
          <c:showVal val="1"/>
          <c:showCatName val="0"/>
          <c:showSerName val="0"/>
          <c:showPercent val="0"/>
          <c:showBubbleSize val="0"/>
        </c:dLbls>
        <c:gapWidth val="170"/>
        <c:overlap val="-60"/>
        <c:axId val="1557918335"/>
        <c:axId val="1557901279"/>
      </c:barChart>
      <c:catAx>
        <c:axId val="1557918335"/>
        <c:scaling>
          <c:orientation val="minMax"/>
        </c:scaling>
        <c:delete val="1"/>
        <c:axPos val="b"/>
        <c:numFmt formatCode="General" sourceLinked="1"/>
        <c:majorTickMark val="out"/>
        <c:minorTickMark val="none"/>
        <c:tickLblPos val="nextTo"/>
        <c:crossAx val="1557901279"/>
        <c:crosses val="autoZero"/>
        <c:auto val="1"/>
        <c:lblAlgn val="ctr"/>
        <c:lblOffset val="100"/>
        <c:noMultiLvlLbl val="0"/>
      </c:catAx>
      <c:valAx>
        <c:axId val="1557901279"/>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55791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7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49017945923367E-2"/>
          <c:y val="8.9671567014450615E-2"/>
          <c:w val="0.86367449353040304"/>
          <c:h val="0.65116674036479472"/>
        </c:manualLayout>
      </c:layout>
      <c:barChart>
        <c:barDir val="col"/>
        <c:grouping val="clustered"/>
        <c:varyColors val="0"/>
        <c:ser>
          <c:idx val="0"/>
          <c:order val="0"/>
          <c:tx>
            <c:strRef>
              <c:f>Sheet1!$B$1</c:f>
              <c:strCache>
                <c:ptCount val="1"/>
                <c:pt idx="0">
                  <c:v>6-weeks (n=2664)</c:v>
                </c:pt>
              </c:strCache>
            </c:strRef>
          </c:tx>
          <c:spPr>
            <a:solidFill>
              <a:srgbClr val="55015B"/>
            </a:solidFill>
            <a:ln>
              <a:noFill/>
            </a:ln>
            <a:effectLst/>
          </c:spPr>
          <c:invertIfNegative val="0"/>
          <c:dLbls>
            <c:dLbl>
              <c:idx val="1"/>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03-4E92-98ED-8B033A20A342}"/>
                </c:ext>
              </c:extLst>
            </c:dLbl>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Modern method of  FP</c:v>
                </c:pt>
                <c:pt idx="1">
                  <c:v>Traditional methods of FP</c:v>
                </c:pt>
                <c:pt idx="2">
                  <c:v>Long acting method of FP</c:v>
                </c:pt>
                <c:pt idx="3">
                  <c:v>Short acting method of FP</c:v>
                </c:pt>
              </c:strCache>
            </c:strRef>
          </c:cat>
          <c:val>
            <c:numRef>
              <c:f>Sheet1!$B$2:$B$5</c:f>
              <c:numCache>
                <c:formatCode>General</c:formatCode>
                <c:ptCount val="4"/>
                <c:pt idx="0">
                  <c:v>15</c:v>
                </c:pt>
                <c:pt idx="1">
                  <c:v>0.1</c:v>
                </c:pt>
                <c:pt idx="2">
                  <c:v>4</c:v>
                </c:pt>
                <c:pt idx="3">
                  <c:v>11</c:v>
                </c:pt>
              </c:numCache>
            </c:numRef>
          </c:val>
          <c:extLst>
            <c:ext xmlns:c16="http://schemas.microsoft.com/office/drawing/2014/chart" uri="{C3380CC4-5D6E-409C-BE32-E72D297353CC}">
              <c16:uniqueId val="{00000001-F150-4BD2-A082-CD9BF78835C5}"/>
            </c:ext>
          </c:extLst>
        </c:ser>
        <c:ser>
          <c:idx val="1"/>
          <c:order val="1"/>
          <c:tx>
            <c:strRef>
              <c:f>Sheet1!$C$1</c:f>
              <c:strCache>
                <c:ptCount val="1"/>
                <c:pt idx="0">
                  <c:v>6-months (n=2,414)</c:v>
                </c:pt>
              </c:strCache>
            </c:strRef>
          </c:tx>
          <c:spPr>
            <a:solidFill>
              <a:srgbClr val="00667D"/>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Modern method of  FP</c:v>
                </c:pt>
                <c:pt idx="1">
                  <c:v>Traditional methods of FP</c:v>
                </c:pt>
                <c:pt idx="2">
                  <c:v>Long acting method of FP</c:v>
                </c:pt>
                <c:pt idx="3">
                  <c:v>Short acting method of FP</c:v>
                </c:pt>
              </c:strCache>
            </c:strRef>
          </c:cat>
          <c:val>
            <c:numRef>
              <c:f>Sheet1!$C$2:$C$5</c:f>
              <c:numCache>
                <c:formatCode>0</c:formatCode>
                <c:ptCount val="4"/>
                <c:pt idx="0">
                  <c:v>36.1</c:v>
                </c:pt>
                <c:pt idx="1">
                  <c:v>1.5</c:v>
                </c:pt>
                <c:pt idx="2">
                  <c:v>8.6</c:v>
                </c:pt>
                <c:pt idx="3">
                  <c:v>27.5</c:v>
                </c:pt>
              </c:numCache>
            </c:numRef>
          </c:val>
          <c:extLst>
            <c:ext xmlns:c16="http://schemas.microsoft.com/office/drawing/2014/chart" uri="{C3380CC4-5D6E-409C-BE32-E72D297353CC}">
              <c16:uniqueId val="{00000002-F150-4BD2-A082-CD9BF78835C5}"/>
            </c:ext>
          </c:extLst>
        </c:ser>
        <c:ser>
          <c:idx val="2"/>
          <c:order val="2"/>
          <c:tx>
            <c:strRef>
              <c:f>Sheet1!$D$1</c:f>
              <c:strCache>
                <c:ptCount val="1"/>
                <c:pt idx="0">
                  <c:v>1-year (n=2,094)</c:v>
                </c:pt>
              </c:strCache>
            </c:strRef>
          </c:tx>
          <c:spPr>
            <a:solidFill>
              <a:srgbClr val="E57B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Modern method of  FP</c:v>
                </c:pt>
                <c:pt idx="1">
                  <c:v>Traditional methods of FP</c:v>
                </c:pt>
                <c:pt idx="2">
                  <c:v>Long acting method of FP</c:v>
                </c:pt>
                <c:pt idx="3">
                  <c:v>Short acting method of FP</c:v>
                </c:pt>
              </c:strCache>
            </c:strRef>
          </c:cat>
          <c:val>
            <c:numRef>
              <c:f>Sheet1!$D$2:$D$5</c:f>
              <c:numCache>
                <c:formatCode>General</c:formatCode>
                <c:ptCount val="4"/>
                <c:pt idx="0">
                  <c:v>42</c:v>
                </c:pt>
                <c:pt idx="1">
                  <c:v>1</c:v>
                </c:pt>
                <c:pt idx="2">
                  <c:v>12</c:v>
                </c:pt>
                <c:pt idx="3">
                  <c:v>30</c:v>
                </c:pt>
              </c:numCache>
            </c:numRef>
          </c:val>
          <c:extLst>
            <c:ext xmlns:c16="http://schemas.microsoft.com/office/drawing/2014/chart" uri="{C3380CC4-5D6E-409C-BE32-E72D297353CC}">
              <c16:uniqueId val="{00000001-623A-4B3F-85EF-AF91D6E0B5D5}"/>
            </c:ext>
          </c:extLst>
        </c:ser>
        <c:dLbls>
          <c:dLblPos val="outEnd"/>
          <c:showLegendKey val="0"/>
          <c:showVal val="1"/>
          <c:showCatName val="0"/>
          <c:showSerName val="0"/>
          <c:showPercent val="0"/>
          <c:showBubbleSize val="0"/>
        </c:dLbls>
        <c:gapWidth val="155"/>
        <c:overlap val="-38"/>
        <c:axId val="131272064"/>
        <c:axId val="131282048"/>
      </c:barChart>
      <c:catAx>
        <c:axId val="131272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131282048"/>
        <c:crosses val="autoZero"/>
        <c:auto val="1"/>
        <c:lblAlgn val="ctr"/>
        <c:lblOffset val="100"/>
        <c:noMultiLvlLbl val="0"/>
      </c:catAx>
      <c:valAx>
        <c:axId val="131282048"/>
        <c:scaling>
          <c:orientation val="minMax"/>
          <c:max val="1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27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6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r>
              <a:rPr lang="en-US" sz="1600" dirty="0"/>
              <a:t>The percentage of women who received any family planning information, referrals, or services during any of the immunization visits for their babies</a:t>
            </a:r>
          </a:p>
        </c:rich>
      </c:tx>
      <c:layout>
        <c:manualLayout>
          <c:xMode val="edge"/>
          <c:yMode val="edge"/>
          <c:x val="0.10450173462228113"/>
          <c:y val="2.4699413486171488E-2"/>
        </c:manualLayout>
      </c:layout>
      <c:overlay val="0"/>
      <c:spPr>
        <a:noFill/>
        <a:ln>
          <a:noFill/>
        </a:ln>
        <a:effectLst/>
      </c:spPr>
      <c:txPr>
        <a:bodyPr rot="0" spcFirstLastPara="1" vertOverflow="ellipsis" vert="horz" wrap="square" anchor="ctr" anchorCtr="1"/>
        <a:lstStyle/>
        <a:p>
          <a:pPr algn="ctr" rtl="0">
            <a:defRPr lang="en-US" sz="16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8.0657795967308404E-2"/>
          <c:y val="0.22159277133051103"/>
          <c:w val="0.64705490436250412"/>
          <c:h val="0.72512605060938884"/>
        </c:manualLayout>
      </c:layout>
      <c:barChart>
        <c:barDir val="col"/>
        <c:grouping val="stacked"/>
        <c:varyColors val="0"/>
        <c:ser>
          <c:idx val="0"/>
          <c:order val="0"/>
          <c:tx>
            <c:strRef>
              <c:f>Sheet1!$B$1</c:f>
              <c:strCache>
                <c:ptCount val="1"/>
                <c:pt idx="0">
                  <c:v>The percentage of women who received any family planning information, referrals, or services during any of the immunization visits for their babies</c:v>
                </c:pt>
              </c:strCache>
            </c:strRef>
          </c:tx>
          <c:spPr>
            <a:solidFill>
              <a:srgbClr val="00667D"/>
            </a:solidFill>
            <a:ln w="19050">
              <a:noFill/>
            </a:ln>
            <a:effectLst/>
          </c:spPr>
          <c:invertIfNegative val="0"/>
          <c:dPt>
            <c:idx val="0"/>
            <c:invertIfNegative val="0"/>
            <c:bubble3D val="0"/>
            <c:extLst>
              <c:ext xmlns:c16="http://schemas.microsoft.com/office/drawing/2014/chart" uri="{C3380CC4-5D6E-409C-BE32-E72D297353CC}">
                <c16:uniqueId val="{00000001-610D-4B61-9220-DE628E5E7B52}"/>
              </c:ext>
            </c:extLst>
          </c:dPt>
          <c:dPt>
            <c:idx val="1"/>
            <c:invertIfNegative val="0"/>
            <c:bubble3D val="0"/>
            <c:extLst>
              <c:ext xmlns:c16="http://schemas.microsoft.com/office/drawing/2014/chart" uri="{C3380CC4-5D6E-409C-BE32-E72D297353CC}">
                <c16:uniqueId val="{00000003-610D-4B61-9220-DE628E5E7B52}"/>
              </c:ext>
            </c:extLst>
          </c:dPt>
          <c:dPt>
            <c:idx val="2"/>
            <c:invertIfNegative val="0"/>
            <c:bubble3D val="0"/>
            <c:extLst>
              <c:ext xmlns:c16="http://schemas.microsoft.com/office/drawing/2014/chart" uri="{C3380CC4-5D6E-409C-BE32-E72D297353CC}">
                <c16:uniqueId val="{00000005-610D-4B61-9220-DE628E5E7B52}"/>
              </c:ext>
            </c:extLst>
          </c:dPt>
          <c:dPt>
            <c:idx val="3"/>
            <c:invertIfNegative val="0"/>
            <c:bubble3D val="0"/>
            <c:extLst>
              <c:ext xmlns:c16="http://schemas.microsoft.com/office/drawing/2014/chart" uri="{C3380CC4-5D6E-409C-BE32-E72D297353CC}">
                <c16:uniqueId val="{00000007-610D-4B61-9220-DE628E5E7B52}"/>
              </c:ext>
            </c:extLst>
          </c:dPt>
          <c:dPt>
            <c:idx val="4"/>
            <c:invertIfNegative val="0"/>
            <c:bubble3D val="0"/>
            <c:extLst>
              <c:ext xmlns:c16="http://schemas.microsoft.com/office/drawing/2014/chart" uri="{C3380CC4-5D6E-409C-BE32-E72D297353CC}">
                <c16:uniqueId val="{00000009-EC62-4828-ADCD-14CF053860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(n=2,036)</c:v>
                </c:pt>
                <c:pt idx="1">
                  <c:v>1 year (n=1,796)</c:v>
                </c:pt>
              </c:strCache>
            </c:strRef>
          </c:cat>
          <c:val>
            <c:numRef>
              <c:f>Sheet1!$B$2:$B$3</c:f>
              <c:numCache>
                <c:formatCode>0</c:formatCode>
                <c:ptCount val="2"/>
                <c:pt idx="0" formatCode="General">
                  <c:v>25</c:v>
                </c:pt>
                <c:pt idx="1">
                  <c:v>20</c:v>
                </c:pt>
              </c:numCache>
            </c:numRef>
          </c:val>
          <c:extLst>
            <c:ext xmlns:c16="http://schemas.microsoft.com/office/drawing/2014/chart" uri="{C3380CC4-5D6E-409C-BE32-E72D297353CC}">
              <c16:uniqueId val="{00000008-610D-4B61-9220-DE628E5E7B52}"/>
            </c:ext>
          </c:extLst>
        </c:ser>
        <c:dLbls>
          <c:showLegendKey val="0"/>
          <c:showVal val="0"/>
          <c:showCatName val="0"/>
          <c:showSerName val="0"/>
          <c:showPercent val="0"/>
          <c:showBubbleSize val="0"/>
        </c:dLbls>
        <c:gapWidth val="100"/>
        <c:overlap val="100"/>
        <c:axId val="1285646159"/>
        <c:axId val="1285636175"/>
      </c:barChart>
      <c:catAx>
        <c:axId val="12856461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crossAx val="1285636175"/>
        <c:crosses val="autoZero"/>
        <c:auto val="1"/>
        <c:lblAlgn val="ctr"/>
        <c:lblOffset val="100"/>
        <c:noMultiLvlLbl val="0"/>
      </c:catAx>
      <c:valAx>
        <c:axId val="1285636175"/>
        <c:scaling>
          <c:orientation val="minMax"/>
          <c:max val="1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28564615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Then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Oromia-1</c:v>
                </c:pt>
                <c:pt idx="1">
                  <c:v>Oromia-2</c:v>
                </c:pt>
                <c:pt idx="3">
                  <c:v>SNNP-1*</c:v>
                </c:pt>
                <c:pt idx="4">
                  <c:v>SNNP-2*</c:v>
                </c:pt>
                <c:pt idx="6">
                  <c:v>Total-1**</c:v>
                </c:pt>
                <c:pt idx="7">
                  <c:v>Total-2**</c:v>
                </c:pt>
                <c:pt idx="9">
                  <c:v>Amhara-1</c:v>
                </c:pt>
                <c:pt idx="10">
                  <c:v>Amhara-2</c:v>
                </c:pt>
                <c:pt idx="12">
                  <c:v>Addis-1</c:v>
                </c:pt>
                <c:pt idx="13">
                  <c:v>Addis-2</c:v>
                </c:pt>
              </c:strCache>
            </c:strRef>
          </c:cat>
          <c:val>
            <c:numRef>
              <c:f>Sheet1!$B$2:$B$15</c:f>
              <c:numCache>
                <c:formatCode>0</c:formatCode>
                <c:ptCount val="14"/>
                <c:pt idx="0">
                  <c:v>57.5</c:v>
                </c:pt>
                <c:pt idx="1">
                  <c:v>58.6</c:v>
                </c:pt>
                <c:pt idx="3">
                  <c:v>59</c:v>
                </c:pt>
                <c:pt idx="4">
                  <c:v>68.5</c:v>
                </c:pt>
                <c:pt idx="6">
                  <c:v>62</c:v>
                </c:pt>
                <c:pt idx="7">
                  <c:v>64</c:v>
                </c:pt>
                <c:pt idx="9">
                  <c:v>71.8</c:v>
                </c:pt>
                <c:pt idx="10">
                  <c:v>71.599999999999994</c:v>
                </c:pt>
                <c:pt idx="12">
                  <c:v>81</c:v>
                </c:pt>
                <c:pt idx="13">
                  <c:v>80.900000000000006</c:v>
                </c:pt>
              </c:numCache>
            </c:numRef>
          </c:val>
          <c:extLst>
            <c:ext xmlns:c16="http://schemas.microsoft.com/office/drawing/2014/chart" uri="{C3380CC4-5D6E-409C-BE32-E72D297353CC}">
              <c16:uniqueId val="{00000000-6F0B-40BC-AA19-430EA1B8B5BC}"/>
            </c:ext>
          </c:extLst>
        </c:ser>
        <c:ser>
          <c:idx val="1"/>
          <c:order val="1"/>
          <c:tx>
            <c:strRef>
              <c:f>Sheet1!$C$1</c:f>
              <c:strCache>
                <c:ptCount val="1"/>
                <c:pt idx="0">
                  <c:v>Later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Oromia-1</c:v>
                </c:pt>
                <c:pt idx="1">
                  <c:v>Oromia-2</c:v>
                </c:pt>
                <c:pt idx="3">
                  <c:v>SNNP-1*</c:v>
                </c:pt>
                <c:pt idx="4">
                  <c:v>SNNP-2*</c:v>
                </c:pt>
                <c:pt idx="6">
                  <c:v>Total-1**</c:v>
                </c:pt>
                <c:pt idx="7">
                  <c:v>Total-2**</c:v>
                </c:pt>
                <c:pt idx="9">
                  <c:v>Amhara-1</c:v>
                </c:pt>
                <c:pt idx="10">
                  <c:v>Amhara-2</c:v>
                </c:pt>
                <c:pt idx="12">
                  <c:v>Addis-1</c:v>
                </c:pt>
                <c:pt idx="13">
                  <c:v>Addis-2</c:v>
                </c:pt>
              </c:strCache>
            </c:strRef>
          </c:cat>
          <c:val>
            <c:numRef>
              <c:f>Sheet1!$C$2:$C$15</c:f>
              <c:numCache>
                <c:formatCode>0</c:formatCode>
                <c:ptCount val="14"/>
                <c:pt idx="0">
                  <c:v>33.1</c:v>
                </c:pt>
                <c:pt idx="1">
                  <c:v>35</c:v>
                </c:pt>
                <c:pt idx="3">
                  <c:v>28</c:v>
                </c:pt>
                <c:pt idx="4">
                  <c:v>27</c:v>
                </c:pt>
                <c:pt idx="6">
                  <c:v>28</c:v>
                </c:pt>
                <c:pt idx="7">
                  <c:v>30</c:v>
                </c:pt>
                <c:pt idx="9">
                  <c:v>18.7</c:v>
                </c:pt>
                <c:pt idx="10">
                  <c:v>23.3</c:v>
                </c:pt>
                <c:pt idx="12">
                  <c:v>16.8</c:v>
                </c:pt>
                <c:pt idx="13">
                  <c:v>16.2</c:v>
                </c:pt>
              </c:numCache>
            </c:numRef>
          </c:val>
          <c:extLst>
            <c:ext xmlns:c16="http://schemas.microsoft.com/office/drawing/2014/chart" uri="{C3380CC4-5D6E-409C-BE32-E72D297353CC}">
              <c16:uniqueId val="{00000001-6F0B-40BC-AA19-430EA1B8B5BC}"/>
            </c:ext>
          </c:extLst>
        </c:ser>
        <c:ser>
          <c:idx val="2"/>
          <c:order val="2"/>
          <c:tx>
            <c:strRef>
              <c:f>Sheet1!$D$1</c:f>
              <c:strCache>
                <c:ptCount val="1"/>
                <c:pt idx="0">
                  <c:v>Not at all</c:v>
                </c:pt>
              </c:strCache>
            </c:strRef>
          </c:tx>
          <c:spPr>
            <a:solidFill>
              <a:srgbClr val="CD2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Oromia-1</c:v>
                </c:pt>
                <c:pt idx="1">
                  <c:v>Oromia-2</c:v>
                </c:pt>
                <c:pt idx="3">
                  <c:v>SNNP-1*</c:v>
                </c:pt>
                <c:pt idx="4">
                  <c:v>SNNP-2*</c:v>
                </c:pt>
                <c:pt idx="6">
                  <c:v>Total-1**</c:v>
                </c:pt>
                <c:pt idx="7">
                  <c:v>Total-2**</c:v>
                </c:pt>
                <c:pt idx="9">
                  <c:v>Amhara-1</c:v>
                </c:pt>
                <c:pt idx="10">
                  <c:v>Amhara-2</c:v>
                </c:pt>
                <c:pt idx="12">
                  <c:v>Addis-1</c:v>
                </c:pt>
                <c:pt idx="13">
                  <c:v>Addis-2</c:v>
                </c:pt>
              </c:strCache>
            </c:strRef>
          </c:cat>
          <c:val>
            <c:numRef>
              <c:f>Sheet1!$D$2:$D$15</c:f>
              <c:numCache>
                <c:formatCode>0</c:formatCode>
                <c:ptCount val="14"/>
                <c:pt idx="0">
                  <c:v>9.5</c:v>
                </c:pt>
                <c:pt idx="1">
                  <c:v>6.4</c:v>
                </c:pt>
                <c:pt idx="3">
                  <c:v>13</c:v>
                </c:pt>
                <c:pt idx="4">
                  <c:v>4.4000000000000004</c:v>
                </c:pt>
                <c:pt idx="6">
                  <c:v>10</c:v>
                </c:pt>
                <c:pt idx="7">
                  <c:v>5.5</c:v>
                </c:pt>
                <c:pt idx="9">
                  <c:v>9.3000000000000007</c:v>
                </c:pt>
                <c:pt idx="10">
                  <c:v>5.0999999999999996</c:v>
                </c:pt>
                <c:pt idx="12">
                  <c:v>2.4</c:v>
                </c:pt>
                <c:pt idx="13">
                  <c:v>2.9</c:v>
                </c:pt>
              </c:numCache>
            </c:numRef>
          </c:val>
          <c:extLst>
            <c:ext xmlns:c16="http://schemas.microsoft.com/office/drawing/2014/chart" uri="{C3380CC4-5D6E-409C-BE32-E72D297353CC}">
              <c16:uniqueId val="{00000002-6F0B-40BC-AA19-430EA1B8B5BC}"/>
            </c:ext>
          </c:extLst>
        </c:ser>
        <c:dLbls>
          <c:showLegendKey val="0"/>
          <c:showVal val="0"/>
          <c:showCatName val="0"/>
          <c:showSerName val="0"/>
          <c:showPercent val="0"/>
          <c:showBubbleSize val="0"/>
        </c:dLbls>
        <c:gapWidth val="50"/>
        <c:overlap val="100"/>
        <c:axId val="723072463"/>
        <c:axId val="723074127"/>
      </c:barChart>
      <c:catAx>
        <c:axId val="72307246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723074127"/>
        <c:crosses val="autoZero"/>
        <c:auto val="1"/>
        <c:lblAlgn val="ctr"/>
        <c:lblOffset val="100"/>
        <c:noMultiLvlLbl val="0"/>
      </c:catAx>
      <c:valAx>
        <c:axId val="723074127"/>
        <c:scaling>
          <c:orientation val="minMax"/>
        </c:scaling>
        <c:delete val="1"/>
        <c:axPos val="l"/>
        <c:numFmt formatCode="0%" sourceLinked="1"/>
        <c:majorTickMark val="none"/>
        <c:minorTickMark val="none"/>
        <c:tickLblPos val="nextTo"/>
        <c:crossAx val="723072463"/>
        <c:crosses val="autoZero"/>
        <c:crossBetween val="between"/>
      </c:valAx>
      <c:spPr>
        <a:noFill/>
        <a:ln>
          <a:noFill/>
        </a:ln>
        <a:effectLst/>
      </c:spPr>
    </c:plotArea>
    <c:legend>
      <c:legendPos val="b"/>
      <c:layout>
        <c:manualLayout>
          <c:xMode val="edge"/>
          <c:yMode val="edge"/>
          <c:x val="0.25121297138623538"/>
          <c:y val="0.92287704812539717"/>
          <c:w val="0.50064594248705152"/>
          <c:h val="6.1918211667143896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46631142522323E-3"/>
          <c:y val="2.9634170852014412E-2"/>
          <c:w val="0.98659648183032644"/>
          <c:h val="0.64888014578820952"/>
        </c:manualLayout>
      </c:layout>
      <c:barChart>
        <c:barDir val="col"/>
        <c:grouping val="stacked"/>
        <c:varyColors val="0"/>
        <c:ser>
          <c:idx val="0"/>
          <c:order val="0"/>
          <c:tx>
            <c:strRef>
              <c:f>Sheet1!$A$2</c:f>
              <c:strCache>
                <c:ptCount val="1"/>
                <c:pt idx="0">
                  <c:v>Then</c:v>
                </c:pt>
              </c:strCache>
            </c:strRef>
          </c:tx>
          <c:spPr>
            <a:solidFill>
              <a:srgbClr val="00667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0 -1 children Cohort 1</c:v>
                </c:pt>
                <c:pt idx="1">
                  <c:v>0-1 children Cohort 2</c:v>
                </c:pt>
                <c:pt idx="3">
                  <c:v>2-3 children Cohort 1</c:v>
                </c:pt>
                <c:pt idx="4">
                  <c:v>2-3 children Cohort 2</c:v>
                </c:pt>
                <c:pt idx="6">
                  <c:v>4+ children Cohort 1</c:v>
                </c:pt>
                <c:pt idx="7">
                  <c:v>4+ children Cohort 2</c:v>
                </c:pt>
                <c:pt idx="9">
                  <c:v>Total Cohort 1</c:v>
                </c:pt>
                <c:pt idx="10">
                  <c:v>Total Cohort 2</c:v>
                </c:pt>
              </c:strCache>
            </c:strRef>
          </c:cat>
          <c:val>
            <c:numRef>
              <c:f>Sheet1!$B$2:$L$2</c:f>
              <c:numCache>
                <c:formatCode>0</c:formatCode>
                <c:ptCount val="11"/>
                <c:pt idx="0">
                  <c:v>75</c:v>
                </c:pt>
                <c:pt idx="1">
                  <c:v>73.2</c:v>
                </c:pt>
                <c:pt idx="3">
                  <c:v>61</c:v>
                </c:pt>
                <c:pt idx="4">
                  <c:v>61.4</c:v>
                </c:pt>
                <c:pt idx="6">
                  <c:v>44</c:v>
                </c:pt>
                <c:pt idx="7">
                  <c:v>51</c:v>
                </c:pt>
                <c:pt idx="9">
                  <c:v>62</c:v>
                </c:pt>
                <c:pt idx="10">
                  <c:v>64.400000000000006</c:v>
                </c:pt>
              </c:numCache>
            </c:numRef>
          </c:val>
          <c:extLst>
            <c:ext xmlns:c16="http://schemas.microsoft.com/office/drawing/2014/chart" uri="{C3380CC4-5D6E-409C-BE32-E72D297353CC}">
              <c16:uniqueId val="{00000000-0345-4686-8C43-8668BF87397E}"/>
            </c:ext>
          </c:extLst>
        </c:ser>
        <c:ser>
          <c:idx val="1"/>
          <c:order val="1"/>
          <c:tx>
            <c:strRef>
              <c:f>Sheet1!$A$3</c:f>
              <c:strCache>
                <c:ptCount val="1"/>
                <c:pt idx="0">
                  <c:v>Later</c:v>
                </c:pt>
              </c:strCache>
            </c:strRef>
          </c:tx>
          <c:spPr>
            <a:solidFill>
              <a:srgbClr val="55015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0 -1 children Cohort 1</c:v>
                </c:pt>
                <c:pt idx="1">
                  <c:v>0-1 children Cohort 2</c:v>
                </c:pt>
                <c:pt idx="3">
                  <c:v>2-3 children Cohort 1</c:v>
                </c:pt>
                <c:pt idx="4">
                  <c:v>2-3 children Cohort 2</c:v>
                </c:pt>
                <c:pt idx="6">
                  <c:v>4+ children Cohort 1</c:v>
                </c:pt>
                <c:pt idx="7">
                  <c:v>4+ children Cohort 2</c:v>
                </c:pt>
                <c:pt idx="9">
                  <c:v>Total Cohort 1</c:v>
                </c:pt>
                <c:pt idx="10">
                  <c:v>Total Cohort 2</c:v>
                </c:pt>
              </c:strCache>
            </c:strRef>
          </c:cat>
          <c:val>
            <c:numRef>
              <c:f>Sheet1!$B$3:$L$3</c:f>
              <c:numCache>
                <c:formatCode>0</c:formatCode>
                <c:ptCount val="11"/>
                <c:pt idx="0">
                  <c:v>22</c:v>
                </c:pt>
                <c:pt idx="1">
                  <c:v>23.7</c:v>
                </c:pt>
                <c:pt idx="3">
                  <c:v>32</c:v>
                </c:pt>
                <c:pt idx="4">
                  <c:v>33.9</c:v>
                </c:pt>
                <c:pt idx="6">
                  <c:v>33</c:v>
                </c:pt>
                <c:pt idx="7">
                  <c:v>37.6</c:v>
                </c:pt>
                <c:pt idx="9">
                  <c:v>28</c:v>
                </c:pt>
                <c:pt idx="10">
                  <c:v>30</c:v>
                </c:pt>
              </c:numCache>
            </c:numRef>
          </c:val>
          <c:extLst>
            <c:ext xmlns:c16="http://schemas.microsoft.com/office/drawing/2014/chart" uri="{C3380CC4-5D6E-409C-BE32-E72D297353CC}">
              <c16:uniqueId val="{00000001-0345-4686-8C43-8668BF87397E}"/>
            </c:ext>
          </c:extLst>
        </c:ser>
        <c:ser>
          <c:idx val="2"/>
          <c:order val="2"/>
          <c:tx>
            <c:strRef>
              <c:f>Sheet1!$A$4</c:f>
              <c:strCache>
                <c:ptCount val="1"/>
                <c:pt idx="0">
                  <c:v>Not at all</c:v>
                </c:pt>
              </c:strCache>
            </c:strRef>
          </c:tx>
          <c:spPr>
            <a:solidFill>
              <a:srgbClr val="CD29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0 -1 children Cohort 1</c:v>
                </c:pt>
                <c:pt idx="1">
                  <c:v>0-1 children Cohort 2</c:v>
                </c:pt>
                <c:pt idx="3">
                  <c:v>2-3 children Cohort 1</c:v>
                </c:pt>
                <c:pt idx="4">
                  <c:v>2-3 children Cohort 2</c:v>
                </c:pt>
                <c:pt idx="6">
                  <c:v>4+ children Cohort 1</c:v>
                </c:pt>
                <c:pt idx="7">
                  <c:v>4+ children Cohort 2</c:v>
                </c:pt>
                <c:pt idx="9">
                  <c:v>Total Cohort 1</c:v>
                </c:pt>
                <c:pt idx="10">
                  <c:v>Total Cohort 2</c:v>
                </c:pt>
              </c:strCache>
            </c:strRef>
          </c:cat>
          <c:val>
            <c:numRef>
              <c:f>Sheet1!$B$4:$L$4</c:f>
              <c:numCache>
                <c:formatCode>0</c:formatCode>
                <c:ptCount val="11"/>
                <c:pt idx="0">
                  <c:v>3</c:v>
                </c:pt>
                <c:pt idx="1">
                  <c:v>3.1</c:v>
                </c:pt>
                <c:pt idx="3">
                  <c:v>7</c:v>
                </c:pt>
                <c:pt idx="4">
                  <c:v>4.7</c:v>
                </c:pt>
                <c:pt idx="6">
                  <c:v>22</c:v>
                </c:pt>
                <c:pt idx="7">
                  <c:v>10.9</c:v>
                </c:pt>
                <c:pt idx="9">
                  <c:v>10</c:v>
                </c:pt>
                <c:pt idx="10">
                  <c:v>5.5</c:v>
                </c:pt>
              </c:numCache>
            </c:numRef>
          </c:val>
          <c:extLst>
            <c:ext xmlns:c16="http://schemas.microsoft.com/office/drawing/2014/chart" uri="{C3380CC4-5D6E-409C-BE32-E72D297353CC}">
              <c16:uniqueId val="{00000002-0345-4686-8C43-8668BF87397E}"/>
            </c:ext>
          </c:extLst>
        </c:ser>
        <c:dLbls>
          <c:showLegendKey val="0"/>
          <c:showVal val="0"/>
          <c:showCatName val="0"/>
          <c:showSerName val="0"/>
          <c:showPercent val="0"/>
          <c:showBubbleSize val="0"/>
        </c:dLbls>
        <c:gapWidth val="50"/>
        <c:overlap val="100"/>
        <c:axId val="689648576"/>
        <c:axId val="689643328"/>
      </c:barChart>
      <c:catAx>
        <c:axId val="6896485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689643328"/>
        <c:crosses val="autoZero"/>
        <c:auto val="1"/>
        <c:lblAlgn val="ctr"/>
        <c:lblOffset val="100"/>
        <c:noMultiLvlLbl val="0"/>
      </c:catAx>
      <c:valAx>
        <c:axId val="689643328"/>
        <c:scaling>
          <c:orientation val="minMax"/>
          <c:max val="100"/>
        </c:scaling>
        <c:delete val="1"/>
        <c:axPos val="l"/>
        <c:numFmt formatCode="0" sourceLinked="1"/>
        <c:majorTickMark val="none"/>
        <c:minorTickMark val="none"/>
        <c:tickLblPos val="nextTo"/>
        <c:crossAx val="689648576"/>
        <c:crosses val="autoZero"/>
        <c:crossBetween val="between"/>
        <c:majorUnit val="20"/>
      </c:valAx>
      <c:spPr>
        <a:noFill/>
        <a:ln>
          <a:noFill/>
        </a:ln>
        <a:effectLst/>
      </c:spPr>
    </c:plotArea>
    <c:legend>
      <c:legendPos val="b"/>
      <c:layout>
        <c:manualLayout>
          <c:xMode val="edge"/>
          <c:yMode val="edge"/>
          <c:x val="0.16069957075795763"/>
          <c:y val="0.90226278254515058"/>
          <c:w val="0.80339554378568101"/>
          <c:h val="6.2279204246182572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kumimoji="0" lang="en-US" sz="1800" b="0" i="1" u="none" strike="noStrike" kern="1200" cap="none" spc="0" normalizeH="0" baseline="0" dirty="0" smtClean="0">
                <a:ln>
                  <a:noFill/>
                </a:ln>
                <a:solidFill>
                  <a:schemeClr val="tx1">
                    <a:lumMod val="75000"/>
                  </a:schemeClr>
                </a:solidFill>
                <a:effectLst/>
                <a:uLnTx/>
                <a:uFillTx/>
                <a:latin typeface="Segoe UI" panose="020B0502040204020203" pitchFamily="34" charset="0"/>
                <a:ea typeface="Segoe UI Symbol" panose="020B0502040204020203" pitchFamily="34" charset="0"/>
                <a:cs typeface="Segoe UI" panose="020B0502040204020203" pitchFamily="34" charset="0"/>
              </a:defRPr>
            </a:pPr>
            <a:r>
              <a:rPr kumimoji="0" lang="en-US" sz="1800" b="0" i="1" u="none" strike="noStrike" kern="1200" cap="none" spc="0" normalizeH="0" baseline="0" dirty="0">
                <a:ln>
                  <a:noFill/>
                </a:ln>
                <a:solidFill>
                  <a:schemeClr val="tx1">
                    <a:lumMod val="75000"/>
                  </a:schemeClr>
                </a:solidFill>
                <a:effectLst/>
                <a:uLnTx/>
                <a:uFillTx/>
                <a:latin typeface="Segoe UI" panose="020B0502040204020203" pitchFamily="34" charset="0"/>
                <a:ea typeface="Segoe UI Symbol" panose="020B0502040204020203" pitchFamily="34" charset="0"/>
                <a:cs typeface="Segoe UI" panose="020B0502040204020203" pitchFamily="34" charset="0"/>
              </a:rPr>
              <a:t>Percent of women who received any ANC</a:t>
            </a:r>
          </a:p>
        </c:rich>
      </c:tx>
      <c:layout>
        <c:manualLayout>
          <c:xMode val="edge"/>
          <c:yMode val="edge"/>
          <c:x val="0.33233178076758241"/>
          <c:y val="2.4135447370471515E-2"/>
        </c:manualLayout>
      </c:layout>
      <c:overlay val="0"/>
      <c:spPr>
        <a:noFill/>
        <a:ln>
          <a:noFill/>
        </a:ln>
        <a:effectLst/>
      </c:spPr>
      <c:txPr>
        <a:bodyPr rot="0" spcFirstLastPara="1" vertOverflow="ellipsis" vert="horz" wrap="square" anchor="ctr" anchorCtr="1"/>
        <a:lstStyle/>
        <a:p>
          <a:pPr>
            <a:defRPr kumimoji="0" lang="en-US" sz="1800" b="0" i="1" u="none" strike="noStrike" kern="1200" cap="none" spc="0" normalizeH="0" baseline="0" dirty="0" smtClean="0">
              <a:ln>
                <a:noFill/>
              </a:ln>
              <a:solidFill>
                <a:schemeClr val="tx1">
                  <a:lumMod val="75000"/>
                </a:schemeClr>
              </a:solidFill>
              <a:effectLst/>
              <a:uLnTx/>
              <a:uFillTx/>
              <a:latin typeface="Segoe UI" panose="020B0502040204020203" pitchFamily="34" charset="0"/>
              <a:ea typeface="Segoe UI Symbol" panose="020B0502040204020203" pitchFamily="34" charset="0"/>
              <a:cs typeface="Segoe UI" panose="020B0502040204020203" pitchFamily="34" charset="0"/>
            </a:defRPr>
          </a:pPr>
          <a:endParaRPr lang="en-US"/>
        </a:p>
      </c:txPr>
    </c:title>
    <c:autoTitleDeleted val="0"/>
    <c:plotArea>
      <c:layout>
        <c:manualLayout>
          <c:layoutTarget val="inner"/>
          <c:xMode val="edge"/>
          <c:yMode val="edge"/>
          <c:x val="7.7010978889932732E-2"/>
          <c:y val="7.3090285366296068E-2"/>
          <c:w val="0.90585488329673403"/>
          <c:h val="0.68811258478816439"/>
        </c:manualLayout>
      </c:layout>
      <c:lineChart>
        <c:grouping val="standard"/>
        <c:varyColors val="0"/>
        <c:ser>
          <c:idx val="0"/>
          <c:order val="0"/>
          <c:tx>
            <c:v>Cohort 1</c:v>
          </c:tx>
          <c:spPr>
            <a:ln w="28575" cap="rnd">
              <a:solidFill>
                <a:srgbClr val="00667D"/>
              </a:solidFill>
              <a:round/>
            </a:ln>
            <a:effectLst/>
          </c:spPr>
          <c:marker>
            <c:symbol val="circle"/>
            <c:size val="5"/>
            <c:spPr>
              <a:solidFill>
                <a:schemeClr val="accent1"/>
              </a:solidFill>
              <a:ln w="9525" cap="rnd">
                <a:noFill/>
              </a:ln>
              <a:effectLst/>
            </c:spPr>
          </c:marker>
          <c:dLbls>
            <c:dLbl>
              <c:idx val="0"/>
              <c:layout>
                <c:manualLayout>
                  <c:x val="-3.7805733055529436E-2"/>
                  <c:y val="-3.7222223278016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FF-4492-AAFF-7F3507ED2FC6}"/>
                </c:ext>
              </c:extLst>
            </c:dLbl>
            <c:dLbl>
              <c:idx val="1"/>
              <c:layout>
                <c:manualLayout>
                  <c:x val="-2.9238664148862829E-2"/>
                  <c:y val="-4.7949088776003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FF-4492-AAFF-7F3507ED2FC6}"/>
                </c:ext>
              </c:extLst>
            </c:dLbl>
            <c:dLbl>
              <c:idx val="4"/>
              <c:layout>
                <c:manualLayout>
                  <c:x val="-2.7810819331085059E-2"/>
                  <c:y val="-7.47659357828173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2771035302170191E-2"/>
                      <c:h val="4.4945566436566949E-2"/>
                    </c:manualLayout>
                  </c15:layout>
                </c:ext>
                <c:ext xmlns:c16="http://schemas.microsoft.com/office/drawing/2014/chart" uri="{C3380CC4-5D6E-409C-BE32-E72D297353CC}">
                  <c16:uniqueId val="{00000000-C8E6-48CA-BDFA-01CE31C06075}"/>
                </c:ext>
              </c:extLst>
            </c:dLbl>
            <c:dLbl>
              <c:idx val="6"/>
              <c:layout>
                <c:manualLayout>
                  <c:x val="-6.3931470644186163E-3"/>
                  <c:y val="-1.04050595330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E6-48CA-BDFA-01CE31C060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&lt;3 Months</c:v>
                </c:pt>
                <c:pt idx="1">
                  <c:v>4 months</c:v>
                </c:pt>
                <c:pt idx="2">
                  <c:v>5 months</c:v>
                </c:pt>
                <c:pt idx="3">
                  <c:v>6 months</c:v>
                </c:pt>
                <c:pt idx="4">
                  <c:v>7 months</c:v>
                </c:pt>
                <c:pt idx="5">
                  <c:v>8 months</c:v>
                </c:pt>
                <c:pt idx="6">
                  <c:v>9+ months</c:v>
                </c:pt>
              </c:strCache>
            </c:strRef>
          </c:cat>
          <c:val>
            <c:numRef>
              <c:f>Sheet1!$B$2:$B$8</c:f>
              <c:numCache>
                <c:formatCode>0%</c:formatCode>
                <c:ptCount val="7"/>
                <c:pt idx="0">
                  <c:v>0.19</c:v>
                </c:pt>
                <c:pt idx="1">
                  <c:v>0.35</c:v>
                </c:pt>
                <c:pt idx="2">
                  <c:v>0.56000000000000005</c:v>
                </c:pt>
                <c:pt idx="3">
                  <c:v>0.66</c:v>
                </c:pt>
                <c:pt idx="4">
                  <c:v>0.66</c:v>
                </c:pt>
                <c:pt idx="5">
                  <c:v>0.78</c:v>
                </c:pt>
                <c:pt idx="6">
                  <c:v>0.72599999999999998</c:v>
                </c:pt>
              </c:numCache>
            </c:numRef>
          </c:val>
          <c:smooth val="0"/>
          <c:extLst>
            <c:ext xmlns:c16="http://schemas.microsoft.com/office/drawing/2014/chart" uri="{C3380CC4-5D6E-409C-BE32-E72D297353CC}">
              <c16:uniqueId val="{00000000-2ECF-437C-AF89-B3AFEDC379CF}"/>
            </c:ext>
          </c:extLst>
        </c:ser>
        <c:ser>
          <c:idx val="1"/>
          <c:order val="1"/>
          <c:tx>
            <c:v>Cohort 2</c:v>
          </c:tx>
          <c:spPr>
            <a:ln w="28575" cap="rnd">
              <a:solidFill>
                <a:srgbClr val="55015B"/>
              </a:solidFill>
              <a:round/>
            </a:ln>
            <a:effectLst/>
          </c:spPr>
          <c:marker>
            <c:symbol val="circle"/>
            <c:size val="5"/>
            <c:spPr>
              <a:solidFill>
                <a:schemeClr val="accent2"/>
              </a:solidFill>
              <a:ln w="9525">
                <a:solidFill>
                  <a:schemeClr val="accent2"/>
                </a:solidFill>
              </a:ln>
              <a:effectLst/>
            </c:spPr>
          </c:marker>
          <c:dLbls>
            <c:dLbl>
              <c:idx val="0"/>
              <c:layout>
                <c:manualLayout>
                  <c:x val="-2.4955129695529519E-2"/>
                  <c:y val="5.8675954273990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FF-4492-AAFF-7F3507ED2FC6}"/>
                </c:ext>
              </c:extLst>
            </c:dLbl>
            <c:dLbl>
              <c:idx val="1"/>
              <c:layout>
                <c:manualLayout>
                  <c:x val="-1.3532371153307361E-2"/>
                  <c:y val="5.5994237899493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FF-4492-AAFF-7F3507ED2FC6}"/>
                </c:ext>
              </c:extLst>
            </c:dLbl>
            <c:dLbl>
              <c:idx val="6"/>
              <c:layout>
                <c:manualLayout>
                  <c:x val="-1.3532371153307465E-2"/>
                  <c:y val="-8.36695508843014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E6-48CA-BDFA-01CE31C060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&lt;3 Months</c:v>
                </c:pt>
                <c:pt idx="1">
                  <c:v>4 months</c:v>
                </c:pt>
                <c:pt idx="2">
                  <c:v>5 months</c:v>
                </c:pt>
                <c:pt idx="3">
                  <c:v>6 months</c:v>
                </c:pt>
                <c:pt idx="4">
                  <c:v>7 months</c:v>
                </c:pt>
                <c:pt idx="5">
                  <c:v>8 months</c:v>
                </c:pt>
                <c:pt idx="6">
                  <c:v>9+ months</c:v>
                </c:pt>
              </c:strCache>
            </c:strRef>
          </c:cat>
          <c:val>
            <c:numRef>
              <c:f>Sheet1!$C$2:$C$8</c:f>
              <c:numCache>
                <c:formatCode>0%</c:formatCode>
                <c:ptCount val="7"/>
                <c:pt idx="0">
                  <c:v>0.23</c:v>
                </c:pt>
                <c:pt idx="1">
                  <c:v>0.40200000000000002</c:v>
                </c:pt>
                <c:pt idx="2">
                  <c:v>0.55300000000000005</c:v>
                </c:pt>
                <c:pt idx="3">
                  <c:v>0.61599999999999999</c:v>
                </c:pt>
                <c:pt idx="4">
                  <c:v>0.73699999999999999</c:v>
                </c:pt>
                <c:pt idx="5">
                  <c:v>0.76300000000000001</c:v>
                </c:pt>
                <c:pt idx="6">
                  <c:v>0.84299999999999997</c:v>
                </c:pt>
              </c:numCache>
            </c:numRef>
          </c:val>
          <c:smooth val="0"/>
          <c:extLst>
            <c:ext xmlns:c16="http://schemas.microsoft.com/office/drawing/2014/chart" uri="{C3380CC4-5D6E-409C-BE32-E72D297353CC}">
              <c16:uniqueId val="{00000001-8597-4AD6-B0F3-A65E7E081F75}"/>
            </c:ext>
          </c:extLst>
        </c:ser>
        <c:dLbls>
          <c:showLegendKey val="0"/>
          <c:showVal val="0"/>
          <c:showCatName val="0"/>
          <c:showSerName val="0"/>
          <c:showPercent val="0"/>
          <c:showBubbleSize val="0"/>
        </c:dLbls>
        <c:marker val="1"/>
        <c:smooth val="0"/>
        <c:axId val="818562095"/>
        <c:axId val="818552943"/>
      </c:lineChart>
      <c:catAx>
        <c:axId val="818562095"/>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solidFill>
                    <a:latin typeface="Segoe UI" panose="020B0502040204020203" pitchFamily="34" charset="0"/>
                    <a:ea typeface="+mn-ea"/>
                    <a:cs typeface="Segoe UI" panose="020B0502040204020203" pitchFamily="34" charset="0"/>
                  </a:defRPr>
                </a:pPr>
                <a:r>
                  <a:rPr lang="en-US" sz="1400" b="0" i="1" dirty="0">
                    <a:solidFill>
                      <a:schemeClr val="tx1"/>
                    </a:solidFill>
                    <a:latin typeface="Segoe UI" panose="020B0502040204020203" pitchFamily="34" charset="0"/>
                    <a:cs typeface="Segoe UI" panose="020B0502040204020203" pitchFamily="34" charset="0"/>
                  </a:rPr>
                  <a:t>Gestational</a:t>
                </a:r>
                <a:r>
                  <a:rPr lang="en-US" sz="1400" b="0" i="1" baseline="0" dirty="0">
                    <a:solidFill>
                      <a:schemeClr val="tx1"/>
                    </a:solidFill>
                    <a:latin typeface="Segoe UI" panose="020B0502040204020203" pitchFamily="34" charset="0"/>
                    <a:cs typeface="Segoe UI" panose="020B0502040204020203" pitchFamily="34" charset="0"/>
                  </a:rPr>
                  <a:t> age (months)</a:t>
                </a:r>
                <a:endParaRPr lang="en-US" sz="1400" b="0" i="1" dirty="0">
                  <a:solidFill>
                    <a:schemeClr val="tx1"/>
                  </a:solidFill>
                  <a:latin typeface="Segoe UI" panose="020B0502040204020203" pitchFamily="34" charset="0"/>
                  <a:cs typeface="Segoe UI" panose="020B0502040204020203" pitchFamily="34" charset="0"/>
                </a:endParaRPr>
              </a:p>
            </c:rich>
          </c:tx>
          <c:overlay val="0"/>
          <c:spPr>
            <a:noFill/>
            <a:ln>
              <a:noFill/>
            </a:ln>
            <a:effectLst/>
          </c:spPr>
          <c:txPr>
            <a:bodyPr rot="0" spcFirstLastPara="1" vertOverflow="ellipsis" vert="horz" wrap="square" anchor="ctr" anchorCtr="1"/>
            <a:lstStyle/>
            <a:p>
              <a:pPr>
                <a:defRPr sz="133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818552943"/>
        <c:crosses val="autoZero"/>
        <c:auto val="1"/>
        <c:lblAlgn val="ctr"/>
        <c:lblOffset val="100"/>
        <c:noMultiLvlLbl val="0"/>
      </c:catAx>
      <c:valAx>
        <c:axId val="81855294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818562095"/>
        <c:crosses val="autoZero"/>
        <c:crossBetween val="between"/>
      </c:valAx>
      <c:spPr>
        <a:noFill/>
        <a:ln>
          <a:noFill/>
        </a:ln>
        <a:effectLst/>
      </c:spPr>
    </c:plotArea>
    <c:legend>
      <c:legendPos val="b"/>
      <c:layout>
        <c:manualLayout>
          <c:xMode val="edge"/>
          <c:yMode val="edge"/>
          <c:x val="0.23173595349228363"/>
          <c:y val="0.92159632651311618"/>
          <c:w val="0.61220375592892884"/>
          <c:h val="6.2313375239902755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1"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1800" b="0" i="1" baseline="0" dirty="0">
                <a:solidFill>
                  <a:schemeClr val="tx1"/>
                </a:solidFill>
                <a:effectLst/>
                <a:latin typeface="Segoe UI" panose="020B0502040204020203" pitchFamily="34" charset="0"/>
                <a:cs typeface="Segoe UI" panose="020B0502040204020203" pitchFamily="34" charset="0"/>
              </a:rPr>
              <a:t>Percent of women </a:t>
            </a:r>
            <a:r>
              <a:rPr lang="en-US" sz="1800" b="0" i="1" u="none" strike="noStrike" kern="1200" spc="0" baseline="0" dirty="0">
                <a:solidFill>
                  <a:schemeClr val="tx1"/>
                </a:solidFill>
                <a:effectLst/>
                <a:latin typeface="Segoe UI" panose="020B0502040204020203" pitchFamily="34" charset="0"/>
                <a:ea typeface="+mn-ea"/>
                <a:cs typeface="Segoe UI" panose="020B0502040204020203" pitchFamily="34" charset="0"/>
              </a:rPr>
              <a:t>with ANC visits who received all components of ANC </a:t>
            </a:r>
          </a:p>
          <a:p>
            <a:pPr>
              <a:defRPr i="1">
                <a:solidFill>
                  <a:schemeClr val="tx1"/>
                </a:solidFill>
                <a:latin typeface="Segoe UI" panose="020B0502040204020203" pitchFamily="34" charset="0"/>
                <a:cs typeface="Segoe UI" panose="020B0502040204020203" pitchFamily="34" charset="0"/>
              </a:defRPr>
            </a:pPr>
            <a:r>
              <a:rPr lang="en-GB" sz="1800" b="0" i="1" u="none" strike="noStrike" kern="1200" spc="0" baseline="0" dirty="0">
                <a:solidFill>
                  <a:schemeClr val="tx1"/>
                </a:solidFill>
                <a:effectLst/>
                <a:latin typeface="Segoe UI" panose="020B0502040204020203" pitchFamily="34" charset="0"/>
                <a:ea typeface="+mn-ea"/>
                <a:cs typeface="Segoe UI" panose="020B0502040204020203" pitchFamily="34" charset="0"/>
              </a:rPr>
              <a:t>(</a:t>
            </a:r>
            <a:r>
              <a:rPr lang="en-GB" sz="1862" b="0" i="1" u="none" strike="noStrike" baseline="0" dirty="0">
                <a:effectLst/>
              </a:rPr>
              <a:t>n=843 for cohort 1 , n= 950 for cohort 2</a:t>
            </a:r>
            <a:r>
              <a:rPr lang="en-GB" sz="1800" b="0" i="1" u="none" strike="noStrike" kern="1200" spc="0" baseline="0" dirty="0">
                <a:solidFill>
                  <a:schemeClr val="tx1"/>
                </a:solidFill>
                <a:effectLst/>
                <a:latin typeface="Segoe UI" panose="020B0502040204020203" pitchFamily="34" charset="0"/>
                <a:ea typeface="+mn-ea"/>
                <a:cs typeface="Segoe UI" panose="020B0502040204020203" pitchFamily="34" charset="0"/>
              </a:rPr>
              <a:t>)</a:t>
            </a:r>
            <a:endParaRPr lang="en-US" sz="1800" b="0" i="1" u="none" strike="noStrike" kern="1200" spc="0" baseline="0" dirty="0">
              <a:solidFill>
                <a:schemeClr val="tx1"/>
              </a:solidFill>
              <a:effectLst/>
              <a:latin typeface="Segoe UI" panose="020B0502040204020203" pitchFamily="34" charset="0"/>
              <a:ea typeface="+mn-ea"/>
              <a:cs typeface="Segoe UI" panose="020B0502040204020203" pitchFamily="34" charset="0"/>
            </a:endParaRPr>
          </a:p>
        </c:rich>
      </c:tx>
      <c:layout>
        <c:manualLayout>
          <c:xMode val="edge"/>
          <c:yMode val="edge"/>
          <c:x val="0.1039426086524813"/>
          <c:y val="8.0680221084981681E-3"/>
        </c:manualLayout>
      </c:layout>
      <c:overlay val="0"/>
      <c:spPr>
        <a:noFill/>
        <a:ln>
          <a:noFill/>
        </a:ln>
        <a:effectLst/>
      </c:spPr>
      <c:txPr>
        <a:bodyPr rot="0" spcFirstLastPara="1" vertOverflow="ellipsis" vert="horz" wrap="square" anchor="ctr" anchorCtr="1"/>
        <a:lstStyle/>
        <a:p>
          <a:pPr>
            <a:defRPr sz="1862" b="0" i="1"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1120972710224689E-2"/>
          <c:y val="2.146093880860513E-2"/>
          <c:w val="0.92887902728977545"/>
          <c:h val="0.76775827782244732"/>
        </c:manualLayout>
      </c:layout>
      <c:lineChart>
        <c:grouping val="standard"/>
        <c:varyColors val="0"/>
        <c:ser>
          <c:idx val="0"/>
          <c:order val="0"/>
          <c:tx>
            <c:v>Cohort 1</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2.6646289037376987E-2"/>
                  <c:y val="-2.3356818124546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25-49D7-AB11-B88F6A81688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0-3 Months</c:v>
                </c:pt>
                <c:pt idx="1">
                  <c:v>4 months</c:v>
                </c:pt>
                <c:pt idx="2">
                  <c:v>5 months</c:v>
                </c:pt>
                <c:pt idx="3">
                  <c:v>6 months</c:v>
                </c:pt>
                <c:pt idx="4">
                  <c:v>7 months</c:v>
                </c:pt>
                <c:pt idx="5">
                  <c:v>8 months</c:v>
                </c:pt>
                <c:pt idx="6">
                  <c:v>9+ months</c:v>
                </c:pt>
              </c:strCache>
            </c:strRef>
          </c:cat>
          <c:val>
            <c:numRef>
              <c:f>Sheet1!$B$2:$B$8</c:f>
              <c:numCache>
                <c:formatCode>0%</c:formatCode>
                <c:ptCount val="7"/>
                <c:pt idx="0">
                  <c:v>0.09</c:v>
                </c:pt>
                <c:pt idx="1">
                  <c:v>0.06</c:v>
                </c:pt>
                <c:pt idx="2">
                  <c:v>0.13</c:v>
                </c:pt>
                <c:pt idx="3">
                  <c:v>0.08</c:v>
                </c:pt>
                <c:pt idx="4">
                  <c:v>0.09</c:v>
                </c:pt>
                <c:pt idx="5">
                  <c:v>0.1</c:v>
                </c:pt>
                <c:pt idx="6">
                  <c:v>0.08</c:v>
                </c:pt>
              </c:numCache>
            </c:numRef>
          </c:val>
          <c:smooth val="0"/>
          <c:extLst>
            <c:ext xmlns:c16="http://schemas.microsoft.com/office/drawing/2014/chart" uri="{C3380CC4-5D6E-409C-BE32-E72D297353CC}">
              <c16:uniqueId val="{00000000-7307-470C-B2F0-7BD7FCB5ED8D}"/>
            </c:ext>
          </c:extLst>
        </c:ser>
        <c:ser>
          <c:idx val="2"/>
          <c:order val="1"/>
          <c:tx>
            <c:v>Cohort 2</c:v>
          </c:tx>
          <c:spPr>
            <a:ln w="28575" cap="rnd">
              <a:solidFill>
                <a:srgbClr val="55015B"/>
              </a:solidFill>
              <a:round/>
            </a:ln>
            <a:effectLst/>
          </c:spPr>
          <c:marker>
            <c:symbol val="circle"/>
            <c:size val="5"/>
            <c:spPr>
              <a:solidFill>
                <a:srgbClr val="55015B"/>
              </a:solidFill>
              <a:ln w="9525">
                <a:noFill/>
              </a:ln>
              <a:effectLst/>
            </c:spPr>
          </c:marker>
          <c:dPt>
            <c:idx val="3"/>
            <c:marker>
              <c:symbol val="circle"/>
              <c:size val="5"/>
              <c:spPr>
                <a:solidFill>
                  <a:srgbClr val="55015B"/>
                </a:solidFill>
                <a:ln w="9525">
                  <a:noFill/>
                </a:ln>
                <a:effectLst/>
              </c:spPr>
            </c:marker>
            <c:bubble3D val="0"/>
            <c:extLst>
              <c:ext xmlns:c16="http://schemas.microsoft.com/office/drawing/2014/chart" uri="{C3380CC4-5D6E-409C-BE32-E72D297353CC}">
                <c16:uniqueId val="{00000001-C107-47B0-8438-539137D94891}"/>
              </c:ext>
            </c:extLst>
          </c:dPt>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07-47B0-8438-539137D94891}"/>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59-473A-81BD-2593028E88A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25000">
                    <a:solidFill>
                      <a:schemeClr val="tx2"/>
                    </a:solidFill>
                    <a:latin typeface="Segoe UI" panose="020B0502040204020203" pitchFamily="34" charset="0"/>
                    <a:ea typeface="+mn-ea"/>
                    <a:cs typeface="Segoe UI" panose="020B0502040204020203"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0-3 Months</c:v>
                </c:pt>
                <c:pt idx="1">
                  <c:v>4 months</c:v>
                </c:pt>
                <c:pt idx="2">
                  <c:v>5 months</c:v>
                </c:pt>
                <c:pt idx="3">
                  <c:v>6 months</c:v>
                </c:pt>
                <c:pt idx="4">
                  <c:v>7 months</c:v>
                </c:pt>
                <c:pt idx="5">
                  <c:v>8 months</c:v>
                </c:pt>
                <c:pt idx="6">
                  <c:v>9+ months</c:v>
                </c:pt>
              </c:strCache>
            </c:strRef>
          </c:cat>
          <c:val>
            <c:numRef>
              <c:f>Sheet1!$C$2:$C$8</c:f>
              <c:numCache>
                <c:formatCode>0%</c:formatCode>
                <c:ptCount val="7"/>
                <c:pt idx="0">
                  <c:v>2.3E-2</c:v>
                </c:pt>
                <c:pt idx="1">
                  <c:v>0.1</c:v>
                </c:pt>
                <c:pt idx="2">
                  <c:v>0.11600000000000001</c:v>
                </c:pt>
                <c:pt idx="3">
                  <c:v>8.5999999999999993E-2</c:v>
                </c:pt>
                <c:pt idx="4">
                  <c:v>0.154</c:v>
                </c:pt>
                <c:pt idx="5">
                  <c:v>0.108</c:v>
                </c:pt>
                <c:pt idx="6">
                  <c:v>0.13900000000000001</c:v>
                </c:pt>
              </c:numCache>
            </c:numRef>
          </c:val>
          <c:smooth val="0"/>
          <c:extLst>
            <c:ext xmlns:c16="http://schemas.microsoft.com/office/drawing/2014/chart" uri="{C3380CC4-5D6E-409C-BE32-E72D297353CC}">
              <c16:uniqueId val="{00000001-4911-4729-974C-32745B676714}"/>
            </c:ext>
          </c:extLst>
        </c:ser>
        <c:dLbls>
          <c:showLegendKey val="0"/>
          <c:showVal val="1"/>
          <c:showCatName val="0"/>
          <c:showSerName val="0"/>
          <c:showPercent val="0"/>
          <c:showBubbleSize val="0"/>
        </c:dLbls>
        <c:marker val="1"/>
        <c:smooth val="0"/>
        <c:axId val="205742575"/>
        <c:axId val="205728015"/>
      </c:lineChart>
      <c:catAx>
        <c:axId val="20574257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205728015"/>
        <c:crosses val="autoZero"/>
        <c:auto val="1"/>
        <c:lblAlgn val="ctr"/>
        <c:lblOffset val="100"/>
        <c:noMultiLvlLbl val="0"/>
      </c:catAx>
      <c:valAx>
        <c:axId val="205728015"/>
        <c:scaling>
          <c:orientation val="minMax"/>
          <c:max val="0.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205742575"/>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1"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legendEntry>
      <c:layout>
        <c:manualLayout>
          <c:xMode val="edge"/>
          <c:yMode val="edge"/>
          <c:x val="0.1322166257083088"/>
          <c:y val="0.88521068019779148"/>
          <c:w val="0.81476317493844963"/>
          <c:h val="0.10346634840684091"/>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4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6395509629620372"/>
          <c:y val="0.12601505576518304"/>
          <c:w val="0.59585683888696084"/>
          <c:h val="0.71112133052306903"/>
        </c:manualLayout>
      </c:layout>
      <c:barChart>
        <c:barDir val="col"/>
        <c:grouping val="stacked"/>
        <c:varyColors val="0"/>
        <c:ser>
          <c:idx val="0"/>
          <c:order val="0"/>
          <c:tx>
            <c:strRef>
              <c:f>Sheet1!$B$1</c:f>
              <c:strCache>
                <c:ptCount val="1"/>
                <c:pt idx="0">
                  <c:v> BCG Vaccination coverage (n=2,369)</c:v>
                </c:pt>
              </c:strCache>
            </c:strRef>
          </c:tx>
          <c:spPr>
            <a:solidFill>
              <a:srgbClr val="C3B9D9"/>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28C6-4BE3-8DDB-239FD61F9AE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8C6-4BE3-8DDB-239FD61F9AE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BCG Vaccination coverage (by card)  </c:v>
                </c:pt>
                <c:pt idx="1">
                  <c:v>BCG Vaccination coverage (by card or self reported by the mother)  </c:v>
                </c:pt>
              </c:strCache>
            </c:strRef>
          </c:cat>
          <c:val>
            <c:numRef>
              <c:f>Sheet1!$B$2:$B$3</c:f>
              <c:numCache>
                <c:formatCode>0</c:formatCode>
                <c:ptCount val="2"/>
                <c:pt idx="0">
                  <c:v>37</c:v>
                </c:pt>
                <c:pt idx="1">
                  <c:v>67</c:v>
                </c:pt>
              </c:numCache>
            </c:numRef>
          </c:val>
          <c:extLst>
            <c:ext xmlns:c16="http://schemas.microsoft.com/office/drawing/2014/chart" uri="{C3380CC4-5D6E-409C-BE32-E72D297353CC}">
              <c16:uniqueId val="{00000002-28C6-4BE3-8DDB-239FD61F9AED}"/>
            </c:ext>
          </c:extLst>
        </c:ser>
        <c:dLbls>
          <c:showLegendKey val="0"/>
          <c:showVal val="0"/>
          <c:showCatName val="0"/>
          <c:showSerName val="0"/>
          <c:showPercent val="0"/>
          <c:showBubbleSize val="0"/>
        </c:dLbls>
        <c:gapWidth val="100"/>
        <c:overlap val="100"/>
        <c:axId val="1739599664"/>
        <c:axId val="1739619216"/>
      </c:barChart>
      <c:catAx>
        <c:axId val="1739599664"/>
        <c:scaling>
          <c:orientation val="minMax"/>
        </c:scaling>
        <c:delete val="1"/>
        <c:axPos val="b"/>
        <c:numFmt formatCode="General" sourceLinked="1"/>
        <c:majorTickMark val="out"/>
        <c:minorTickMark val="none"/>
        <c:tickLblPos val="nextTo"/>
        <c:crossAx val="1739619216"/>
        <c:crosses val="autoZero"/>
        <c:auto val="1"/>
        <c:lblAlgn val="ctr"/>
        <c:lblOffset val="100"/>
        <c:noMultiLvlLbl val="0"/>
      </c:catAx>
      <c:valAx>
        <c:axId val="1739619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959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1"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r>
              <a:rPr lang="en-US" sz="1800" b="0" i="1" baseline="0" dirty="0">
                <a:solidFill>
                  <a:schemeClr val="tx1">
                    <a:lumMod val="50000"/>
                  </a:schemeClr>
                </a:solidFill>
                <a:effectLst/>
                <a:latin typeface="Segoe UI" panose="020B0502040204020203" pitchFamily="34" charset="0"/>
                <a:cs typeface="Segoe UI" panose="020B0502040204020203" pitchFamily="34" charset="0"/>
              </a:rPr>
              <a:t>Percent of currently pregnant women </a:t>
            </a:r>
            <a:r>
              <a:rPr lang="en-US" sz="1800" b="0" i="1" u="none" strike="noStrike" kern="1200" spc="0" baseline="0" dirty="0">
                <a:solidFill>
                  <a:schemeClr val="tx1">
                    <a:lumMod val="50000"/>
                  </a:schemeClr>
                </a:solidFill>
                <a:effectLst/>
                <a:latin typeface="Segoe UI" panose="020B0502040204020203" pitchFamily="34" charset="0"/>
                <a:ea typeface="+mn-ea"/>
                <a:cs typeface="Segoe UI" panose="020B0502040204020203" pitchFamily="34" charset="0"/>
              </a:rPr>
              <a:t>with ANC visit who discussed all readiness topics </a:t>
            </a:r>
            <a:r>
              <a:rPr lang="en-GB" sz="1800" b="0" i="1" u="none" strike="noStrike" kern="1200" spc="0" baseline="0" dirty="0">
                <a:solidFill>
                  <a:schemeClr val="tx1">
                    <a:lumMod val="50000"/>
                  </a:schemeClr>
                </a:solidFill>
                <a:effectLst/>
                <a:latin typeface="Segoe UI" panose="020B0502040204020203" pitchFamily="34" charset="0"/>
                <a:ea typeface="+mn-ea"/>
                <a:cs typeface="Segoe UI" panose="020B0502040204020203" pitchFamily="34" charset="0"/>
              </a:rPr>
              <a:t>(</a:t>
            </a:r>
            <a:r>
              <a:rPr lang="en-GB" sz="1862" b="0" i="1" u="none" strike="noStrike" baseline="0" dirty="0">
                <a:effectLst/>
              </a:rPr>
              <a:t>n=843 for cohort 1 , n= 950 for cohort 2</a:t>
            </a:r>
            <a:r>
              <a:rPr lang="en-GB" sz="1862" b="0" i="1" u="none" strike="noStrike" baseline="0" dirty="0">
                <a:solidFill>
                  <a:schemeClr val="tx1"/>
                </a:solidFill>
                <a:effectLst/>
              </a:rPr>
              <a:t>)</a:t>
            </a:r>
            <a:endParaRPr lang="en-US"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i="1">
                <a:solidFill>
                  <a:srgbClr val="59595B">
                    <a:lumMod val="50000"/>
                  </a:srgbClr>
                </a:solidFill>
                <a:latin typeface="Segoe UI" panose="020B0502040204020203" pitchFamily="34" charset="0"/>
                <a:cs typeface="Segoe UI" panose="020B0502040204020203" pitchFamily="34" charset="0"/>
              </a:defRPr>
            </a:pPr>
            <a:endParaRPr lang="en-US" i="1" dirty="0">
              <a:solidFill>
                <a:schemeClr val="tx1">
                  <a:lumMod val="50000"/>
                </a:schemeClr>
              </a:solidFill>
              <a:effectLst/>
              <a:latin typeface="Segoe UI" panose="020B0502040204020203" pitchFamily="34" charset="0"/>
              <a:cs typeface="Segoe UI" panose="020B0502040204020203" pitchFamily="34" charset="0"/>
            </a:endParaRPr>
          </a:p>
        </c:rich>
      </c:tx>
      <c:layout>
        <c:manualLayout>
          <c:xMode val="edge"/>
          <c:yMode val="edge"/>
          <c:x val="0.11702238301916461"/>
          <c:y val="7.419193590128305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802161921093555E-2"/>
          <c:y val="3.5389553424912019E-2"/>
          <c:w val="0.93701134723343982"/>
          <c:h val="0.74686607226138768"/>
        </c:manualLayout>
      </c:layout>
      <c:barChart>
        <c:barDir val="col"/>
        <c:grouping val="clustered"/>
        <c:varyColors val="0"/>
        <c:ser>
          <c:idx val="0"/>
          <c:order val="0"/>
          <c:tx>
            <c:strRef>
              <c:f>Sheet1!$B$1</c:f>
              <c:strCache>
                <c:ptCount val="1"/>
                <c:pt idx="0">
                  <c:v>Cohort 1</c:v>
                </c:pt>
              </c:strCache>
            </c:strRef>
          </c:tx>
          <c:spPr>
            <a:solidFill>
              <a:srgbClr val="0066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0-3 Months</c:v>
                </c:pt>
                <c:pt idx="1">
                  <c:v>4 months</c:v>
                </c:pt>
                <c:pt idx="2">
                  <c:v>5 months</c:v>
                </c:pt>
                <c:pt idx="3">
                  <c:v>6 months</c:v>
                </c:pt>
                <c:pt idx="4">
                  <c:v>7 months</c:v>
                </c:pt>
                <c:pt idx="5">
                  <c:v>8 months</c:v>
                </c:pt>
                <c:pt idx="6">
                  <c:v>9+ months</c:v>
                </c:pt>
                <c:pt idx="7">
                  <c:v>Total</c:v>
                </c:pt>
              </c:strCache>
            </c:strRef>
          </c:cat>
          <c:val>
            <c:numRef>
              <c:f>Sheet1!$B$2:$B$9</c:f>
              <c:numCache>
                <c:formatCode>0%</c:formatCode>
                <c:ptCount val="8"/>
                <c:pt idx="0">
                  <c:v>0.05</c:v>
                </c:pt>
                <c:pt idx="1">
                  <c:v>0</c:v>
                </c:pt>
                <c:pt idx="2">
                  <c:v>0.04</c:v>
                </c:pt>
                <c:pt idx="3">
                  <c:v>0.03</c:v>
                </c:pt>
                <c:pt idx="4">
                  <c:v>0.03</c:v>
                </c:pt>
                <c:pt idx="5">
                  <c:v>0.1</c:v>
                </c:pt>
                <c:pt idx="6">
                  <c:v>0.09</c:v>
                </c:pt>
                <c:pt idx="7">
                  <c:v>0.05</c:v>
                </c:pt>
              </c:numCache>
            </c:numRef>
          </c:val>
          <c:extLst>
            <c:ext xmlns:c16="http://schemas.microsoft.com/office/drawing/2014/chart" uri="{C3380CC4-5D6E-409C-BE32-E72D297353CC}">
              <c16:uniqueId val="{00000006-4F02-B54E-B660-63ABBF111A7B}"/>
            </c:ext>
          </c:extLst>
        </c:ser>
        <c:ser>
          <c:idx val="1"/>
          <c:order val="1"/>
          <c:tx>
            <c:strRef>
              <c:f>Sheet1!$C$1</c:f>
              <c:strCache>
                <c:ptCount val="1"/>
                <c:pt idx="0">
                  <c:v>Cohort 2</c:v>
                </c:pt>
              </c:strCache>
            </c:strRef>
          </c:tx>
          <c:spPr>
            <a:solidFill>
              <a:schemeClr val="accent5"/>
            </a:solidFill>
            <a:ln>
              <a:noFill/>
            </a:ln>
            <a:effectLst/>
          </c:spPr>
          <c:invertIfNegative val="0"/>
          <c:dPt>
            <c:idx val="4"/>
            <c:invertIfNegative val="0"/>
            <c:bubble3D val="0"/>
            <c:spPr>
              <a:solidFill>
                <a:srgbClr val="CD2959"/>
              </a:solidFill>
              <a:ln>
                <a:noFill/>
              </a:ln>
              <a:effectLst/>
            </c:spPr>
            <c:extLst>
              <c:ext xmlns:c16="http://schemas.microsoft.com/office/drawing/2014/chart" uri="{C3380CC4-5D6E-409C-BE32-E72D297353CC}">
                <c16:uniqueId val="{00000002-377A-4BB3-99F8-DF2F2843C9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0-3 Months</c:v>
                </c:pt>
                <c:pt idx="1">
                  <c:v>4 months</c:v>
                </c:pt>
                <c:pt idx="2">
                  <c:v>5 months</c:v>
                </c:pt>
                <c:pt idx="3">
                  <c:v>6 months</c:v>
                </c:pt>
                <c:pt idx="4">
                  <c:v>7 months</c:v>
                </c:pt>
                <c:pt idx="5">
                  <c:v>8 months</c:v>
                </c:pt>
                <c:pt idx="6">
                  <c:v>9+ months</c:v>
                </c:pt>
                <c:pt idx="7">
                  <c:v>Total</c:v>
                </c:pt>
              </c:strCache>
            </c:strRef>
          </c:cat>
          <c:val>
            <c:numRef>
              <c:f>Sheet1!$C$2:$C$9</c:f>
              <c:numCache>
                <c:formatCode>0%</c:formatCode>
                <c:ptCount val="8"/>
                <c:pt idx="0">
                  <c:v>0.01</c:v>
                </c:pt>
                <c:pt idx="1">
                  <c:v>0.05</c:v>
                </c:pt>
                <c:pt idx="2">
                  <c:v>0.02</c:v>
                </c:pt>
                <c:pt idx="3">
                  <c:v>5.0000000000000001E-3</c:v>
                </c:pt>
                <c:pt idx="4">
                  <c:v>7.0000000000000007E-2</c:v>
                </c:pt>
                <c:pt idx="5">
                  <c:v>0.05</c:v>
                </c:pt>
                <c:pt idx="6">
                  <c:v>0.08</c:v>
                </c:pt>
                <c:pt idx="7">
                  <c:v>0.04</c:v>
                </c:pt>
              </c:numCache>
            </c:numRef>
          </c:val>
          <c:extLst>
            <c:ext xmlns:c16="http://schemas.microsoft.com/office/drawing/2014/chart" uri="{C3380CC4-5D6E-409C-BE32-E72D297353CC}">
              <c16:uniqueId val="{00000007-4F02-B54E-B660-63ABBF111A7B}"/>
            </c:ext>
          </c:extLst>
        </c:ser>
        <c:dLbls>
          <c:dLblPos val="outEnd"/>
          <c:showLegendKey val="0"/>
          <c:showVal val="1"/>
          <c:showCatName val="0"/>
          <c:showSerName val="0"/>
          <c:showPercent val="0"/>
          <c:showBubbleSize val="0"/>
        </c:dLbls>
        <c:gapWidth val="42"/>
        <c:overlap val="-3"/>
        <c:axId val="205742575"/>
        <c:axId val="205728015"/>
      </c:barChart>
      <c:catAx>
        <c:axId val="205742575"/>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r>
                  <a:rPr lang="en-US" sz="1400" b="0" i="1" dirty="0">
                    <a:solidFill>
                      <a:schemeClr val="tx1">
                        <a:lumMod val="50000"/>
                      </a:schemeClr>
                    </a:solidFill>
                    <a:latin typeface="Segoe UI" panose="020B0502040204020203" pitchFamily="34" charset="0"/>
                    <a:cs typeface="Segoe UI" panose="020B0502040204020203" pitchFamily="34" charset="0"/>
                  </a:rPr>
                  <a:t>Gestational age (months)</a:t>
                </a:r>
              </a:p>
            </c:rich>
          </c:tx>
          <c:overlay val="0"/>
          <c:spPr>
            <a:noFill/>
            <a:ln>
              <a:noFill/>
            </a:ln>
            <a:effectLst/>
          </c:spPr>
          <c:txPr>
            <a:bodyPr rot="0" spcFirstLastPara="1" vertOverflow="ellipsis" vert="horz" wrap="square" anchor="ctr" anchorCtr="1"/>
            <a:lstStyle/>
            <a:p>
              <a:pPr>
                <a:defRPr sz="133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205728015"/>
        <c:crosses val="autoZero"/>
        <c:auto val="1"/>
        <c:lblAlgn val="ctr"/>
        <c:lblOffset val="100"/>
        <c:noMultiLvlLbl val="0"/>
      </c:catAx>
      <c:valAx>
        <c:axId val="205728015"/>
        <c:scaling>
          <c:orientation val="minMax"/>
          <c:max val="0.30000000000000004"/>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20574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47420605877E-2"/>
          <c:y val="3.9813447238972691E-2"/>
          <c:w val="0.91636290905721796"/>
          <c:h val="0.73626634898391763"/>
        </c:manualLayout>
      </c:layout>
      <c:lineChart>
        <c:grouping val="standard"/>
        <c:varyColors val="0"/>
        <c:ser>
          <c:idx val="0"/>
          <c:order val="0"/>
          <c:tx>
            <c:strRef>
              <c:f>Sheet1!$A$2</c:f>
              <c:strCache>
                <c:ptCount val="1"/>
                <c:pt idx="0">
                  <c:v>Addis Ababa</c:v>
                </c:pt>
              </c:strCache>
            </c:strRef>
          </c:tx>
          <c:spPr>
            <a:ln w="28575" cap="rnd">
              <a:solidFill>
                <a:srgbClr val="384252"/>
              </a:solidFill>
              <a:round/>
            </a:ln>
            <a:effectLst/>
          </c:spPr>
          <c:marker>
            <c:symbol val="circle"/>
            <c:size val="5"/>
            <c:spPr>
              <a:solidFill>
                <a:srgbClr val="384252"/>
              </a:solidFill>
              <a:ln w="9525">
                <a:noFill/>
              </a:ln>
              <a:effectLst/>
            </c:spPr>
          </c:marker>
          <c:dLbls>
            <c:dLbl>
              <c:idx val="0"/>
              <c:layout>
                <c:manualLayout>
                  <c:x val="-4.2434691014208374E-2"/>
                  <c:y val="1.9008830663869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3C-4A8D-9523-7D3C89E04F4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50-4204-B362-EE18E5AD52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PMA2014</c:v>
                </c:pt>
                <c:pt idx="1">
                  <c:v>PMA2015</c:v>
                </c:pt>
                <c:pt idx="2">
                  <c:v>PMA2016</c:v>
                </c:pt>
                <c:pt idx="3">
                  <c:v>PMA2017</c:v>
                </c:pt>
                <c:pt idx="4">
                  <c:v>PMA2018</c:v>
                </c:pt>
                <c:pt idx="5">
                  <c:v>PMA2019</c:v>
                </c:pt>
                <c:pt idx="6">
                  <c:v>PMA2020</c:v>
                </c:pt>
                <c:pt idx="7">
                  <c:v>PMA2021</c:v>
                </c:pt>
              </c:strCache>
            </c:strRef>
          </c:cat>
          <c:val>
            <c:numRef>
              <c:f>Sheet1!$B$2:$I$2</c:f>
              <c:numCache>
                <c:formatCode>0</c:formatCode>
                <c:ptCount val="8"/>
                <c:pt idx="0">
                  <c:v>21.1</c:v>
                </c:pt>
                <c:pt idx="1">
                  <c:v>27.9</c:v>
                </c:pt>
                <c:pt idx="2">
                  <c:v>26.6</c:v>
                </c:pt>
                <c:pt idx="3">
                  <c:v>24.2</c:v>
                </c:pt>
                <c:pt idx="4">
                  <c:v>23.2</c:v>
                </c:pt>
                <c:pt idx="5">
                  <c:v>27.5</c:v>
                </c:pt>
                <c:pt idx="6">
                  <c:v>25.4</c:v>
                </c:pt>
                <c:pt idx="7">
                  <c:v>30</c:v>
                </c:pt>
              </c:numCache>
            </c:numRef>
          </c:val>
          <c:smooth val="0"/>
          <c:extLst>
            <c:ext xmlns:c16="http://schemas.microsoft.com/office/drawing/2014/chart" uri="{C3380CC4-5D6E-409C-BE32-E72D297353CC}">
              <c16:uniqueId val="{00000000-110F-493D-8110-1A8434F526B7}"/>
            </c:ext>
          </c:extLst>
        </c:ser>
        <c:ser>
          <c:idx val="1"/>
          <c:order val="1"/>
          <c:tx>
            <c:strRef>
              <c:f>Sheet1!$A$3</c:f>
              <c:strCache>
                <c:ptCount val="1"/>
                <c:pt idx="0">
                  <c:v>Amhara</c:v>
                </c:pt>
              </c:strCache>
            </c:strRef>
          </c:tx>
          <c:spPr>
            <a:ln w="28575" cap="rnd">
              <a:solidFill>
                <a:srgbClr val="55015B"/>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3C-4A8D-9523-7D3C89E04F4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50-4204-B362-EE18E5AD52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PMA2014</c:v>
                </c:pt>
                <c:pt idx="1">
                  <c:v>PMA2015</c:v>
                </c:pt>
                <c:pt idx="2">
                  <c:v>PMA2016</c:v>
                </c:pt>
                <c:pt idx="3">
                  <c:v>PMA2017</c:v>
                </c:pt>
                <c:pt idx="4">
                  <c:v>PMA2018</c:v>
                </c:pt>
                <c:pt idx="5">
                  <c:v>PMA2019</c:v>
                </c:pt>
                <c:pt idx="6">
                  <c:v>PMA2020</c:v>
                </c:pt>
                <c:pt idx="7">
                  <c:v>PMA2021</c:v>
                </c:pt>
              </c:strCache>
            </c:strRef>
          </c:cat>
          <c:val>
            <c:numRef>
              <c:f>Sheet1!$B$3:$I$3</c:f>
              <c:numCache>
                <c:formatCode>0</c:formatCode>
                <c:ptCount val="8"/>
                <c:pt idx="0">
                  <c:v>34.200000000000003</c:v>
                </c:pt>
                <c:pt idx="1">
                  <c:v>32.799999999999997</c:v>
                </c:pt>
                <c:pt idx="2">
                  <c:v>36.700000000000003</c:v>
                </c:pt>
                <c:pt idx="3">
                  <c:v>34.6</c:v>
                </c:pt>
                <c:pt idx="4">
                  <c:v>32.799999999999997</c:v>
                </c:pt>
                <c:pt idx="5">
                  <c:v>29.9</c:v>
                </c:pt>
                <c:pt idx="6">
                  <c:v>30.8</c:v>
                </c:pt>
                <c:pt idx="7">
                  <c:v>27.6</c:v>
                </c:pt>
              </c:numCache>
            </c:numRef>
          </c:val>
          <c:smooth val="0"/>
          <c:extLst>
            <c:ext xmlns:c16="http://schemas.microsoft.com/office/drawing/2014/chart" uri="{C3380CC4-5D6E-409C-BE32-E72D297353CC}">
              <c16:uniqueId val="{00000001-110F-493D-8110-1A8434F526B7}"/>
            </c:ext>
          </c:extLst>
        </c:ser>
        <c:ser>
          <c:idx val="2"/>
          <c:order val="2"/>
          <c:tx>
            <c:strRef>
              <c:f>Sheet1!$A$4</c:f>
              <c:strCache>
                <c:ptCount val="1"/>
                <c:pt idx="0">
                  <c:v>Oromia </c:v>
                </c:pt>
              </c:strCache>
            </c:strRef>
          </c:tx>
          <c:spPr>
            <a:ln w="28575" cap="rnd">
              <a:solidFill>
                <a:srgbClr val="EDC950"/>
              </a:solidFill>
              <a:round/>
            </a:ln>
            <a:effectLst/>
          </c:spPr>
          <c:marker>
            <c:symbol val="circle"/>
            <c:size val="5"/>
            <c:spPr>
              <a:solidFill>
                <a:srgbClr val="EDC950"/>
              </a:solidFill>
              <a:ln w="9525">
                <a:noFill/>
              </a:ln>
              <a:effectLst/>
            </c:spPr>
          </c:marker>
          <c:dLbls>
            <c:dLbl>
              <c:idx val="0"/>
              <c:layout>
                <c:manualLayout>
                  <c:x val="-3.0915711505092248E-2"/>
                  <c:y val="1.1364922303279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FF-49ED-9C85-CE59D5CF79F6}"/>
                </c:ext>
              </c:extLst>
            </c:dLbl>
            <c:dLbl>
              <c:idx val="7"/>
              <c:layout>
                <c:manualLayout>
                  <c:x val="4.921113634380133E-3"/>
                  <c:y val="-1.5698303975217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3C-4A8D-9523-7D3C89E04F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PMA2014</c:v>
                </c:pt>
                <c:pt idx="1">
                  <c:v>PMA2015</c:v>
                </c:pt>
                <c:pt idx="2">
                  <c:v>PMA2016</c:v>
                </c:pt>
                <c:pt idx="3">
                  <c:v>PMA2017</c:v>
                </c:pt>
                <c:pt idx="4">
                  <c:v>PMA2018</c:v>
                </c:pt>
                <c:pt idx="5">
                  <c:v>PMA2019</c:v>
                </c:pt>
                <c:pt idx="6">
                  <c:v>PMA2020</c:v>
                </c:pt>
                <c:pt idx="7">
                  <c:v>PMA2021</c:v>
                </c:pt>
              </c:strCache>
            </c:strRef>
          </c:cat>
          <c:val>
            <c:numRef>
              <c:f>Sheet1!$B$4:$I$4</c:f>
              <c:numCache>
                <c:formatCode>0</c:formatCode>
                <c:ptCount val="8"/>
                <c:pt idx="0">
                  <c:v>17.2</c:v>
                </c:pt>
                <c:pt idx="1">
                  <c:v>21.6</c:v>
                </c:pt>
                <c:pt idx="2">
                  <c:v>21.6</c:v>
                </c:pt>
                <c:pt idx="3">
                  <c:v>20.2</c:v>
                </c:pt>
                <c:pt idx="4">
                  <c:v>21.9</c:v>
                </c:pt>
                <c:pt idx="5">
                  <c:v>26.6</c:v>
                </c:pt>
                <c:pt idx="6">
                  <c:v>24.8</c:v>
                </c:pt>
                <c:pt idx="7">
                  <c:v>23.7</c:v>
                </c:pt>
              </c:numCache>
            </c:numRef>
          </c:val>
          <c:smooth val="0"/>
          <c:extLst>
            <c:ext xmlns:c16="http://schemas.microsoft.com/office/drawing/2014/chart" uri="{C3380CC4-5D6E-409C-BE32-E72D297353CC}">
              <c16:uniqueId val="{00000002-110F-493D-8110-1A8434F526B7}"/>
            </c:ext>
          </c:extLst>
        </c:ser>
        <c:ser>
          <c:idx val="3"/>
          <c:order val="3"/>
          <c:tx>
            <c:strRef>
              <c:f>Sheet1!$A$5</c:f>
              <c:strCache>
                <c:ptCount val="1"/>
                <c:pt idx="0">
                  <c:v>SNNP*</c:v>
                </c:pt>
              </c:strCache>
            </c:strRef>
          </c:tx>
          <c:spPr>
            <a:ln w="28575" cap="rnd">
              <a:solidFill>
                <a:srgbClr val="00667D"/>
              </a:solidFill>
              <a:round/>
            </a:ln>
            <a:effectLst/>
          </c:spPr>
          <c:marker>
            <c:symbol val="circle"/>
            <c:size val="5"/>
            <c:spPr>
              <a:solidFill>
                <a:srgbClr val="00667D"/>
              </a:solid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C-4A8D-9523-7D3C89E04F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PMA2014</c:v>
                </c:pt>
                <c:pt idx="1">
                  <c:v>PMA2015</c:v>
                </c:pt>
                <c:pt idx="2">
                  <c:v>PMA2016</c:v>
                </c:pt>
                <c:pt idx="3">
                  <c:v>PMA2017</c:v>
                </c:pt>
                <c:pt idx="4">
                  <c:v>PMA2018</c:v>
                </c:pt>
                <c:pt idx="5">
                  <c:v>PMA2019</c:v>
                </c:pt>
                <c:pt idx="6">
                  <c:v>PMA2020</c:v>
                </c:pt>
                <c:pt idx="7">
                  <c:v>PMA2021</c:v>
                </c:pt>
              </c:strCache>
            </c:strRef>
          </c:cat>
          <c:val>
            <c:numRef>
              <c:f>Sheet1!$B$5:$I$5</c:f>
              <c:numCache>
                <c:formatCode>0</c:formatCode>
                <c:ptCount val="8"/>
                <c:pt idx="0">
                  <c:v>23.6</c:v>
                </c:pt>
                <c:pt idx="1">
                  <c:v>27.1</c:v>
                </c:pt>
                <c:pt idx="2">
                  <c:v>28.2</c:v>
                </c:pt>
                <c:pt idx="3">
                  <c:v>27.7</c:v>
                </c:pt>
                <c:pt idx="4">
                  <c:v>30.5</c:v>
                </c:pt>
                <c:pt idx="5">
                  <c:v>26.3</c:v>
                </c:pt>
                <c:pt idx="6">
                  <c:v>23.4</c:v>
                </c:pt>
                <c:pt idx="7">
                  <c:v>24.2</c:v>
                </c:pt>
              </c:numCache>
            </c:numRef>
          </c:val>
          <c:smooth val="0"/>
          <c:extLst>
            <c:ext xmlns:c16="http://schemas.microsoft.com/office/drawing/2014/chart" uri="{C3380CC4-5D6E-409C-BE32-E72D297353CC}">
              <c16:uniqueId val="{00000003-110F-493D-8110-1A8434F526B7}"/>
            </c:ext>
          </c:extLst>
        </c:ser>
        <c:ser>
          <c:idx val="6"/>
          <c:order val="5"/>
          <c:tx>
            <c:strRef>
              <c:f>Sheet1!$A$8</c:f>
              <c:strCache>
                <c:ptCount val="1"/>
                <c:pt idx="0">
                  <c:v>Total</c:v>
                </c:pt>
              </c:strCache>
            </c:strRef>
          </c:tx>
          <c:spPr>
            <a:ln w="34925" cap="rnd">
              <a:solidFill>
                <a:srgbClr val="CD2A5A"/>
              </a:solidFill>
              <a:prstDash val="sysDash"/>
              <a:round/>
            </a:ln>
            <a:effectLst/>
          </c:spPr>
          <c:marker>
            <c:symbol val="none"/>
          </c:marker>
          <c:dPt>
            <c:idx val="5"/>
            <c:marker>
              <c:symbol val="none"/>
            </c:marker>
            <c:bubble3D val="0"/>
            <c:spPr>
              <a:ln w="34925" cap="rnd" cmpd="sng">
                <a:solidFill>
                  <a:srgbClr val="CD2A5A"/>
                </a:solidFill>
                <a:prstDash val="sysDash"/>
                <a:round/>
              </a:ln>
              <a:effectLst/>
            </c:spPr>
            <c:extLst>
              <c:ext xmlns:c16="http://schemas.microsoft.com/office/drawing/2014/chart" uri="{C3380CC4-5D6E-409C-BE32-E72D297353CC}">
                <c16:uniqueId val="{00000000-DE37-4370-9E06-6E285B79C9E5}"/>
              </c:ext>
            </c:extLst>
          </c:dPt>
          <c:dLbls>
            <c:dLbl>
              <c:idx val="0"/>
              <c:layout>
                <c:manualLayout>
                  <c:x val="-3.6035257953588286E-2"/>
                  <c:y val="-7.688965212351535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3C-4A8D-9523-7D3C89E04F4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1C-6B46-BA0C-59975F5D4C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PMA2014</c:v>
                </c:pt>
                <c:pt idx="1">
                  <c:v>PMA2015</c:v>
                </c:pt>
                <c:pt idx="2">
                  <c:v>PMA2016</c:v>
                </c:pt>
                <c:pt idx="3">
                  <c:v>PMA2017</c:v>
                </c:pt>
                <c:pt idx="4">
                  <c:v>PMA2018</c:v>
                </c:pt>
                <c:pt idx="5">
                  <c:v>PMA2019</c:v>
                </c:pt>
                <c:pt idx="6">
                  <c:v>PMA2020</c:v>
                </c:pt>
                <c:pt idx="7">
                  <c:v>PMA2021</c:v>
                </c:pt>
              </c:strCache>
            </c:strRef>
          </c:cat>
          <c:val>
            <c:numRef>
              <c:f>Sheet1!$B$8:$I$8</c:f>
              <c:numCache>
                <c:formatCode>0</c:formatCode>
                <c:ptCount val="8"/>
                <c:pt idx="0">
                  <c:v>22.5</c:v>
                </c:pt>
                <c:pt idx="1">
                  <c:v>25.6</c:v>
                </c:pt>
                <c:pt idx="2">
                  <c:v>26.5</c:v>
                </c:pt>
                <c:pt idx="3">
                  <c:v>25.5</c:v>
                </c:pt>
                <c:pt idx="4">
                  <c:v>26.4</c:v>
                </c:pt>
                <c:pt idx="5">
                  <c:v>25.8</c:v>
                </c:pt>
                <c:pt idx="6">
                  <c:v>25</c:v>
                </c:pt>
                <c:pt idx="7">
                  <c:v>24.1</c:v>
                </c:pt>
              </c:numCache>
            </c:numRef>
          </c:val>
          <c:smooth val="0"/>
          <c:extLst>
            <c:ext xmlns:c16="http://schemas.microsoft.com/office/drawing/2014/chart" uri="{C3380CC4-5D6E-409C-BE32-E72D297353CC}">
              <c16:uniqueId val="{00000006-110F-493D-8110-1A8434F526B7}"/>
            </c:ext>
          </c:extLst>
        </c:ser>
        <c:dLbls>
          <c:showLegendKey val="0"/>
          <c:showVal val="0"/>
          <c:showCatName val="0"/>
          <c:showSerName val="0"/>
          <c:showPercent val="0"/>
          <c:showBubbleSize val="0"/>
        </c:dLbls>
        <c:marker val="1"/>
        <c:smooth val="0"/>
        <c:axId val="52841903"/>
        <c:axId val="52835663"/>
        <c:extLst>
          <c:ext xmlns:c15="http://schemas.microsoft.com/office/drawing/2012/chart" uri="{02D57815-91ED-43cb-92C2-25804820EDAC}">
            <c15:filteredLineSeries>
              <c15:ser>
                <c:idx val="5"/>
                <c:order val="4"/>
                <c:tx>
                  <c:strRef>
                    <c:extLst>
                      <c:ext uri="{02D57815-91ED-43cb-92C2-25804820EDAC}">
                        <c15:formulaRef>
                          <c15:sqref>Sheet1!$A$7</c15:sqref>
                        </c15:formulaRef>
                      </c:ext>
                    </c:extLst>
                    <c:strCache>
                      <c:ptCount val="1"/>
                      <c:pt idx="0">
                        <c:v>Other</c:v>
                      </c:pt>
                    </c:strCache>
                  </c:strRef>
                </c:tx>
                <c:spPr>
                  <a:ln w="28575" cap="rnd">
                    <a:solidFill>
                      <a:schemeClr val="accent6"/>
                    </a:solidFill>
                    <a:round/>
                  </a:ln>
                  <a:effectLst/>
                </c:spPr>
                <c:marker>
                  <c:symbol val="none"/>
                </c:marker>
                <c:cat>
                  <c:strRef>
                    <c:extLst>
                      <c:ext uri="{02D57815-91ED-43cb-92C2-25804820EDAC}">
                        <c15:formulaRef>
                          <c15:sqref>Sheet1!$B$1:$I$1</c15:sqref>
                        </c15:formulaRef>
                      </c:ext>
                    </c:extLst>
                    <c:strCache>
                      <c:ptCount val="8"/>
                      <c:pt idx="0">
                        <c:v>PMA2014</c:v>
                      </c:pt>
                      <c:pt idx="1">
                        <c:v>PMA2015</c:v>
                      </c:pt>
                      <c:pt idx="2">
                        <c:v>PMA2016</c:v>
                      </c:pt>
                      <c:pt idx="3">
                        <c:v>PMA2017</c:v>
                      </c:pt>
                      <c:pt idx="4">
                        <c:v>PMA2018</c:v>
                      </c:pt>
                      <c:pt idx="5">
                        <c:v>PMA2019</c:v>
                      </c:pt>
                      <c:pt idx="6">
                        <c:v>PMA2020</c:v>
                      </c:pt>
                      <c:pt idx="7">
                        <c:v>PMA2021</c:v>
                      </c:pt>
                    </c:strCache>
                  </c:strRef>
                </c:cat>
                <c:val>
                  <c:numRef>
                    <c:extLst>
                      <c:ext uri="{02D57815-91ED-43cb-92C2-25804820EDAC}">
                        <c15:formulaRef>
                          <c15:sqref>Sheet1!$B$7:$I$7</c15:sqref>
                        </c15:formulaRef>
                      </c:ext>
                    </c:extLst>
                    <c:numCache>
                      <c:formatCode>0</c:formatCode>
                      <c:ptCount val="8"/>
                      <c:pt idx="0">
                        <c:v>10.8</c:v>
                      </c:pt>
                      <c:pt idx="1">
                        <c:v>17.399999999999999</c:v>
                      </c:pt>
                      <c:pt idx="2">
                        <c:v>16.2</c:v>
                      </c:pt>
                      <c:pt idx="3">
                        <c:v>21.2</c:v>
                      </c:pt>
                      <c:pt idx="4">
                        <c:v>19.2</c:v>
                      </c:pt>
                      <c:pt idx="5">
                        <c:v>9.1999999999999993</c:v>
                      </c:pt>
                      <c:pt idx="6">
                        <c:v>10.1</c:v>
                      </c:pt>
                      <c:pt idx="7">
                        <c:v>10.199999999999999</c:v>
                      </c:pt>
                    </c:numCache>
                  </c:numRef>
                </c:val>
                <c:smooth val="0"/>
                <c:extLst>
                  <c:ext xmlns:c16="http://schemas.microsoft.com/office/drawing/2014/chart" uri="{C3380CC4-5D6E-409C-BE32-E72D297353CC}">
                    <c16:uniqueId val="{00000005-110F-493D-8110-1A8434F526B7}"/>
                  </c:ext>
                </c:extLst>
              </c15:ser>
            </c15:filteredLineSeries>
          </c:ext>
        </c:extLst>
      </c:lineChart>
      <c:catAx>
        <c:axId val="52841903"/>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solidFill>
                    <a:latin typeface="+mn-lt"/>
                    <a:ea typeface="+mn-ea"/>
                    <a:cs typeface="+mn-cs"/>
                  </a:defRPr>
                </a:pPr>
                <a:r>
                  <a:rPr lang="en-US" sz="1400" i="1">
                    <a:solidFill>
                      <a:schemeClr val="tx1"/>
                    </a:solidFill>
                    <a:latin typeface="Segoe UI" panose="020B0502040204020203" pitchFamily="34" charset="0"/>
                    <a:cs typeface="Segoe UI" panose="020B0502040204020203" pitchFamily="34" charset="0"/>
                  </a:rPr>
                  <a:t>Survey year</a:t>
                </a:r>
              </a:p>
            </c:rich>
          </c:tx>
          <c:overlay val="0"/>
          <c:spPr>
            <a:noFill/>
            <a:ln>
              <a:noFill/>
            </a:ln>
            <a:effectLst/>
          </c:spPr>
          <c:txPr>
            <a:bodyPr rot="0" spcFirstLastPara="1" vertOverflow="ellipsis" vert="horz" wrap="square" anchor="ctr" anchorCtr="1"/>
            <a:lstStyle/>
            <a:p>
              <a:pPr>
                <a:defRPr sz="1330" b="0" i="1"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52835663"/>
        <c:crosses val="autoZero"/>
        <c:auto val="1"/>
        <c:lblAlgn val="ctr"/>
        <c:lblOffset val="100"/>
        <c:noMultiLvlLbl val="0"/>
      </c:catAx>
      <c:valAx>
        <c:axId val="52835663"/>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sz="1200" b="0" i="0">
                    <a:solidFill>
                      <a:schemeClr val="tx1"/>
                    </a:solidFill>
                    <a:latin typeface="Segoe UI" panose="020B0502040204020203" pitchFamily="34" charset="0"/>
                    <a:cs typeface="Segoe UI" panose="020B0502040204020203" pitchFamily="34" charset="0"/>
                  </a:rPr>
                  <a:t>Modern contraceptive prevalence rate (mCPR)</a:t>
                </a:r>
              </a:p>
            </c:rich>
          </c:tx>
          <c:layout>
            <c:manualLayout>
              <c:xMode val="edge"/>
              <c:yMode val="edge"/>
              <c:x val="2.7489017250123741E-3"/>
              <c:y val="4.9088727136026487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52841903"/>
        <c:crosses val="autoZero"/>
        <c:crossBetween val="between"/>
      </c:valAx>
      <c:spPr>
        <a:noFill/>
        <a:ln>
          <a:noFill/>
        </a:ln>
        <a:effectLst/>
      </c:spPr>
    </c:plotArea>
    <c:legend>
      <c:legendPos val="b"/>
      <c:layout>
        <c:manualLayout>
          <c:xMode val="edge"/>
          <c:yMode val="edge"/>
          <c:x val="0.18972634750364123"/>
          <c:y val="0.91874851664313262"/>
          <c:w val="0.69933024411235845"/>
          <c:h val="6.5232805831134971E-2"/>
        </c:manualLayout>
      </c:layout>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0669134070613"/>
          <c:y val="3.8643290640871727E-2"/>
          <c:w val="0.71416399132829878"/>
          <c:h val="0.62355616850572981"/>
        </c:manualLayout>
      </c:layout>
      <c:lineChart>
        <c:grouping val="standard"/>
        <c:varyColors val="0"/>
        <c:ser>
          <c:idx val="0"/>
          <c:order val="0"/>
          <c:tx>
            <c:strRef>
              <c:f>Sheet1!$A$2</c:f>
              <c:strCache>
                <c:ptCount val="1"/>
                <c:pt idx="0">
                  <c:v>Addis Ababa</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62-4580-B0EE-0B8BA6C90D1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4E-4B63-A8EA-26CEA56AEB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13"/>
                <c:pt idx="0">
                  <c:v>2000</c:v>
                </c:pt>
                <c:pt idx="2">
                  <c:v>2011</c:v>
                </c:pt>
                <c:pt idx="5">
                  <c:v>PMA2014</c:v>
                </c:pt>
                <c:pt idx="6">
                  <c:v>PMA2015</c:v>
                </c:pt>
                <c:pt idx="7">
                  <c:v>PMA2016</c:v>
                </c:pt>
                <c:pt idx="8">
                  <c:v>PMA2017</c:v>
                </c:pt>
                <c:pt idx="9">
                  <c:v>PMA2018</c:v>
                </c:pt>
                <c:pt idx="10">
                  <c:v>PMA2019</c:v>
                </c:pt>
                <c:pt idx="11">
                  <c:v>PMA2020</c:v>
                </c:pt>
                <c:pt idx="12">
                  <c:v>PMA2021</c:v>
                </c:pt>
              </c:strCache>
            </c:strRef>
          </c:cat>
          <c:val>
            <c:numRef>
              <c:f>Sheet1!$B$2:$W$2</c:f>
              <c:numCache>
                <c:formatCode>General</c:formatCode>
                <c:ptCount val="13"/>
                <c:pt idx="0" formatCode="0">
                  <c:v>34.299999999999997</c:v>
                </c:pt>
                <c:pt idx="2" formatCode="0">
                  <c:v>56.3</c:v>
                </c:pt>
                <c:pt idx="5" formatCode="0">
                  <c:v>43.2</c:v>
                </c:pt>
                <c:pt idx="6" formatCode="0">
                  <c:v>53.2</c:v>
                </c:pt>
                <c:pt idx="7" formatCode="0">
                  <c:v>48.3</c:v>
                </c:pt>
                <c:pt idx="8" formatCode="0">
                  <c:v>48.9</c:v>
                </c:pt>
                <c:pt idx="9" formatCode="0">
                  <c:v>46.9</c:v>
                </c:pt>
                <c:pt idx="10" formatCode="0">
                  <c:v>50.6</c:v>
                </c:pt>
                <c:pt idx="11" formatCode="0">
                  <c:v>48</c:v>
                </c:pt>
                <c:pt idx="12" formatCode="0">
                  <c:v>54</c:v>
                </c:pt>
              </c:numCache>
            </c:numRef>
          </c:val>
          <c:smooth val="0"/>
          <c:extLst>
            <c:ext xmlns:c16="http://schemas.microsoft.com/office/drawing/2014/chart" uri="{C3380CC4-5D6E-409C-BE32-E72D297353CC}">
              <c16:uniqueId val="{00000000-0E97-4F1B-A16D-9A7A7B75B07D}"/>
            </c:ext>
          </c:extLst>
        </c:ser>
        <c:ser>
          <c:idx val="1"/>
          <c:order val="1"/>
          <c:tx>
            <c:strRef>
              <c:f>Sheet1!$A$3</c:f>
              <c:strCache>
                <c:ptCount val="1"/>
                <c:pt idx="0">
                  <c:v>Amhara</c:v>
                </c:pt>
              </c:strCache>
            </c:strRef>
          </c:tx>
          <c:spPr>
            <a:ln w="28575" cap="rnd">
              <a:solidFill>
                <a:schemeClr val="accent2"/>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FA-4392-92EB-DC4088E0273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E-4B63-A8EA-26CEA56AEB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13"/>
                <c:pt idx="0">
                  <c:v>2000</c:v>
                </c:pt>
                <c:pt idx="2">
                  <c:v>2011</c:v>
                </c:pt>
                <c:pt idx="5">
                  <c:v>PMA2014</c:v>
                </c:pt>
                <c:pt idx="6">
                  <c:v>PMA2015</c:v>
                </c:pt>
                <c:pt idx="7">
                  <c:v>PMA2016</c:v>
                </c:pt>
                <c:pt idx="8">
                  <c:v>PMA2017</c:v>
                </c:pt>
                <c:pt idx="9">
                  <c:v>PMA2018</c:v>
                </c:pt>
                <c:pt idx="10">
                  <c:v>PMA2019</c:v>
                </c:pt>
                <c:pt idx="11">
                  <c:v>PMA2020</c:v>
                </c:pt>
                <c:pt idx="12">
                  <c:v>PMA2021</c:v>
                </c:pt>
              </c:strCache>
            </c:strRef>
          </c:cat>
          <c:val>
            <c:numRef>
              <c:f>Sheet1!$B$3:$W$3</c:f>
              <c:numCache>
                <c:formatCode>General</c:formatCode>
                <c:ptCount val="13"/>
                <c:pt idx="0" formatCode="0">
                  <c:v>6.6</c:v>
                </c:pt>
                <c:pt idx="2" formatCode="0">
                  <c:v>33</c:v>
                </c:pt>
                <c:pt idx="5" formatCode="0">
                  <c:v>48.1</c:v>
                </c:pt>
                <c:pt idx="6" formatCode="0">
                  <c:v>45.6</c:v>
                </c:pt>
                <c:pt idx="7" formatCode="0">
                  <c:v>52.2</c:v>
                </c:pt>
                <c:pt idx="8" formatCode="0">
                  <c:v>47.4</c:v>
                </c:pt>
                <c:pt idx="9" formatCode="0">
                  <c:v>47.5</c:v>
                </c:pt>
                <c:pt idx="10" formatCode="0">
                  <c:v>41.7</c:v>
                </c:pt>
                <c:pt idx="11" formatCode="0">
                  <c:v>44</c:v>
                </c:pt>
                <c:pt idx="12" formatCode="0">
                  <c:v>39</c:v>
                </c:pt>
              </c:numCache>
            </c:numRef>
          </c:val>
          <c:smooth val="0"/>
          <c:extLst>
            <c:ext xmlns:c16="http://schemas.microsoft.com/office/drawing/2014/chart" uri="{C3380CC4-5D6E-409C-BE32-E72D297353CC}">
              <c16:uniqueId val="{00000001-0E97-4F1B-A16D-9A7A7B75B07D}"/>
            </c:ext>
          </c:extLst>
        </c:ser>
        <c:ser>
          <c:idx val="2"/>
          <c:order val="2"/>
          <c:tx>
            <c:strRef>
              <c:f>Sheet1!$A$4</c:f>
              <c:strCache>
                <c:ptCount val="1"/>
                <c:pt idx="0">
                  <c:v>Oromia </c:v>
                </c:pt>
              </c:strCache>
            </c:strRef>
          </c:tx>
          <c:spPr>
            <a:ln w="28575" cap="rnd">
              <a:solidFill>
                <a:schemeClr val="accent3">
                  <a:lumMod val="60000"/>
                  <a:lumOff val="4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62-4580-B0EE-0B8BA6C90D1B}"/>
                </c:ext>
              </c:extLst>
            </c:dLbl>
            <c:dLbl>
              <c:idx val="12"/>
              <c:layout>
                <c:manualLayout>
                  <c:x val="-1.5826446137526129E-16"/>
                  <c:y val="3.240527517054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4E-4B63-A8EA-26CEA56AEB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13"/>
                <c:pt idx="0">
                  <c:v>2000</c:v>
                </c:pt>
                <c:pt idx="2">
                  <c:v>2011</c:v>
                </c:pt>
                <c:pt idx="5">
                  <c:v>PMA2014</c:v>
                </c:pt>
                <c:pt idx="6">
                  <c:v>PMA2015</c:v>
                </c:pt>
                <c:pt idx="7">
                  <c:v>PMA2016</c:v>
                </c:pt>
                <c:pt idx="8">
                  <c:v>PMA2017</c:v>
                </c:pt>
                <c:pt idx="9">
                  <c:v>PMA2018</c:v>
                </c:pt>
                <c:pt idx="10">
                  <c:v>PMA2019</c:v>
                </c:pt>
                <c:pt idx="11">
                  <c:v>PMA2020</c:v>
                </c:pt>
                <c:pt idx="12">
                  <c:v>PMA2021</c:v>
                </c:pt>
              </c:strCache>
            </c:strRef>
          </c:cat>
          <c:val>
            <c:numRef>
              <c:f>Sheet1!$B$4:$W$4</c:f>
              <c:numCache>
                <c:formatCode>General</c:formatCode>
                <c:ptCount val="13"/>
                <c:pt idx="0" formatCode="0">
                  <c:v>4.3</c:v>
                </c:pt>
                <c:pt idx="2" formatCode="0">
                  <c:v>24.9</c:v>
                </c:pt>
                <c:pt idx="5" formatCode="0">
                  <c:v>24.8</c:v>
                </c:pt>
                <c:pt idx="6" formatCode="0">
                  <c:v>28.46</c:v>
                </c:pt>
                <c:pt idx="7" formatCode="0">
                  <c:v>28.999999999999996</c:v>
                </c:pt>
                <c:pt idx="8" formatCode="0">
                  <c:v>27.1</c:v>
                </c:pt>
                <c:pt idx="9" formatCode="0">
                  <c:v>30.5</c:v>
                </c:pt>
                <c:pt idx="10" formatCode="0">
                  <c:v>35.5</c:v>
                </c:pt>
                <c:pt idx="11" formatCode="0">
                  <c:v>35</c:v>
                </c:pt>
                <c:pt idx="12" formatCode="0">
                  <c:v>34</c:v>
                </c:pt>
              </c:numCache>
            </c:numRef>
          </c:val>
          <c:smooth val="0"/>
          <c:extLst>
            <c:ext xmlns:c16="http://schemas.microsoft.com/office/drawing/2014/chart" uri="{C3380CC4-5D6E-409C-BE32-E72D297353CC}">
              <c16:uniqueId val="{00000002-0E97-4F1B-A16D-9A7A7B75B07D}"/>
            </c:ext>
          </c:extLst>
        </c:ser>
        <c:ser>
          <c:idx val="3"/>
          <c:order val="3"/>
          <c:tx>
            <c:strRef>
              <c:f>Sheet1!$A$5</c:f>
              <c:strCache>
                <c:ptCount val="1"/>
                <c:pt idx="0">
                  <c:v>SNNP</c:v>
                </c:pt>
              </c:strCache>
            </c:strRef>
          </c:tx>
          <c:spPr>
            <a:ln w="28575" cap="rnd">
              <a:solidFill>
                <a:srgbClr val="EDC950"/>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62-4580-B0EE-0B8BA6C90D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13"/>
                <c:pt idx="0">
                  <c:v>2000</c:v>
                </c:pt>
                <c:pt idx="2">
                  <c:v>2011</c:v>
                </c:pt>
                <c:pt idx="5">
                  <c:v>PMA2014</c:v>
                </c:pt>
                <c:pt idx="6">
                  <c:v>PMA2015</c:v>
                </c:pt>
                <c:pt idx="7">
                  <c:v>PMA2016</c:v>
                </c:pt>
                <c:pt idx="8">
                  <c:v>PMA2017</c:v>
                </c:pt>
                <c:pt idx="9">
                  <c:v>PMA2018</c:v>
                </c:pt>
                <c:pt idx="10">
                  <c:v>PMA2019</c:v>
                </c:pt>
                <c:pt idx="11">
                  <c:v>PMA2020</c:v>
                </c:pt>
                <c:pt idx="12">
                  <c:v>PMA2021</c:v>
                </c:pt>
              </c:strCache>
            </c:strRef>
          </c:cat>
          <c:val>
            <c:numRef>
              <c:f>Sheet1!$B$5:$W$5</c:f>
              <c:numCache>
                <c:formatCode>General</c:formatCode>
                <c:ptCount val="13"/>
                <c:pt idx="0" formatCode="0">
                  <c:v>5</c:v>
                </c:pt>
                <c:pt idx="2" formatCode="0">
                  <c:v>24.7</c:v>
                </c:pt>
                <c:pt idx="5" formatCode="0">
                  <c:v>35.9</c:v>
                </c:pt>
                <c:pt idx="6" formatCode="0">
                  <c:v>39.4</c:v>
                </c:pt>
                <c:pt idx="7" formatCode="0">
                  <c:v>41.6</c:v>
                </c:pt>
                <c:pt idx="8" formatCode="0">
                  <c:v>39</c:v>
                </c:pt>
                <c:pt idx="9" formatCode="0">
                  <c:v>43.7</c:v>
                </c:pt>
                <c:pt idx="10" formatCode="0">
                  <c:v>37.9</c:v>
                </c:pt>
                <c:pt idx="11" formatCode="0">
                  <c:v>34</c:v>
                </c:pt>
                <c:pt idx="12" formatCode="0">
                  <c:v>35</c:v>
                </c:pt>
              </c:numCache>
            </c:numRef>
          </c:val>
          <c:smooth val="0"/>
          <c:extLst>
            <c:ext xmlns:c16="http://schemas.microsoft.com/office/drawing/2014/chart" uri="{C3380CC4-5D6E-409C-BE32-E72D297353CC}">
              <c16:uniqueId val="{00000003-0E97-4F1B-A16D-9A7A7B75B07D}"/>
            </c:ext>
          </c:extLst>
        </c:ser>
        <c:ser>
          <c:idx val="5"/>
          <c:order val="4"/>
          <c:tx>
            <c:strRef>
              <c:f>Sheet1!$A$7</c:f>
              <c:strCache>
                <c:ptCount val="1"/>
                <c:pt idx="0">
                  <c:v>Total</c:v>
                </c:pt>
              </c:strCache>
            </c:strRef>
          </c:tx>
          <c:spPr>
            <a:ln w="50800" cap="rnd">
              <a:solidFill>
                <a:schemeClr val="accent5"/>
              </a:solidFill>
              <a:prstDash val="sysDot"/>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62-4580-B0EE-0B8BA6C90D1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4E-4B63-A8EA-26CEA56AEB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13"/>
                <c:pt idx="0">
                  <c:v>2000</c:v>
                </c:pt>
                <c:pt idx="2">
                  <c:v>2011</c:v>
                </c:pt>
                <c:pt idx="5">
                  <c:v>PMA2014</c:v>
                </c:pt>
                <c:pt idx="6">
                  <c:v>PMA2015</c:v>
                </c:pt>
                <c:pt idx="7">
                  <c:v>PMA2016</c:v>
                </c:pt>
                <c:pt idx="8">
                  <c:v>PMA2017</c:v>
                </c:pt>
                <c:pt idx="9">
                  <c:v>PMA2018</c:v>
                </c:pt>
                <c:pt idx="10">
                  <c:v>PMA2019</c:v>
                </c:pt>
                <c:pt idx="11">
                  <c:v>PMA2020</c:v>
                </c:pt>
                <c:pt idx="12">
                  <c:v>PMA2021</c:v>
                </c:pt>
              </c:strCache>
            </c:strRef>
          </c:cat>
          <c:val>
            <c:numRef>
              <c:f>Sheet1!$B$7:$W$7</c:f>
              <c:numCache>
                <c:formatCode>General</c:formatCode>
                <c:ptCount val="13"/>
                <c:pt idx="0" formatCode="0">
                  <c:v>6.3</c:v>
                </c:pt>
                <c:pt idx="2" formatCode="0">
                  <c:v>27.3</c:v>
                </c:pt>
                <c:pt idx="5" formatCode="0">
                  <c:v>33.799999999999997</c:v>
                </c:pt>
                <c:pt idx="6" formatCode="0">
                  <c:v>35.799999999999997</c:v>
                </c:pt>
                <c:pt idx="7" formatCode="0">
                  <c:v>37.700000000000003</c:v>
                </c:pt>
                <c:pt idx="8" formatCode="0">
                  <c:v>35.199999999999996</c:v>
                </c:pt>
                <c:pt idx="9" formatCode="0">
                  <c:v>37.799999999999997</c:v>
                </c:pt>
                <c:pt idx="10" formatCode="0.0">
                  <c:v>36</c:v>
                </c:pt>
                <c:pt idx="11" formatCode="0">
                  <c:v>35.6</c:v>
                </c:pt>
                <c:pt idx="12" formatCode="0">
                  <c:v>34.700000000000003</c:v>
                </c:pt>
              </c:numCache>
            </c:numRef>
          </c:val>
          <c:smooth val="0"/>
          <c:extLst>
            <c:ext xmlns:c16="http://schemas.microsoft.com/office/drawing/2014/chart" uri="{C3380CC4-5D6E-409C-BE32-E72D297353CC}">
              <c16:uniqueId val="{00000005-0E97-4F1B-A16D-9A7A7B75B07D}"/>
            </c:ext>
          </c:extLst>
        </c:ser>
        <c:dLbls>
          <c:showLegendKey val="0"/>
          <c:showVal val="0"/>
          <c:showCatName val="0"/>
          <c:showSerName val="0"/>
          <c:showPercent val="0"/>
          <c:showBubbleSize val="0"/>
        </c:dLbls>
        <c:smooth val="0"/>
        <c:axId val="865942175"/>
        <c:axId val="865945919"/>
      </c:lineChart>
      <c:catAx>
        <c:axId val="86594217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r>
                  <a:rPr lang="en-US" sz="1400" b="0" i="0" dirty="0">
                    <a:solidFill>
                      <a:schemeClr val="tx1">
                        <a:lumMod val="50000"/>
                      </a:schemeClr>
                    </a:solidFill>
                    <a:latin typeface="Segoe UI" panose="020B0502040204020203" pitchFamily="34" charset="0"/>
                    <a:cs typeface="Segoe UI" panose="020B0502040204020203" pitchFamily="34" charset="0"/>
                  </a:rPr>
                  <a:t>Survey</a:t>
                </a:r>
                <a:r>
                  <a:rPr lang="en-US" sz="1400" b="0" i="0" baseline="0" dirty="0">
                    <a:solidFill>
                      <a:schemeClr val="tx1">
                        <a:lumMod val="50000"/>
                      </a:schemeClr>
                    </a:solidFill>
                    <a:latin typeface="Segoe UI" panose="020B0502040204020203" pitchFamily="34" charset="0"/>
                    <a:cs typeface="Segoe UI" panose="020B0502040204020203" pitchFamily="34" charset="0"/>
                  </a:rPr>
                  <a:t> y</a:t>
                </a:r>
                <a:r>
                  <a:rPr lang="en-US" sz="1400" b="0" i="0" dirty="0">
                    <a:solidFill>
                      <a:schemeClr val="tx1">
                        <a:lumMod val="50000"/>
                      </a:schemeClr>
                    </a:solidFill>
                    <a:latin typeface="Segoe UI" panose="020B0502040204020203" pitchFamily="34" charset="0"/>
                    <a:cs typeface="Segoe UI" panose="020B0502040204020203" pitchFamily="34" charset="0"/>
                  </a:rPr>
                  <a:t>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865945919"/>
        <c:crosses val="autoZero"/>
        <c:auto val="1"/>
        <c:lblAlgn val="ctr"/>
        <c:lblOffset val="100"/>
        <c:noMultiLvlLbl val="0"/>
      </c:catAx>
      <c:valAx>
        <c:axId val="8659459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sz="1400" dirty="0">
                    <a:solidFill>
                      <a:schemeClr val="tx1">
                        <a:lumMod val="60000"/>
                        <a:lumOff val="40000"/>
                      </a:schemeClr>
                    </a:solidFill>
                    <a:latin typeface="Segoe UI" panose="020B0502040204020203" pitchFamily="34" charset="0"/>
                    <a:cs typeface="Segoe UI" panose="020B0502040204020203" pitchFamily="34" charset="0"/>
                  </a:rPr>
                  <a:t>Modern contraceptive</a:t>
                </a:r>
                <a:r>
                  <a:rPr lang="en-US" sz="1400" baseline="0" dirty="0">
                    <a:solidFill>
                      <a:schemeClr val="tx1">
                        <a:lumMod val="60000"/>
                        <a:lumOff val="40000"/>
                      </a:schemeClr>
                    </a:solidFill>
                    <a:latin typeface="Segoe UI" panose="020B0502040204020203" pitchFamily="34" charset="0"/>
                    <a:cs typeface="Segoe UI" panose="020B0502040204020203" pitchFamily="34" charset="0"/>
                  </a:rPr>
                  <a:t> prevalence rate </a:t>
                </a:r>
                <a:r>
                  <a:rPr lang="en-US" sz="1400" baseline="0" dirty="0">
                    <a:solidFill>
                      <a:schemeClr val="tx1">
                        <a:lumMod val="60000"/>
                        <a:lumOff val="40000"/>
                      </a:schemeClr>
                    </a:solidFill>
                    <a:latin typeface="Montserrat" pitchFamily="2" charset="77"/>
                    <a:cs typeface="Segoe UI" panose="020B0502040204020203" pitchFamily="34" charset="0"/>
                  </a:rPr>
                  <a:t>(</a:t>
                </a:r>
                <a:r>
                  <a:rPr lang="en-US" sz="1400" baseline="0" dirty="0" err="1">
                    <a:solidFill>
                      <a:schemeClr val="tx1">
                        <a:lumMod val="60000"/>
                        <a:lumOff val="40000"/>
                      </a:schemeClr>
                    </a:solidFill>
                    <a:latin typeface="Segoe UI" panose="020B0502040204020203" pitchFamily="34" charset="0"/>
                    <a:cs typeface="Segoe UI" panose="020B0502040204020203" pitchFamily="34" charset="0"/>
                  </a:rPr>
                  <a:t>mCPR</a:t>
                </a:r>
                <a:r>
                  <a:rPr lang="en-US" sz="1400" baseline="0" dirty="0">
                    <a:solidFill>
                      <a:schemeClr val="tx1">
                        <a:lumMod val="60000"/>
                        <a:lumOff val="40000"/>
                      </a:schemeClr>
                    </a:solidFill>
                    <a:latin typeface="Montserrat" pitchFamily="2" charset="77"/>
                    <a:cs typeface="Segoe UI" panose="020B0502040204020203" pitchFamily="34" charset="0"/>
                  </a:rPr>
                  <a:t>)</a:t>
                </a:r>
                <a:endParaRPr lang="en-US" sz="1400" dirty="0">
                  <a:solidFill>
                    <a:schemeClr val="tx1">
                      <a:lumMod val="60000"/>
                      <a:lumOff val="40000"/>
                    </a:schemeClr>
                  </a:solidFill>
                  <a:latin typeface="Montserrat" pitchFamily="2" charset="77"/>
                  <a:cs typeface="Segoe UI" panose="020B0502040204020203" pitchFamily="34" charset="0"/>
                </a:endParaRPr>
              </a:p>
            </c:rich>
          </c:tx>
          <c:layout>
            <c:manualLayout>
              <c:xMode val="edge"/>
              <c:yMode val="edge"/>
              <c:x val="8.1623139324486036E-3"/>
              <c:y val="1.4339334262964984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86594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'Trend in unmet need'!$C$23</c:f>
              <c:strCache>
                <c:ptCount val="1"/>
                <c:pt idx="0">
                  <c:v>Amhara</c:v>
                </c:pt>
              </c:strCache>
            </c:strRef>
          </c:tx>
          <c:spPr>
            <a:ln w="28575" cap="rnd">
              <a:solidFill>
                <a:srgbClr val="55015B"/>
              </a:solidFill>
              <a:round/>
            </a:ln>
            <a:effectLst/>
          </c:spPr>
          <c:marker>
            <c:symbol val="none"/>
          </c:marker>
          <c:dLbls>
            <c:dLbl>
              <c:idx val="0"/>
              <c:layout>
                <c:manualLayout>
                  <c:x val="-5.5228114892322377E-2"/>
                  <c:y val="1.7707048372533153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B7-4347-AEE7-BB55AF96F133}"/>
                </c:ext>
              </c:extLst>
            </c:dLbl>
            <c:dLbl>
              <c:idx val="1"/>
              <c:delete val="1"/>
              <c:extLst>
                <c:ext xmlns:c15="http://schemas.microsoft.com/office/drawing/2012/chart" uri="{CE6537A1-D6FC-4f65-9D91-7224C49458BB}"/>
                <c:ext xmlns:c16="http://schemas.microsoft.com/office/drawing/2014/chart" uri="{C3380CC4-5D6E-409C-BE32-E72D297353CC}">
                  <c16:uniqueId val="{00000029-B9B7-4347-AEE7-BB55AF96F133}"/>
                </c:ext>
              </c:extLst>
            </c:dLbl>
            <c:dLbl>
              <c:idx val="2"/>
              <c:delete val="1"/>
              <c:extLst>
                <c:ext xmlns:c15="http://schemas.microsoft.com/office/drawing/2012/chart" uri="{CE6537A1-D6FC-4f65-9D91-7224C49458BB}"/>
                <c:ext xmlns:c16="http://schemas.microsoft.com/office/drawing/2014/chart" uri="{C3380CC4-5D6E-409C-BE32-E72D297353CC}">
                  <c16:uniqueId val="{0000001C-B9B7-4347-AEE7-BB55AF96F133}"/>
                </c:ext>
              </c:extLst>
            </c:dLbl>
            <c:dLbl>
              <c:idx val="3"/>
              <c:delete val="1"/>
              <c:extLst>
                <c:ext xmlns:c15="http://schemas.microsoft.com/office/drawing/2012/chart" uri="{CE6537A1-D6FC-4f65-9D91-7224C49458BB}"/>
                <c:ext xmlns:c16="http://schemas.microsoft.com/office/drawing/2014/chart" uri="{C3380CC4-5D6E-409C-BE32-E72D297353CC}">
                  <c16:uniqueId val="{00000027-B9B7-4347-AEE7-BB55AF96F133}"/>
                </c:ext>
              </c:extLst>
            </c:dLbl>
            <c:dLbl>
              <c:idx val="4"/>
              <c:delete val="1"/>
              <c:extLst>
                <c:ext xmlns:c15="http://schemas.microsoft.com/office/drawing/2012/chart" uri="{CE6537A1-D6FC-4f65-9D91-7224C49458BB}"/>
                <c:ext xmlns:c16="http://schemas.microsoft.com/office/drawing/2014/chart" uri="{C3380CC4-5D6E-409C-BE32-E72D297353CC}">
                  <c16:uniqueId val="{00000026-B9B7-4347-AEE7-BB55AF96F133}"/>
                </c:ext>
              </c:extLst>
            </c:dLbl>
            <c:dLbl>
              <c:idx val="5"/>
              <c:delete val="1"/>
              <c:extLst>
                <c:ext xmlns:c15="http://schemas.microsoft.com/office/drawing/2012/chart" uri="{CE6537A1-D6FC-4f65-9D91-7224C49458BB}"/>
                <c:ext xmlns:c16="http://schemas.microsoft.com/office/drawing/2014/chart" uri="{C3380CC4-5D6E-409C-BE32-E72D297353CC}">
                  <c16:uniqueId val="{0000001D-B9B7-4347-AEE7-BB55AF96F133}"/>
                </c:ext>
              </c:extLst>
            </c:dLbl>
            <c:dLbl>
              <c:idx val="6"/>
              <c:delete val="1"/>
              <c:extLst>
                <c:ext xmlns:c15="http://schemas.microsoft.com/office/drawing/2012/chart" uri="{CE6537A1-D6FC-4f65-9D91-7224C49458BB}"/>
                <c:ext xmlns:c16="http://schemas.microsoft.com/office/drawing/2014/chart" uri="{C3380CC4-5D6E-409C-BE32-E72D297353CC}">
                  <c16:uniqueId val="{00000013-B9B7-4347-AEE7-BB55AF96F133}"/>
                </c:ext>
              </c:extLst>
            </c:dLbl>
            <c:dLbl>
              <c:idx val="7"/>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3-B9B7-4347-AEE7-BB55AF96F13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in unmet need'!$A$24:$A$31</c:f>
              <c:numCache>
                <c:formatCode>General</c:formatCode>
                <c:ptCount val="8"/>
                <c:pt idx="0">
                  <c:v>2014</c:v>
                </c:pt>
                <c:pt idx="1">
                  <c:v>2015</c:v>
                </c:pt>
                <c:pt idx="2">
                  <c:v>2016</c:v>
                </c:pt>
                <c:pt idx="3">
                  <c:v>2017</c:v>
                </c:pt>
                <c:pt idx="4">
                  <c:v>2018</c:v>
                </c:pt>
                <c:pt idx="5">
                  <c:v>2019</c:v>
                </c:pt>
                <c:pt idx="6">
                  <c:v>2020</c:v>
                </c:pt>
                <c:pt idx="7">
                  <c:v>2021</c:v>
                </c:pt>
              </c:numCache>
            </c:numRef>
          </c:cat>
          <c:val>
            <c:numRef>
              <c:f>'Trend in unmet need'!$C$24:$C$31</c:f>
              <c:numCache>
                <c:formatCode>0</c:formatCode>
                <c:ptCount val="8"/>
                <c:pt idx="0">
                  <c:v>19.7</c:v>
                </c:pt>
                <c:pt idx="1">
                  <c:v>17.5</c:v>
                </c:pt>
                <c:pt idx="2">
                  <c:v>13.3</c:v>
                </c:pt>
                <c:pt idx="3">
                  <c:v>13.4</c:v>
                </c:pt>
                <c:pt idx="4">
                  <c:v>12.8</c:v>
                </c:pt>
                <c:pt idx="5">
                  <c:v>15.9</c:v>
                </c:pt>
                <c:pt idx="6">
                  <c:v>15.1</c:v>
                </c:pt>
                <c:pt idx="7">
                  <c:v>13.8</c:v>
                </c:pt>
              </c:numCache>
            </c:numRef>
          </c:val>
          <c:smooth val="0"/>
          <c:extLst>
            <c:ext xmlns:c16="http://schemas.microsoft.com/office/drawing/2014/chart" uri="{C3380CC4-5D6E-409C-BE32-E72D297353CC}">
              <c16:uniqueId val="{00000001-B9B7-4347-AEE7-BB55AF96F133}"/>
            </c:ext>
          </c:extLst>
        </c:ser>
        <c:ser>
          <c:idx val="2"/>
          <c:order val="1"/>
          <c:tx>
            <c:strRef>
              <c:f>'Trend in unmet need'!$D$23</c:f>
              <c:strCache>
                <c:ptCount val="1"/>
                <c:pt idx="0">
                  <c:v>Oromia</c:v>
                </c:pt>
              </c:strCache>
            </c:strRef>
          </c:tx>
          <c:spPr>
            <a:ln w="28575" cap="rnd">
              <a:solidFill>
                <a:srgbClr val="70A8AF"/>
              </a:solidFill>
              <a:round/>
            </a:ln>
            <a:effectLst/>
          </c:spPr>
          <c:marker>
            <c:symbol val="none"/>
          </c:marker>
          <c:dLbls>
            <c:dLbl>
              <c:idx val="0"/>
              <c:layout>
                <c:manualLayout>
                  <c:x val="-5.7906101154767305E-2"/>
                  <c:y val="3.7174413923840945E-3"/>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B7-4347-AEE7-BB55AF96F133}"/>
                </c:ext>
              </c:extLst>
            </c:dLbl>
            <c:dLbl>
              <c:idx val="1"/>
              <c:delete val="1"/>
              <c:extLst>
                <c:ext xmlns:c15="http://schemas.microsoft.com/office/drawing/2012/chart" uri="{CE6537A1-D6FC-4f65-9D91-7224C49458BB}"/>
                <c:ext xmlns:c16="http://schemas.microsoft.com/office/drawing/2014/chart" uri="{C3380CC4-5D6E-409C-BE32-E72D297353CC}">
                  <c16:uniqueId val="{00000015-B9B7-4347-AEE7-BB55AF96F133}"/>
                </c:ext>
              </c:extLst>
            </c:dLbl>
            <c:dLbl>
              <c:idx val="2"/>
              <c:delete val="1"/>
              <c:extLst>
                <c:ext xmlns:c15="http://schemas.microsoft.com/office/drawing/2012/chart" uri="{CE6537A1-D6FC-4f65-9D91-7224C49458BB}"/>
                <c:ext xmlns:c16="http://schemas.microsoft.com/office/drawing/2014/chart" uri="{C3380CC4-5D6E-409C-BE32-E72D297353CC}">
                  <c16:uniqueId val="{0000001F-B9B7-4347-AEE7-BB55AF96F133}"/>
                </c:ext>
              </c:extLst>
            </c:dLbl>
            <c:dLbl>
              <c:idx val="3"/>
              <c:delete val="1"/>
              <c:extLst>
                <c:ext xmlns:c15="http://schemas.microsoft.com/office/drawing/2012/chart" uri="{CE6537A1-D6FC-4f65-9D91-7224C49458BB}"/>
                <c:ext xmlns:c16="http://schemas.microsoft.com/office/drawing/2014/chart" uri="{C3380CC4-5D6E-409C-BE32-E72D297353CC}">
                  <c16:uniqueId val="{0000002D-B9B7-4347-AEE7-BB55AF96F133}"/>
                </c:ext>
              </c:extLst>
            </c:dLbl>
            <c:dLbl>
              <c:idx val="4"/>
              <c:delete val="1"/>
              <c:extLst>
                <c:ext xmlns:c15="http://schemas.microsoft.com/office/drawing/2012/chart" uri="{CE6537A1-D6FC-4f65-9D91-7224C49458BB}"/>
                <c:ext xmlns:c16="http://schemas.microsoft.com/office/drawing/2014/chart" uri="{C3380CC4-5D6E-409C-BE32-E72D297353CC}">
                  <c16:uniqueId val="{00000028-B9B7-4347-AEE7-BB55AF96F133}"/>
                </c:ext>
              </c:extLst>
            </c:dLbl>
            <c:dLbl>
              <c:idx val="5"/>
              <c:delete val="1"/>
              <c:extLst>
                <c:ext xmlns:c15="http://schemas.microsoft.com/office/drawing/2012/chart" uri="{CE6537A1-D6FC-4f65-9D91-7224C49458BB}"/>
                <c:ext xmlns:c16="http://schemas.microsoft.com/office/drawing/2014/chart" uri="{C3380CC4-5D6E-409C-BE32-E72D297353CC}">
                  <c16:uniqueId val="{00000025-B9B7-4347-AEE7-BB55AF96F133}"/>
                </c:ext>
              </c:extLst>
            </c:dLbl>
            <c:dLbl>
              <c:idx val="6"/>
              <c:delete val="1"/>
              <c:extLst>
                <c:ext xmlns:c15="http://schemas.microsoft.com/office/drawing/2012/chart" uri="{CE6537A1-D6FC-4f65-9D91-7224C49458BB}"/>
                <c:ext xmlns:c16="http://schemas.microsoft.com/office/drawing/2014/chart" uri="{C3380CC4-5D6E-409C-BE32-E72D297353CC}">
                  <c16:uniqueId val="{00000011-B9B7-4347-AEE7-BB55AF96F133}"/>
                </c:ext>
              </c:extLst>
            </c:dLbl>
            <c:dLbl>
              <c:idx val="7"/>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0-B9B7-4347-AEE7-BB55AF96F13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in unmet need'!$A$24:$A$31</c:f>
              <c:numCache>
                <c:formatCode>General</c:formatCode>
                <c:ptCount val="8"/>
                <c:pt idx="0">
                  <c:v>2014</c:v>
                </c:pt>
                <c:pt idx="1">
                  <c:v>2015</c:v>
                </c:pt>
                <c:pt idx="2">
                  <c:v>2016</c:v>
                </c:pt>
                <c:pt idx="3">
                  <c:v>2017</c:v>
                </c:pt>
                <c:pt idx="4">
                  <c:v>2018</c:v>
                </c:pt>
                <c:pt idx="5">
                  <c:v>2019</c:v>
                </c:pt>
                <c:pt idx="6">
                  <c:v>2020</c:v>
                </c:pt>
                <c:pt idx="7">
                  <c:v>2021</c:v>
                </c:pt>
              </c:numCache>
            </c:numRef>
          </c:cat>
          <c:val>
            <c:numRef>
              <c:f>'Trend in unmet need'!$D$24:$D$31</c:f>
              <c:numCache>
                <c:formatCode>0</c:formatCode>
                <c:ptCount val="8"/>
                <c:pt idx="0">
                  <c:v>30.2</c:v>
                </c:pt>
                <c:pt idx="1">
                  <c:v>30.4</c:v>
                </c:pt>
                <c:pt idx="2">
                  <c:v>31</c:v>
                </c:pt>
                <c:pt idx="3">
                  <c:v>28.6</c:v>
                </c:pt>
                <c:pt idx="4">
                  <c:v>26.5</c:v>
                </c:pt>
                <c:pt idx="5">
                  <c:v>23.6</c:v>
                </c:pt>
                <c:pt idx="6">
                  <c:v>22.8</c:v>
                </c:pt>
                <c:pt idx="7">
                  <c:v>23.7</c:v>
                </c:pt>
              </c:numCache>
            </c:numRef>
          </c:val>
          <c:smooth val="0"/>
          <c:extLst>
            <c:ext xmlns:c16="http://schemas.microsoft.com/office/drawing/2014/chart" uri="{C3380CC4-5D6E-409C-BE32-E72D297353CC}">
              <c16:uniqueId val="{00000003-B9B7-4347-AEE7-BB55AF96F133}"/>
            </c:ext>
          </c:extLst>
        </c:ser>
        <c:ser>
          <c:idx val="5"/>
          <c:order val="2"/>
          <c:tx>
            <c:strRef>
              <c:f>'Trend in unmet need'!$G$23</c:f>
              <c:strCache>
                <c:ptCount val="1"/>
                <c:pt idx="0">
                  <c:v>SNNP+Sidama</c:v>
                </c:pt>
              </c:strCache>
            </c:strRef>
          </c:tx>
          <c:spPr>
            <a:ln w="28575" cap="rnd">
              <a:solidFill>
                <a:schemeClr val="accent6">
                  <a:lumMod val="75000"/>
                </a:schemeClr>
              </a:solidFill>
              <a:round/>
            </a:ln>
            <a:effectLst/>
          </c:spPr>
          <c:marker>
            <c:symbol val="none"/>
          </c:marker>
          <c:dLbls>
            <c:dLbl>
              <c:idx val="0"/>
              <c:layout>
                <c:manualLayout>
                  <c:x val="-5.7906101154767305E-2"/>
                  <c:y val="1.027194219726007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B7-4347-AEE7-BB55AF96F133}"/>
                </c:ext>
              </c:extLst>
            </c:dLbl>
            <c:dLbl>
              <c:idx val="1"/>
              <c:delete val="1"/>
              <c:extLst>
                <c:ext xmlns:c15="http://schemas.microsoft.com/office/drawing/2012/chart" uri="{CE6537A1-D6FC-4f65-9D91-7224C49458BB}"/>
                <c:ext xmlns:c16="http://schemas.microsoft.com/office/drawing/2014/chart" uri="{C3380CC4-5D6E-409C-BE32-E72D297353CC}">
                  <c16:uniqueId val="{00000018-B9B7-4347-AEE7-BB55AF96F133}"/>
                </c:ext>
              </c:extLst>
            </c:dLbl>
            <c:dLbl>
              <c:idx val="2"/>
              <c:delete val="1"/>
              <c:extLst>
                <c:ext xmlns:c15="http://schemas.microsoft.com/office/drawing/2012/chart" uri="{CE6537A1-D6FC-4f65-9D91-7224C49458BB}"/>
                <c:ext xmlns:c16="http://schemas.microsoft.com/office/drawing/2014/chart" uri="{C3380CC4-5D6E-409C-BE32-E72D297353CC}">
                  <c16:uniqueId val="{0000000F-B9B7-4347-AEE7-BB55AF96F133}"/>
                </c:ext>
              </c:extLst>
            </c:dLbl>
            <c:dLbl>
              <c:idx val="3"/>
              <c:delete val="1"/>
              <c:extLst>
                <c:ext xmlns:c15="http://schemas.microsoft.com/office/drawing/2012/chart" uri="{CE6537A1-D6FC-4f65-9D91-7224C49458BB}"/>
                <c:ext xmlns:c16="http://schemas.microsoft.com/office/drawing/2014/chart" uri="{C3380CC4-5D6E-409C-BE32-E72D297353CC}">
                  <c16:uniqueId val="{0000002B-B9B7-4347-AEE7-BB55AF96F133}"/>
                </c:ext>
              </c:extLst>
            </c:dLbl>
            <c:dLbl>
              <c:idx val="4"/>
              <c:delete val="1"/>
              <c:extLst>
                <c:ext xmlns:c15="http://schemas.microsoft.com/office/drawing/2012/chart" uri="{CE6537A1-D6FC-4f65-9D91-7224C49458BB}"/>
                <c:ext xmlns:c16="http://schemas.microsoft.com/office/drawing/2014/chart" uri="{C3380CC4-5D6E-409C-BE32-E72D297353CC}">
                  <c16:uniqueId val="{0000001B-B9B7-4347-AEE7-BB55AF96F133}"/>
                </c:ext>
              </c:extLst>
            </c:dLbl>
            <c:dLbl>
              <c:idx val="5"/>
              <c:delete val="1"/>
              <c:extLst>
                <c:ext xmlns:c15="http://schemas.microsoft.com/office/drawing/2012/chart" uri="{CE6537A1-D6FC-4f65-9D91-7224C49458BB}"/>
                <c:ext xmlns:c16="http://schemas.microsoft.com/office/drawing/2014/chart" uri="{C3380CC4-5D6E-409C-BE32-E72D297353CC}">
                  <c16:uniqueId val="{0000001A-B9B7-4347-AEE7-BB55AF96F133}"/>
                </c:ext>
              </c:extLst>
            </c:dLbl>
            <c:dLbl>
              <c:idx val="6"/>
              <c:delete val="1"/>
              <c:extLst>
                <c:ext xmlns:c15="http://schemas.microsoft.com/office/drawing/2012/chart" uri="{CE6537A1-D6FC-4f65-9D91-7224C49458BB}"/>
                <c:ext xmlns:c16="http://schemas.microsoft.com/office/drawing/2014/chart" uri="{C3380CC4-5D6E-409C-BE32-E72D297353CC}">
                  <c16:uniqueId val="{00000010-B9B7-4347-AEE7-BB55AF96F133}"/>
                </c:ext>
              </c:extLst>
            </c:dLbl>
            <c:dLbl>
              <c:idx val="7"/>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1-B9B7-4347-AEE7-BB55AF96F13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in unmet need'!$A$24:$A$31</c:f>
              <c:numCache>
                <c:formatCode>General</c:formatCode>
                <c:ptCount val="8"/>
                <c:pt idx="0">
                  <c:v>2014</c:v>
                </c:pt>
                <c:pt idx="1">
                  <c:v>2015</c:v>
                </c:pt>
                <c:pt idx="2">
                  <c:v>2016</c:v>
                </c:pt>
                <c:pt idx="3">
                  <c:v>2017</c:v>
                </c:pt>
                <c:pt idx="4">
                  <c:v>2018</c:v>
                </c:pt>
                <c:pt idx="5">
                  <c:v>2019</c:v>
                </c:pt>
                <c:pt idx="6">
                  <c:v>2020</c:v>
                </c:pt>
                <c:pt idx="7">
                  <c:v>2021</c:v>
                </c:pt>
              </c:numCache>
            </c:numRef>
          </c:cat>
          <c:val>
            <c:numRef>
              <c:f>'Trend in unmet need'!$G$24:$G$31</c:f>
              <c:numCache>
                <c:formatCode>0</c:formatCode>
                <c:ptCount val="8"/>
                <c:pt idx="0">
                  <c:v>22.8</c:v>
                </c:pt>
                <c:pt idx="1">
                  <c:v>24.6</c:v>
                </c:pt>
                <c:pt idx="2">
                  <c:v>24</c:v>
                </c:pt>
                <c:pt idx="3">
                  <c:v>25.3</c:v>
                </c:pt>
                <c:pt idx="4">
                  <c:v>21.3</c:v>
                </c:pt>
                <c:pt idx="5">
                  <c:v>20.100000000000001</c:v>
                </c:pt>
                <c:pt idx="6">
                  <c:v>21.3</c:v>
                </c:pt>
                <c:pt idx="7">
                  <c:v>19.399999999999999</c:v>
                </c:pt>
              </c:numCache>
            </c:numRef>
          </c:val>
          <c:smooth val="0"/>
          <c:extLst>
            <c:ext xmlns:c16="http://schemas.microsoft.com/office/drawing/2014/chart" uri="{C3380CC4-5D6E-409C-BE32-E72D297353CC}">
              <c16:uniqueId val="{00000005-B9B7-4347-AEE7-BB55AF96F133}"/>
            </c:ext>
          </c:extLst>
        </c:ser>
        <c:ser>
          <c:idx val="8"/>
          <c:order val="3"/>
          <c:tx>
            <c:strRef>
              <c:f>'Trend in unmet need'!$J$23</c:f>
              <c:strCache>
                <c:ptCount val="1"/>
                <c:pt idx="0">
                  <c:v>Addis</c:v>
                </c:pt>
              </c:strCache>
            </c:strRef>
          </c:tx>
          <c:spPr>
            <a:ln w="28575" cap="rnd">
              <a:solidFill>
                <a:schemeClr val="accent3">
                  <a:lumMod val="60000"/>
                </a:schemeClr>
              </a:solidFill>
              <a:round/>
            </a:ln>
            <a:effectLst/>
          </c:spPr>
          <c:marker>
            <c:symbol val="none"/>
          </c:marker>
          <c:dLbls>
            <c:dLbl>
              <c:idx val="0"/>
              <c:layout>
                <c:manualLayout>
                  <c:x val="-5.5124883921941044E-2"/>
                  <c:y val="-3.7174413923840815E-3"/>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B7-4347-AEE7-BB55AF96F133}"/>
                </c:ext>
              </c:extLst>
            </c:dLbl>
            <c:dLbl>
              <c:idx val="1"/>
              <c:delete val="1"/>
              <c:extLst>
                <c:ext xmlns:c15="http://schemas.microsoft.com/office/drawing/2012/chart" uri="{CE6537A1-D6FC-4f65-9D91-7224C49458BB}"/>
                <c:ext xmlns:c16="http://schemas.microsoft.com/office/drawing/2014/chart" uri="{C3380CC4-5D6E-409C-BE32-E72D297353CC}">
                  <c16:uniqueId val="{00000017-B9B7-4347-AEE7-BB55AF96F133}"/>
                </c:ext>
              </c:extLst>
            </c:dLbl>
            <c:dLbl>
              <c:idx val="2"/>
              <c:delete val="1"/>
              <c:extLst>
                <c:ext xmlns:c15="http://schemas.microsoft.com/office/drawing/2012/chart" uri="{CE6537A1-D6FC-4f65-9D91-7224C49458BB}"/>
                <c:ext xmlns:c16="http://schemas.microsoft.com/office/drawing/2014/chart" uri="{C3380CC4-5D6E-409C-BE32-E72D297353CC}">
                  <c16:uniqueId val="{00000016-B9B7-4347-AEE7-BB55AF96F133}"/>
                </c:ext>
              </c:extLst>
            </c:dLbl>
            <c:dLbl>
              <c:idx val="3"/>
              <c:delete val="1"/>
              <c:extLst>
                <c:ext xmlns:c15="http://schemas.microsoft.com/office/drawing/2012/chart" uri="{CE6537A1-D6FC-4f65-9D91-7224C49458BB}"/>
                <c:ext xmlns:c16="http://schemas.microsoft.com/office/drawing/2014/chart" uri="{C3380CC4-5D6E-409C-BE32-E72D297353CC}">
                  <c16:uniqueId val="{0000001E-B9B7-4347-AEE7-BB55AF96F133}"/>
                </c:ext>
              </c:extLst>
            </c:dLbl>
            <c:dLbl>
              <c:idx val="4"/>
              <c:delete val="1"/>
              <c:extLst>
                <c:ext xmlns:c15="http://schemas.microsoft.com/office/drawing/2012/chart" uri="{CE6537A1-D6FC-4f65-9D91-7224C49458BB}"/>
                <c:ext xmlns:c16="http://schemas.microsoft.com/office/drawing/2014/chart" uri="{C3380CC4-5D6E-409C-BE32-E72D297353CC}">
                  <c16:uniqueId val="{0000002A-B9B7-4347-AEE7-BB55AF96F133}"/>
                </c:ext>
              </c:extLst>
            </c:dLbl>
            <c:dLbl>
              <c:idx val="5"/>
              <c:delete val="1"/>
              <c:extLst>
                <c:ext xmlns:c15="http://schemas.microsoft.com/office/drawing/2012/chart" uri="{CE6537A1-D6FC-4f65-9D91-7224C49458BB}"/>
                <c:ext xmlns:c16="http://schemas.microsoft.com/office/drawing/2014/chart" uri="{C3380CC4-5D6E-409C-BE32-E72D297353CC}">
                  <c16:uniqueId val="{0000002C-B9B7-4347-AEE7-BB55AF96F133}"/>
                </c:ext>
              </c:extLst>
            </c:dLbl>
            <c:dLbl>
              <c:idx val="6"/>
              <c:delete val="1"/>
              <c:extLst>
                <c:ext xmlns:c15="http://schemas.microsoft.com/office/drawing/2012/chart" uri="{CE6537A1-D6FC-4f65-9D91-7224C49458BB}"/>
                <c:ext xmlns:c16="http://schemas.microsoft.com/office/drawing/2014/chart" uri="{C3380CC4-5D6E-409C-BE32-E72D297353CC}">
                  <c16:uniqueId val="{00000014-B9B7-4347-AEE7-BB55AF96F133}"/>
                </c:ext>
              </c:extLst>
            </c:dLbl>
            <c:dLbl>
              <c:idx val="7"/>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4-B9B7-4347-AEE7-BB55AF96F13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in unmet need'!$A$24:$A$31</c:f>
              <c:numCache>
                <c:formatCode>General</c:formatCode>
                <c:ptCount val="8"/>
                <c:pt idx="0">
                  <c:v>2014</c:v>
                </c:pt>
                <c:pt idx="1">
                  <c:v>2015</c:v>
                </c:pt>
                <c:pt idx="2">
                  <c:v>2016</c:v>
                </c:pt>
                <c:pt idx="3">
                  <c:v>2017</c:v>
                </c:pt>
                <c:pt idx="4">
                  <c:v>2018</c:v>
                </c:pt>
                <c:pt idx="5">
                  <c:v>2019</c:v>
                </c:pt>
                <c:pt idx="6">
                  <c:v>2020</c:v>
                </c:pt>
                <c:pt idx="7">
                  <c:v>2021</c:v>
                </c:pt>
              </c:numCache>
            </c:numRef>
          </c:cat>
          <c:val>
            <c:numRef>
              <c:f>'Trend in unmet need'!$J$24:$J$31</c:f>
              <c:numCache>
                <c:formatCode>0</c:formatCode>
                <c:ptCount val="8"/>
                <c:pt idx="0">
                  <c:v>14</c:v>
                </c:pt>
                <c:pt idx="1">
                  <c:v>10.4</c:v>
                </c:pt>
                <c:pt idx="2">
                  <c:v>6.9</c:v>
                </c:pt>
                <c:pt idx="3">
                  <c:v>8.6999999999999993</c:v>
                </c:pt>
                <c:pt idx="4">
                  <c:v>8.5</c:v>
                </c:pt>
                <c:pt idx="5">
                  <c:v>13.9</c:v>
                </c:pt>
                <c:pt idx="6">
                  <c:v>7</c:v>
                </c:pt>
                <c:pt idx="7">
                  <c:v>6.8</c:v>
                </c:pt>
              </c:numCache>
            </c:numRef>
          </c:val>
          <c:smooth val="0"/>
          <c:extLst>
            <c:ext xmlns:c16="http://schemas.microsoft.com/office/drawing/2014/chart" uri="{C3380CC4-5D6E-409C-BE32-E72D297353CC}">
              <c16:uniqueId val="{00000007-B9B7-4347-AEE7-BB55AF96F133}"/>
            </c:ext>
          </c:extLst>
        </c:ser>
        <c:ser>
          <c:idx val="10"/>
          <c:order val="4"/>
          <c:tx>
            <c:strRef>
              <c:f>'Trend in unmet need'!$L$23</c:f>
              <c:strCache>
                <c:ptCount val="1"/>
                <c:pt idx="0">
                  <c:v>Total</c:v>
                </c:pt>
              </c:strCache>
            </c:strRef>
          </c:tx>
          <c:spPr>
            <a:ln w="28575" cap="rnd">
              <a:solidFill>
                <a:srgbClr val="CD2959"/>
              </a:solidFill>
              <a:prstDash val="dash"/>
              <a:round/>
            </a:ln>
            <a:effectLst/>
          </c:spPr>
          <c:marker>
            <c:symbol val="none"/>
          </c:marker>
          <c:dPt>
            <c:idx val="3"/>
            <c:marker>
              <c:symbol val="none"/>
            </c:marker>
            <c:bubble3D val="0"/>
            <c:extLst>
              <c:ext xmlns:c16="http://schemas.microsoft.com/office/drawing/2014/chart" uri="{C3380CC4-5D6E-409C-BE32-E72D297353CC}">
                <c16:uniqueId val="{0000000B-B9B7-4347-AEE7-BB55AF96F133}"/>
              </c:ext>
            </c:extLst>
          </c:dPt>
          <c:dLbls>
            <c:dLbl>
              <c:idx val="0"/>
              <c:layout>
                <c:manualLayout>
                  <c:x val="-5.5124883921941044E-2"/>
                  <c:y val="-1.9566774325997338E-3"/>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B7-4347-AEE7-BB55AF96F133}"/>
                </c:ext>
              </c:extLst>
            </c:dLbl>
            <c:dLbl>
              <c:idx val="1"/>
              <c:delete val="1"/>
              <c:extLst>
                <c:ext xmlns:c15="http://schemas.microsoft.com/office/drawing/2012/chart" uri="{CE6537A1-D6FC-4f65-9D91-7224C49458BB}"/>
                <c:ext xmlns:c16="http://schemas.microsoft.com/office/drawing/2014/chart" uri="{C3380CC4-5D6E-409C-BE32-E72D297353CC}">
                  <c16:uniqueId val="{0000000E-B9B7-4347-AEE7-BB55AF96F133}"/>
                </c:ext>
              </c:extLst>
            </c:dLbl>
            <c:dLbl>
              <c:idx val="2"/>
              <c:delete val="1"/>
              <c:extLst>
                <c:ext xmlns:c15="http://schemas.microsoft.com/office/drawing/2012/chart" uri="{CE6537A1-D6FC-4f65-9D91-7224C49458BB}"/>
                <c:ext xmlns:c16="http://schemas.microsoft.com/office/drawing/2014/chart" uri="{C3380CC4-5D6E-409C-BE32-E72D297353CC}">
                  <c16:uniqueId val="{0000000D-B9B7-4347-AEE7-BB55AF96F133}"/>
                </c:ext>
              </c:extLst>
            </c:dLbl>
            <c:dLbl>
              <c:idx val="3"/>
              <c:delete val="1"/>
              <c:extLst>
                <c:ext xmlns:c15="http://schemas.microsoft.com/office/drawing/2012/chart" uri="{CE6537A1-D6FC-4f65-9D91-7224C49458BB}"/>
                <c:ext xmlns:c16="http://schemas.microsoft.com/office/drawing/2014/chart" uri="{C3380CC4-5D6E-409C-BE32-E72D297353CC}">
                  <c16:uniqueId val="{0000000B-B9B7-4347-AEE7-BB55AF96F133}"/>
                </c:ext>
              </c:extLst>
            </c:dLbl>
            <c:dLbl>
              <c:idx val="4"/>
              <c:delete val="1"/>
              <c:extLst>
                <c:ext xmlns:c15="http://schemas.microsoft.com/office/drawing/2012/chart" uri="{CE6537A1-D6FC-4f65-9D91-7224C49458BB}"/>
                <c:ext xmlns:c16="http://schemas.microsoft.com/office/drawing/2014/chart" uri="{C3380CC4-5D6E-409C-BE32-E72D297353CC}">
                  <c16:uniqueId val="{0000000C-B9B7-4347-AEE7-BB55AF96F133}"/>
                </c:ext>
              </c:extLst>
            </c:dLbl>
            <c:dLbl>
              <c:idx val="5"/>
              <c:delete val="1"/>
              <c:extLst>
                <c:ext xmlns:c15="http://schemas.microsoft.com/office/drawing/2012/chart" uri="{CE6537A1-D6FC-4f65-9D91-7224C49458BB}"/>
                <c:ext xmlns:c16="http://schemas.microsoft.com/office/drawing/2014/chart" uri="{C3380CC4-5D6E-409C-BE32-E72D297353CC}">
                  <c16:uniqueId val="{00000019-B9B7-4347-AEE7-BB55AF96F133}"/>
                </c:ext>
              </c:extLst>
            </c:dLbl>
            <c:dLbl>
              <c:idx val="6"/>
              <c:delete val="1"/>
              <c:extLst>
                <c:ext xmlns:c15="http://schemas.microsoft.com/office/drawing/2012/chart" uri="{CE6537A1-D6FC-4f65-9D91-7224C49458BB}"/>
                <c:ext xmlns:c16="http://schemas.microsoft.com/office/drawing/2014/chart" uri="{C3380CC4-5D6E-409C-BE32-E72D297353CC}">
                  <c16:uniqueId val="{00000012-B9B7-4347-AEE7-BB55AF96F133}"/>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9B7-4347-AEE7-BB55AF96F13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in unmet need'!$A$24:$A$31</c:f>
              <c:numCache>
                <c:formatCode>General</c:formatCode>
                <c:ptCount val="8"/>
                <c:pt idx="0">
                  <c:v>2014</c:v>
                </c:pt>
                <c:pt idx="1">
                  <c:v>2015</c:v>
                </c:pt>
                <c:pt idx="2">
                  <c:v>2016</c:v>
                </c:pt>
                <c:pt idx="3">
                  <c:v>2017</c:v>
                </c:pt>
                <c:pt idx="4">
                  <c:v>2018</c:v>
                </c:pt>
                <c:pt idx="5">
                  <c:v>2019</c:v>
                </c:pt>
                <c:pt idx="6">
                  <c:v>2020</c:v>
                </c:pt>
                <c:pt idx="7">
                  <c:v>2021</c:v>
                </c:pt>
              </c:numCache>
            </c:numRef>
          </c:cat>
          <c:val>
            <c:numRef>
              <c:f>'Trend in unmet need'!$L$24:$L$31</c:f>
              <c:numCache>
                <c:formatCode>0</c:formatCode>
                <c:ptCount val="8"/>
                <c:pt idx="0">
                  <c:v>25.2</c:v>
                </c:pt>
                <c:pt idx="1">
                  <c:v>24.4</c:v>
                </c:pt>
                <c:pt idx="2">
                  <c:v>24</c:v>
                </c:pt>
                <c:pt idx="3">
                  <c:v>22.8</c:v>
                </c:pt>
                <c:pt idx="4">
                  <c:v>20.6</c:v>
                </c:pt>
                <c:pt idx="5">
                  <c:v>20.100000000000001</c:v>
                </c:pt>
                <c:pt idx="6">
                  <c:v>19.2</c:v>
                </c:pt>
                <c:pt idx="7">
                  <c:v>19.100000000000001</c:v>
                </c:pt>
              </c:numCache>
            </c:numRef>
          </c:val>
          <c:smooth val="0"/>
          <c:extLst>
            <c:ext xmlns:c16="http://schemas.microsoft.com/office/drawing/2014/chart" uri="{C3380CC4-5D6E-409C-BE32-E72D297353CC}">
              <c16:uniqueId val="{00000009-B9B7-4347-AEE7-BB55AF96F133}"/>
            </c:ext>
          </c:extLst>
        </c:ser>
        <c:dLbls>
          <c:showLegendKey val="0"/>
          <c:showVal val="0"/>
          <c:showCatName val="0"/>
          <c:showSerName val="0"/>
          <c:showPercent val="0"/>
          <c:showBubbleSize val="0"/>
        </c:dLbls>
        <c:smooth val="0"/>
        <c:axId val="565066687"/>
        <c:axId val="489595247"/>
      </c:lineChart>
      <c:catAx>
        <c:axId val="56506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89595247"/>
        <c:crosses val="autoZero"/>
        <c:auto val="1"/>
        <c:lblAlgn val="ctr"/>
        <c:lblOffset val="100"/>
        <c:noMultiLvlLbl val="0"/>
      </c:catAx>
      <c:valAx>
        <c:axId val="489595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565066687"/>
        <c:crosses val="autoZero"/>
        <c:crossBetween val="between"/>
      </c:valAx>
      <c:spPr>
        <a:noFill/>
        <a:ln>
          <a:noFill/>
        </a:ln>
        <a:effectLst/>
      </c:spPr>
    </c:plotArea>
    <c:legend>
      <c:legendPos val="b"/>
      <c:layout>
        <c:manualLayout>
          <c:xMode val="edge"/>
          <c:yMode val="edge"/>
          <c:x val="0.15822673041623886"/>
          <c:y val="0.92202733138149606"/>
          <c:w val="0.69508478624204861"/>
          <c:h val="6.0950312143552524E-2"/>
        </c:manualLayout>
      </c:layout>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mCPR_Age!$P$26</c:f>
              <c:strCache>
                <c:ptCount val="1"/>
                <c:pt idx="0">
                  <c:v>15-19</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7E-4373-9CE0-7B3E6B1DFECF}"/>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mCPR_Age!$P$27:$P$34</c:f>
              <c:numCache>
                <c:formatCode>0</c:formatCode>
                <c:ptCount val="8"/>
                <c:pt idx="0">
                  <c:v>29.4</c:v>
                </c:pt>
                <c:pt idx="1">
                  <c:v>30.7</c:v>
                </c:pt>
                <c:pt idx="2">
                  <c:v>29.3</c:v>
                </c:pt>
                <c:pt idx="3">
                  <c:v>38.9</c:v>
                </c:pt>
                <c:pt idx="4">
                  <c:v>34.799999999999997</c:v>
                </c:pt>
                <c:pt idx="5">
                  <c:v>38</c:v>
                </c:pt>
                <c:pt idx="6">
                  <c:v>36</c:v>
                </c:pt>
                <c:pt idx="7">
                  <c:v>36</c:v>
                </c:pt>
              </c:numCache>
            </c:numRef>
          </c:val>
          <c:smooth val="0"/>
          <c:extLst>
            <c:ext xmlns:c16="http://schemas.microsoft.com/office/drawing/2014/chart" uri="{C3380CC4-5D6E-409C-BE32-E72D297353CC}">
              <c16:uniqueId val="{00000000-6A42-4E6F-B2EB-B7F41F66A037}"/>
            </c:ext>
          </c:extLst>
        </c:ser>
        <c:ser>
          <c:idx val="1"/>
          <c:order val="1"/>
          <c:tx>
            <c:strRef>
              <c:f>mCPR_Age!$Q$26</c:f>
              <c:strCache>
                <c:ptCount val="1"/>
                <c:pt idx="0">
                  <c:v>20-24</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373-9CE0-7B3E6B1DFECF}"/>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7E-4373-9CE0-7B3E6B1DFE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mCPR_Age!$Q$27:$Q$34</c:f>
              <c:numCache>
                <c:formatCode>0</c:formatCode>
                <c:ptCount val="8"/>
                <c:pt idx="0">
                  <c:v>37.5</c:v>
                </c:pt>
                <c:pt idx="1">
                  <c:v>42.8</c:v>
                </c:pt>
                <c:pt idx="2">
                  <c:v>46.4</c:v>
                </c:pt>
                <c:pt idx="3">
                  <c:v>42.5</c:v>
                </c:pt>
                <c:pt idx="4">
                  <c:v>41</c:v>
                </c:pt>
                <c:pt idx="5">
                  <c:v>44.1</c:v>
                </c:pt>
                <c:pt idx="6">
                  <c:v>43.7</c:v>
                </c:pt>
                <c:pt idx="7">
                  <c:v>43.7</c:v>
                </c:pt>
              </c:numCache>
            </c:numRef>
          </c:val>
          <c:smooth val="0"/>
          <c:extLst>
            <c:ext xmlns:c16="http://schemas.microsoft.com/office/drawing/2014/chart" uri="{C3380CC4-5D6E-409C-BE32-E72D297353CC}">
              <c16:uniqueId val="{00000001-6A42-4E6F-B2EB-B7F41F66A037}"/>
            </c:ext>
          </c:extLst>
        </c:ser>
        <c:ser>
          <c:idx val="2"/>
          <c:order val="2"/>
          <c:tx>
            <c:strRef>
              <c:f>mCPR_Age!$R$26</c:f>
              <c:strCache>
                <c:ptCount val="1"/>
                <c:pt idx="0">
                  <c:v>25-29</c:v>
                </c:pt>
              </c:strCache>
            </c:strRef>
          </c:tx>
          <c:spPr>
            <a:ln w="28575" cap="rnd">
              <a:solidFill>
                <a:srgbClr val="B87599"/>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37E-4373-9CE0-7B3E6B1DFECF}"/>
                </c:ext>
              </c:extLst>
            </c:dLbl>
            <c:dLbl>
              <c:idx val="7"/>
              <c:layout>
                <c:manualLayout>
                  <c:x val="1.7155361838550275E-2"/>
                  <c:y val="-1.1266213756002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mCPR_Age!$R$27:$R$34</c:f>
              <c:numCache>
                <c:formatCode>0</c:formatCode>
                <c:ptCount val="8"/>
                <c:pt idx="0">
                  <c:v>33.1</c:v>
                </c:pt>
                <c:pt idx="1">
                  <c:v>39.700000000000003</c:v>
                </c:pt>
                <c:pt idx="2">
                  <c:v>43</c:v>
                </c:pt>
                <c:pt idx="3">
                  <c:v>38.6</c:v>
                </c:pt>
                <c:pt idx="4">
                  <c:v>43</c:v>
                </c:pt>
                <c:pt idx="5">
                  <c:v>42.6</c:v>
                </c:pt>
                <c:pt idx="6">
                  <c:v>40.6</c:v>
                </c:pt>
                <c:pt idx="7">
                  <c:v>40.6</c:v>
                </c:pt>
              </c:numCache>
            </c:numRef>
          </c:val>
          <c:smooth val="0"/>
          <c:extLst>
            <c:ext xmlns:c16="http://schemas.microsoft.com/office/drawing/2014/chart" uri="{C3380CC4-5D6E-409C-BE32-E72D297353CC}">
              <c16:uniqueId val="{00000002-6A42-4E6F-B2EB-B7F41F66A037}"/>
            </c:ext>
          </c:extLst>
        </c:ser>
        <c:ser>
          <c:idx val="3"/>
          <c:order val="3"/>
          <c:tx>
            <c:strRef>
              <c:f>mCPR_Age!$S$26</c:f>
              <c:strCache>
                <c:ptCount val="1"/>
                <c:pt idx="0">
                  <c:v>30-34</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7E-4373-9CE0-7B3E6B1DFECF}"/>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mCPR_Age!$S$27:$S$34</c:f>
              <c:numCache>
                <c:formatCode>0</c:formatCode>
                <c:ptCount val="8"/>
                <c:pt idx="0">
                  <c:v>34.700000000000003</c:v>
                </c:pt>
                <c:pt idx="1">
                  <c:v>36.4</c:v>
                </c:pt>
                <c:pt idx="2">
                  <c:v>37.4</c:v>
                </c:pt>
                <c:pt idx="3">
                  <c:v>35.299999999999997</c:v>
                </c:pt>
                <c:pt idx="4">
                  <c:v>40.1</c:v>
                </c:pt>
                <c:pt idx="5">
                  <c:v>36.700000000000003</c:v>
                </c:pt>
                <c:pt idx="6">
                  <c:v>40</c:v>
                </c:pt>
                <c:pt idx="7">
                  <c:v>40</c:v>
                </c:pt>
              </c:numCache>
            </c:numRef>
          </c:val>
          <c:smooth val="0"/>
          <c:extLst>
            <c:ext xmlns:c16="http://schemas.microsoft.com/office/drawing/2014/chart" uri="{C3380CC4-5D6E-409C-BE32-E72D297353CC}">
              <c16:uniqueId val="{00000003-6A42-4E6F-B2EB-B7F41F66A037}"/>
            </c:ext>
          </c:extLst>
        </c:ser>
        <c:ser>
          <c:idx val="4"/>
          <c:order val="4"/>
          <c:tx>
            <c:strRef>
              <c:f>mCPR_Age!$T$26</c:f>
              <c:strCache>
                <c:ptCount val="1"/>
                <c:pt idx="0">
                  <c:v>35-39</c:v>
                </c:pt>
              </c:strCache>
            </c:strRef>
          </c:tx>
          <c:spPr>
            <a:ln w="28575" cap="rnd">
              <a:solidFill>
                <a:srgbClr val="59595B"/>
              </a:solidFill>
              <a:round/>
            </a:ln>
            <a:effectLst/>
          </c:spPr>
          <c:marker>
            <c:symbol val="none"/>
          </c:marker>
          <c:dLbls>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mCPR_Age!$T$27:$T$34</c:f>
              <c:numCache>
                <c:formatCode>0</c:formatCode>
                <c:ptCount val="8"/>
                <c:pt idx="0">
                  <c:v>32.6</c:v>
                </c:pt>
                <c:pt idx="1">
                  <c:v>37.6</c:v>
                </c:pt>
                <c:pt idx="2">
                  <c:v>35.299999999999997</c:v>
                </c:pt>
                <c:pt idx="3">
                  <c:v>35.799999999999997</c:v>
                </c:pt>
                <c:pt idx="4">
                  <c:v>39.299999999999997</c:v>
                </c:pt>
                <c:pt idx="5">
                  <c:v>32.700000000000003</c:v>
                </c:pt>
                <c:pt idx="6">
                  <c:v>31.7</c:v>
                </c:pt>
                <c:pt idx="7">
                  <c:v>31.7</c:v>
                </c:pt>
              </c:numCache>
            </c:numRef>
          </c:val>
          <c:smooth val="0"/>
          <c:extLst>
            <c:ext xmlns:c16="http://schemas.microsoft.com/office/drawing/2014/chart" uri="{C3380CC4-5D6E-409C-BE32-E72D297353CC}">
              <c16:uniqueId val="{00000004-6A42-4E6F-B2EB-B7F41F66A037}"/>
            </c:ext>
          </c:extLst>
        </c:ser>
        <c:ser>
          <c:idx val="5"/>
          <c:order val="5"/>
          <c:tx>
            <c:strRef>
              <c:f>mCPR_Age!$U$26</c:f>
              <c:strCache>
                <c:ptCount val="1"/>
                <c:pt idx="0">
                  <c:v>40-44</c:v>
                </c:pt>
              </c:strCache>
            </c:strRef>
          </c:tx>
          <c:spPr>
            <a:ln w="28575" cap="rnd">
              <a:solidFill>
                <a:schemeClr val="accent6"/>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7E-4373-9CE0-7B3E6B1DFECF}"/>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mCPR_Age!$U$27:$U$34</c:f>
              <c:numCache>
                <c:formatCode>0</c:formatCode>
                <c:ptCount val="8"/>
                <c:pt idx="0">
                  <c:v>31.6</c:v>
                </c:pt>
                <c:pt idx="1">
                  <c:v>33.4</c:v>
                </c:pt>
                <c:pt idx="2">
                  <c:v>33.299999999999997</c:v>
                </c:pt>
                <c:pt idx="3">
                  <c:v>25.4</c:v>
                </c:pt>
                <c:pt idx="4">
                  <c:v>33.299999999999997</c:v>
                </c:pt>
                <c:pt idx="5">
                  <c:v>30.1</c:v>
                </c:pt>
                <c:pt idx="6">
                  <c:v>26.4</c:v>
                </c:pt>
                <c:pt idx="7">
                  <c:v>26.4</c:v>
                </c:pt>
              </c:numCache>
            </c:numRef>
          </c:val>
          <c:smooth val="0"/>
          <c:extLst>
            <c:ext xmlns:c16="http://schemas.microsoft.com/office/drawing/2014/chart" uri="{C3380CC4-5D6E-409C-BE32-E72D297353CC}">
              <c16:uniqueId val="{00000005-6A42-4E6F-B2EB-B7F41F66A037}"/>
            </c:ext>
          </c:extLst>
        </c:ser>
        <c:ser>
          <c:idx val="6"/>
          <c:order val="6"/>
          <c:tx>
            <c:strRef>
              <c:f>mCPR_Age!$V$26</c:f>
              <c:strCache>
                <c:ptCount val="1"/>
                <c:pt idx="0">
                  <c:v>45-49</c:v>
                </c:pt>
              </c:strCache>
            </c:strRef>
          </c:tx>
          <c:spPr>
            <a:ln w="28575" cap="rnd">
              <a:solidFill>
                <a:schemeClr val="accent1">
                  <a:lumMod val="6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7E-4373-9CE0-7B3E6B1DFECF}"/>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mCPR_Age!$V$27:$V$34</c:f>
              <c:numCache>
                <c:formatCode>0</c:formatCode>
                <c:ptCount val="8"/>
                <c:pt idx="0">
                  <c:v>21.8</c:v>
                </c:pt>
                <c:pt idx="1">
                  <c:v>14.8</c:v>
                </c:pt>
                <c:pt idx="2">
                  <c:v>22.9</c:v>
                </c:pt>
                <c:pt idx="3">
                  <c:v>16.2</c:v>
                </c:pt>
                <c:pt idx="4">
                  <c:v>16.8</c:v>
                </c:pt>
                <c:pt idx="5">
                  <c:v>11.3</c:v>
                </c:pt>
                <c:pt idx="6">
                  <c:v>12</c:v>
                </c:pt>
                <c:pt idx="7">
                  <c:v>12</c:v>
                </c:pt>
              </c:numCache>
            </c:numRef>
          </c:val>
          <c:smooth val="0"/>
          <c:extLst>
            <c:ext xmlns:c16="http://schemas.microsoft.com/office/drawing/2014/chart" uri="{C3380CC4-5D6E-409C-BE32-E72D297353CC}">
              <c16:uniqueId val="{00000001-5CF2-4E29-B7E1-39C28D1CA871}"/>
            </c:ext>
          </c:extLst>
        </c:ser>
        <c:ser>
          <c:idx val="7"/>
          <c:order val="7"/>
          <c:tx>
            <c:strRef>
              <c:f>mCPR_Age!$W$26</c:f>
              <c:strCache>
                <c:ptCount val="1"/>
                <c:pt idx="0">
                  <c:v>Total</c:v>
                </c:pt>
              </c:strCache>
            </c:strRef>
          </c:tx>
          <c:spPr>
            <a:ln w="28575" cap="rnd">
              <a:solidFill>
                <a:srgbClr val="CD2959"/>
              </a:solidFill>
              <a:prstDash val="sysDash"/>
              <a:round/>
            </a:ln>
            <a:effectLst/>
          </c:spPr>
          <c:marker>
            <c:symbol val="none"/>
          </c:marker>
          <c:dLbls>
            <c:dLbl>
              <c:idx val="0"/>
              <c:layout>
                <c:manualLayout>
                  <c:x val="-7.7327793487266316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7E-4373-9CE0-7B3E6B1DFECF}"/>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7E-4373-9CE0-7B3E6B1DFECF}"/>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mCPR_Age!$O$27:$O$34</c:f>
              <c:numCache>
                <c:formatCode>General</c:formatCode>
                <c:ptCount val="8"/>
                <c:pt idx="0">
                  <c:v>2014</c:v>
                </c:pt>
                <c:pt idx="1">
                  <c:v>2015</c:v>
                </c:pt>
                <c:pt idx="2">
                  <c:v>2016</c:v>
                </c:pt>
                <c:pt idx="3">
                  <c:v>2017</c:v>
                </c:pt>
                <c:pt idx="4">
                  <c:v>2018</c:v>
                </c:pt>
                <c:pt idx="5">
                  <c:v>2019</c:v>
                </c:pt>
                <c:pt idx="6">
                  <c:v>2020</c:v>
                </c:pt>
                <c:pt idx="7">
                  <c:v>2021</c:v>
                </c:pt>
              </c:numCache>
            </c:numRef>
          </c:cat>
          <c:val>
            <c:numRef>
              <c:f>mCPR_Age!$W$27:$W$34</c:f>
              <c:numCache>
                <c:formatCode>0</c:formatCode>
                <c:ptCount val="8"/>
                <c:pt idx="0">
                  <c:v>32.9</c:v>
                </c:pt>
                <c:pt idx="1">
                  <c:v>36.200000000000003</c:v>
                </c:pt>
                <c:pt idx="2">
                  <c:v>37.700000000000003</c:v>
                </c:pt>
                <c:pt idx="3">
                  <c:v>35.5</c:v>
                </c:pt>
                <c:pt idx="4">
                  <c:v>38</c:v>
                </c:pt>
                <c:pt idx="5">
                  <c:v>36.200000000000003</c:v>
                </c:pt>
                <c:pt idx="6">
                  <c:v>35.6</c:v>
                </c:pt>
                <c:pt idx="7">
                  <c:v>34.700000000000003</c:v>
                </c:pt>
              </c:numCache>
            </c:numRef>
          </c:val>
          <c:smooth val="0"/>
          <c:extLst>
            <c:ext xmlns:c16="http://schemas.microsoft.com/office/drawing/2014/chart" uri="{C3380CC4-5D6E-409C-BE32-E72D297353CC}">
              <c16:uniqueId val="{00000000-F11E-4B19-8E6B-14B1EF3B3D4A}"/>
            </c:ext>
          </c:extLst>
        </c:ser>
        <c:dLbls>
          <c:showLegendKey val="0"/>
          <c:showVal val="0"/>
          <c:showCatName val="0"/>
          <c:showSerName val="0"/>
          <c:showPercent val="0"/>
          <c:showBubbleSize val="0"/>
        </c:dLbls>
        <c:smooth val="0"/>
        <c:axId val="474165848"/>
        <c:axId val="474157976"/>
      </c:lineChart>
      <c:catAx>
        <c:axId val="47416584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t>Survey year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schemeClr>
                </a:solidFill>
                <a:latin typeface="Segoe UI" panose="020B0502040204020203" pitchFamily="34" charset="0"/>
                <a:ea typeface="+mn-ea"/>
                <a:cs typeface="Segoe UI" panose="020B0502040204020203" pitchFamily="34" charset="0"/>
              </a:defRPr>
            </a:pPr>
            <a:endParaRPr lang="en-US"/>
          </a:p>
        </c:txPr>
        <c:crossAx val="474157976"/>
        <c:crosses val="autoZero"/>
        <c:auto val="1"/>
        <c:lblAlgn val="ctr"/>
        <c:lblOffset val="100"/>
        <c:noMultiLvlLbl val="0"/>
      </c:catAx>
      <c:valAx>
        <c:axId val="474157976"/>
        <c:scaling>
          <c:orientation val="minMax"/>
          <c:max val="5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1800" b="0" i="0" baseline="0" dirty="0">
                    <a:effectLst/>
                  </a:rPr>
                  <a:t>Modern contraceptive prevalence rate (</a:t>
                </a:r>
                <a:r>
                  <a:rPr lang="en-US" sz="1800" b="0" i="0" baseline="0" dirty="0" err="1">
                    <a:effectLst/>
                  </a:rPr>
                  <a:t>mCPR</a:t>
                </a:r>
                <a:r>
                  <a:rPr lang="en-US" sz="1800" b="0" i="0" baseline="0" dirty="0">
                    <a:effectLst/>
                  </a:rPr>
                  <a:t>)</a:t>
                </a:r>
                <a:endParaRPr lang="en-US" dirty="0">
                  <a:effectLs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47416584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21911129008441E-2"/>
          <c:y val="0"/>
          <c:w val="0.88228146895135895"/>
          <c:h val="0.82199703426633386"/>
        </c:manualLayout>
      </c:layout>
      <c:barChart>
        <c:barDir val="bar"/>
        <c:grouping val="stacked"/>
        <c:varyColors val="0"/>
        <c:ser>
          <c:idx val="0"/>
          <c:order val="0"/>
          <c:tx>
            <c:strRef>
              <c:f>'2021_CS_FP_Analysis_18Apr2022'!$P$331</c:f>
              <c:strCache>
                <c:ptCount val="1"/>
                <c:pt idx="0">
                  <c:v>Implant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'2021_CS_FP_Analysis_18Apr2022'!$Q$330:$R$330</c:f>
              <c:strCache>
                <c:ptCount val="2"/>
                <c:pt idx="0">
                  <c:v>PMA2020</c:v>
                </c:pt>
                <c:pt idx="1">
                  <c:v>PMA2021</c:v>
                </c:pt>
              </c:strCache>
            </c:strRef>
          </c:cat>
          <c:val>
            <c:numRef>
              <c:f>'2021_CS_FP_Analysis_18Apr2022'!$Q$331:$R$331</c:f>
              <c:numCache>
                <c:formatCode>0</c:formatCode>
                <c:ptCount val="2"/>
                <c:pt idx="0">
                  <c:v>30.4</c:v>
                </c:pt>
                <c:pt idx="1">
                  <c:v>35.299999999999997</c:v>
                </c:pt>
              </c:numCache>
            </c:numRef>
          </c:val>
          <c:extLst>
            <c:ext xmlns:c16="http://schemas.microsoft.com/office/drawing/2014/chart" uri="{C3380CC4-5D6E-409C-BE32-E72D297353CC}">
              <c16:uniqueId val="{00000000-F01B-43F0-A903-A8EB92F3C62B}"/>
            </c:ext>
          </c:extLst>
        </c:ser>
        <c:ser>
          <c:idx val="1"/>
          <c:order val="1"/>
          <c:tx>
            <c:strRef>
              <c:f>'2021_CS_FP_Analysis_18Apr2022'!$P$332</c:f>
              <c:strCache>
                <c:ptCount val="1"/>
                <c:pt idx="0">
                  <c:v>IUD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'2021_CS_FP_Analysis_18Apr2022'!$Q$330:$R$330</c:f>
              <c:strCache>
                <c:ptCount val="2"/>
                <c:pt idx="0">
                  <c:v>PMA2020</c:v>
                </c:pt>
                <c:pt idx="1">
                  <c:v>PMA2021</c:v>
                </c:pt>
              </c:strCache>
            </c:strRef>
          </c:cat>
          <c:val>
            <c:numRef>
              <c:f>'2021_CS_FP_Analysis_18Apr2022'!$Q$332:$R$332</c:f>
              <c:numCache>
                <c:formatCode>0</c:formatCode>
                <c:ptCount val="2"/>
                <c:pt idx="0">
                  <c:v>2.2999999999999998</c:v>
                </c:pt>
                <c:pt idx="1">
                  <c:v>1.8</c:v>
                </c:pt>
              </c:numCache>
            </c:numRef>
          </c:val>
          <c:extLst>
            <c:ext xmlns:c16="http://schemas.microsoft.com/office/drawing/2014/chart" uri="{C3380CC4-5D6E-409C-BE32-E72D297353CC}">
              <c16:uniqueId val="{00000001-F01B-43F0-A903-A8EB92F3C62B}"/>
            </c:ext>
          </c:extLst>
        </c:ser>
        <c:ser>
          <c:idx val="2"/>
          <c:order val="2"/>
          <c:tx>
            <c:strRef>
              <c:f>'2021_CS_FP_Analysis_18Apr2022'!$P$333</c:f>
              <c:strCache>
                <c:ptCount val="1"/>
                <c:pt idx="0">
                  <c:v>Injectables</c:v>
                </c:pt>
              </c:strCache>
            </c:strRef>
          </c:tx>
          <c:spPr>
            <a:solidFill>
              <a:srgbClr val="B875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'2021_CS_FP_Analysis_18Apr2022'!$Q$330:$R$330</c:f>
              <c:strCache>
                <c:ptCount val="2"/>
                <c:pt idx="0">
                  <c:v>PMA2020</c:v>
                </c:pt>
                <c:pt idx="1">
                  <c:v>PMA2021</c:v>
                </c:pt>
              </c:strCache>
            </c:strRef>
          </c:cat>
          <c:val>
            <c:numRef>
              <c:f>'2021_CS_FP_Analysis_18Apr2022'!$Q$333:$R$333</c:f>
              <c:numCache>
                <c:formatCode>0</c:formatCode>
                <c:ptCount val="2"/>
                <c:pt idx="0">
                  <c:v>59.2</c:v>
                </c:pt>
                <c:pt idx="1">
                  <c:v>53.2</c:v>
                </c:pt>
              </c:numCache>
            </c:numRef>
          </c:val>
          <c:extLst>
            <c:ext xmlns:c16="http://schemas.microsoft.com/office/drawing/2014/chart" uri="{C3380CC4-5D6E-409C-BE32-E72D297353CC}">
              <c16:uniqueId val="{00000002-F01B-43F0-A903-A8EB92F3C62B}"/>
            </c:ext>
          </c:extLst>
        </c:ser>
        <c:ser>
          <c:idx val="3"/>
          <c:order val="3"/>
          <c:tx>
            <c:strRef>
              <c:f>'2021_CS_FP_Analysis_18Apr2022'!$P$334</c:f>
              <c:strCache>
                <c:ptCount val="1"/>
                <c:pt idx="0">
                  <c:v>Pills</c:v>
                </c:pt>
              </c:strCache>
            </c:strRef>
          </c:tx>
          <c:spPr>
            <a:solidFill>
              <a:srgbClr val="1A1E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'2021_CS_FP_Analysis_18Apr2022'!$Q$330:$R$330</c:f>
              <c:strCache>
                <c:ptCount val="2"/>
                <c:pt idx="0">
                  <c:v>PMA2020</c:v>
                </c:pt>
                <c:pt idx="1">
                  <c:v>PMA2021</c:v>
                </c:pt>
              </c:strCache>
            </c:strRef>
          </c:cat>
          <c:val>
            <c:numRef>
              <c:f>'2021_CS_FP_Analysis_18Apr2022'!$Q$334:$R$334</c:f>
              <c:numCache>
                <c:formatCode>0</c:formatCode>
                <c:ptCount val="2"/>
                <c:pt idx="0">
                  <c:v>6.3</c:v>
                </c:pt>
                <c:pt idx="1">
                  <c:v>6.4</c:v>
                </c:pt>
              </c:numCache>
            </c:numRef>
          </c:val>
          <c:extLst>
            <c:ext xmlns:c16="http://schemas.microsoft.com/office/drawing/2014/chart" uri="{C3380CC4-5D6E-409C-BE32-E72D297353CC}">
              <c16:uniqueId val="{00000003-F01B-43F0-A903-A8EB92F3C62B}"/>
            </c:ext>
          </c:extLst>
        </c:ser>
        <c:ser>
          <c:idx val="4"/>
          <c:order val="4"/>
          <c:tx>
            <c:strRef>
              <c:f>'2021_CS_FP_Analysis_18Apr2022'!$P$335</c:f>
              <c:strCache>
                <c:ptCount val="1"/>
                <c:pt idx="0">
                  <c:v>Other modern</c:v>
                </c:pt>
              </c:strCache>
            </c:strRef>
          </c:tx>
          <c:spPr>
            <a:solidFill>
              <a:srgbClr val="5EBA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'2021_CS_FP_Analysis_18Apr2022'!$Q$330:$R$330</c:f>
              <c:strCache>
                <c:ptCount val="2"/>
                <c:pt idx="0">
                  <c:v>PMA2020</c:v>
                </c:pt>
                <c:pt idx="1">
                  <c:v>PMA2021</c:v>
                </c:pt>
              </c:strCache>
            </c:strRef>
          </c:cat>
          <c:val>
            <c:numRef>
              <c:f>'2021_CS_FP_Analysis_18Apr2022'!$Q$335:$R$335</c:f>
              <c:numCache>
                <c:formatCode>0</c:formatCode>
                <c:ptCount val="2"/>
                <c:pt idx="0">
                  <c:v>1.8</c:v>
                </c:pt>
                <c:pt idx="1">
                  <c:v>3.2</c:v>
                </c:pt>
              </c:numCache>
            </c:numRef>
          </c:val>
          <c:extLst>
            <c:ext xmlns:c16="http://schemas.microsoft.com/office/drawing/2014/chart" uri="{C3380CC4-5D6E-409C-BE32-E72D297353CC}">
              <c16:uniqueId val="{00000004-F01B-43F0-A903-A8EB92F3C62B}"/>
            </c:ext>
          </c:extLst>
        </c:ser>
        <c:dLbls>
          <c:dLblPos val="ctr"/>
          <c:showLegendKey val="0"/>
          <c:showVal val="1"/>
          <c:showCatName val="0"/>
          <c:showSerName val="0"/>
          <c:showPercent val="0"/>
          <c:showBubbleSize val="0"/>
        </c:dLbls>
        <c:gapWidth val="150"/>
        <c:overlap val="100"/>
        <c:axId val="1079911967"/>
        <c:axId val="1079910303"/>
      </c:barChart>
      <c:catAx>
        <c:axId val="1079911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1079910303"/>
        <c:crosses val="autoZero"/>
        <c:auto val="1"/>
        <c:lblAlgn val="ctr"/>
        <c:lblOffset val="100"/>
        <c:noMultiLvlLbl val="0"/>
      </c:catAx>
      <c:valAx>
        <c:axId val="1079910303"/>
        <c:scaling>
          <c:orientation val="minMax"/>
          <c:max val="10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107991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Sheet1!$C$8</c:f>
              <c:strCache>
                <c:ptCount val="1"/>
                <c:pt idx="0">
                  <c:v>Female sterilization</c:v>
                </c:pt>
              </c:strCache>
            </c:strRef>
          </c:tx>
          <c:spPr>
            <a:solidFill>
              <a:schemeClr val="accent1"/>
            </a:solidFill>
            <a:ln>
              <a:noFill/>
            </a:ln>
            <a:effectLst/>
          </c:spPr>
          <c:invertIfNegative val="0"/>
          <c:dLbls>
            <c:dLbl>
              <c:idx val="0"/>
              <c:layout>
                <c:manualLayout>
                  <c:x val="0"/>
                  <c:y val="-5.53346647056991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5D-4986-BF4C-DE07A24E4903}"/>
                </c:ext>
              </c:extLst>
            </c:dLbl>
            <c:dLbl>
              <c:idx val="1"/>
              <c:layout>
                <c:manualLayout>
                  <c:x val="0"/>
                  <c:y val="-5.53346647057001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5D-4986-BF4C-DE07A24E4903}"/>
                </c:ext>
              </c:extLst>
            </c:dLbl>
            <c:dLbl>
              <c:idx val="2"/>
              <c:delete val="1"/>
              <c:extLst>
                <c:ext xmlns:c15="http://schemas.microsoft.com/office/drawing/2012/chart" uri="{CE6537A1-D6FC-4f65-9D91-7224C49458BB}"/>
                <c:ext xmlns:c16="http://schemas.microsoft.com/office/drawing/2014/chart" uri="{C3380CC4-5D6E-409C-BE32-E72D297353CC}">
                  <c16:uniqueId val="{00000009-AC5D-4986-BF4C-DE07A24E4903}"/>
                </c:ext>
              </c:extLst>
            </c:dLbl>
            <c:dLbl>
              <c:idx val="3"/>
              <c:layout>
                <c:manualLayout>
                  <c:x val="-5.6826562348783173E-17"/>
                  <c:y val="-1.1066932941139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5D-4986-BF4C-DE07A24E4903}"/>
                </c:ext>
              </c:extLst>
            </c:dLbl>
            <c:dLbl>
              <c:idx val="4"/>
              <c:delete val="1"/>
              <c:extLst>
                <c:ext xmlns:c15="http://schemas.microsoft.com/office/drawing/2012/chart" uri="{CE6537A1-D6FC-4f65-9D91-7224C49458BB}"/>
                <c:ext xmlns:c16="http://schemas.microsoft.com/office/drawing/2014/chart" uri="{C3380CC4-5D6E-409C-BE32-E72D297353CC}">
                  <c16:uniqueId val="{00000007-AC5D-4986-BF4C-DE07A24E4903}"/>
                </c:ext>
              </c:extLst>
            </c:dLbl>
            <c:dLbl>
              <c:idx val="5"/>
              <c:layout>
                <c:manualLayout>
                  <c:x val="-1.1365312469756635E-16"/>
                  <c:y val="-1.93671326469947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5D-4986-BF4C-DE07A24E4903}"/>
                </c:ext>
              </c:extLst>
            </c:dLbl>
            <c:dLbl>
              <c:idx val="6"/>
              <c:delete val="1"/>
              <c:extLst>
                <c:ext xmlns:c15="http://schemas.microsoft.com/office/drawing/2012/chart" uri="{CE6537A1-D6FC-4f65-9D91-7224C49458BB}"/>
                <c:ext xmlns:c16="http://schemas.microsoft.com/office/drawing/2014/chart" uri="{C3380CC4-5D6E-409C-BE32-E72D297353CC}">
                  <c16:uniqueId val="{00000003-AC5D-4986-BF4C-DE07A24E4903}"/>
                </c:ext>
              </c:extLst>
            </c:dLbl>
            <c:dLbl>
              <c:idx val="7"/>
              <c:layout>
                <c:manualLayout>
                  <c:x val="-1.1365312469756635E-16"/>
                  <c:y val="-1.38336661764247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5D-4986-BF4C-DE07A24E4903}"/>
                </c:ext>
              </c:extLst>
            </c:dLbl>
            <c:dLbl>
              <c:idx val="8"/>
              <c:layout>
                <c:manualLayout>
                  <c:x val="-1.1365312469756635E-16"/>
                  <c:y val="-1.38336661764248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5D-4986-BF4C-DE07A24E49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Sheet1!$D$6:$L$7</c:f>
              <c:strCache>
                <c:ptCount val="9"/>
                <c:pt idx="0">
                  <c:v>Amhara</c:v>
                </c:pt>
                <c:pt idx="1">
                  <c:v>Oromia</c:v>
                </c:pt>
                <c:pt idx="2">
                  <c:v>Benishangul-Gumuz</c:v>
                </c:pt>
                <c:pt idx="3">
                  <c:v>SNNP</c:v>
                </c:pt>
                <c:pt idx="4">
                  <c:v>Gambella</c:v>
                </c:pt>
                <c:pt idx="5">
                  <c:v>Addis</c:v>
                </c:pt>
                <c:pt idx="6">
                  <c:v>Dira Dawa</c:v>
                </c:pt>
                <c:pt idx="7">
                  <c:v>Sidama</c:v>
                </c:pt>
                <c:pt idx="8">
                  <c:v>Total</c:v>
                </c:pt>
              </c:strCache>
            </c:strRef>
          </c:cat>
          <c:val>
            <c:numRef>
              <c:f>Sheet1!$D$8:$L$8</c:f>
              <c:numCache>
                <c:formatCode>General</c:formatCode>
                <c:ptCount val="9"/>
                <c:pt idx="0">
                  <c:v>0.5</c:v>
                </c:pt>
                <c:pt idx="1">
                  <c:v>2.9</c:v>
                </c:pt>
                <c:pt idx="2">
                  <c:v>0</c:v>
                </c:pt>
                <c:pt idx="3">
                  <c:v>1.7</c:v>
                </c:pt>
                <c:pt idx="4">
                  <c:v>0</c:v>
                </c:pt>
                <c:pt idx="5">
                  <c:v>0.8</c:v>
                </c:pt>
                <c:pt idx="6">
                  <c:v>0</c:v>
                </c:pt>
                <c:pt idx="7">
                  <c:v>1.5</c:v>
                </c:pt>
                <c:pt idx="8">
                  <c:v>1.8</c:v>
                </c:pt>
              </c:numCache>
            </c:numRef>
          </c:val>
          <c:extLst>
            <c:ext xmlns:c16="http://schemas.microsoft.com/office/drawing/2014/chart" uri="{C3380CC4-5D6E-409C-BE32-E72D297353CC}">
              <c16:uniqueId val="{00000000-F29D-41FD-A2DC-F051809E3F1D}"/>
            </c:ext>
          </c:extLst>
        </c:ser>
        <c:ser>
          <c:idx val="1"/>
          <c:order val="1"/>
          <c:tx>
            <c:strRef>
              <c:f>Sheet1!$C$9</c:f>
              <c:strCache>
                <c:ptCount val="1"/>
                <c:pt idx="0">
                  <c:v>Implant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Sheet1!$D$6:$L$7</c:f>
              <c:strCache>
                <c:ptCount val="9"/>
                <c:pt idx="0">
                  <c:v>Amhara</c:v>
                </c:pt>
                <c:pt idx="1">
                  <c:v>Oromia</c:v>
                </c:pt>
                <c:pt idx="2">
                  <c:v>Benishangul-Gumuz</c:v>
                </c:pt>
                <c:pt idx="3">
                  <c:v>SNNP</c:v>
                </c:pt>
                <c:pt idx="4">
                  <c:v>Gambella</c:v>
                </c:pt>
                <c:pt idx="5">
                  <c:v>Addis</c:v>
                </c:pt>
                <c:pt idx="6">
                  <c:v>Dira Dawa</c:v>
                </c:pt>
                <c:pt idx="7">
                  <c:v>Sidama</c:v>
                </c:pt>
                <c:pt idx="8">
                  <c:v>Total</c:v>
                </c:pt>
              </c:strCache>
            </c:strRef>
          </c:cat>
          <c:val>
            <c:numRef>
              <c:f>Sheet1!$D$9:$L$9</c:f>
              <c:numCache>
                <c:formatCode>General</c:formatCode>
                <c:ptCount val="9"/>
                <c:pt idx="0">
                  <c:v>27.1</c:v>
                </c:pt>
                <c:pt idx="1">
                  <c:v>37.200000000000003</c:v>
                </c:pt>
                <c:pt idx="2">
                  <c:v>41</c:v>
                </c:pt>
                <c:pt idx="3">
                  <c:v>47.6</c:v>
                </c:pt>
                <c:pt idx="4">
                  <c:v>15.6</c:v>
                </c:pt>
                <c:pt idx="5">
                  <c:v>41</c:v>
                </c:pt>
                <c:pt idx="6">
                  <c:v>52.2</c:v>
                </c:pt>
                <c:pt idx="7">
                  <c:v>22.3</c:v>
                </c:pt>
                <c:pt idx="8">
                  <c:v>35.299999999999997</c:v>
                </c:pt>
              </c:numCache>
            </c:numRef>
          </c:val>
          <c:extLst>
            <c:ext xmlns:c16="http://schemas.microsoft.com/office/drawing/2014/chart" uri="{C3380CC4-5D6E-409C-BE32-E72D297353CC}">
              <c16:uniqueId val="{00000001-F29D-41FD-A2DC-F051809E3F1D}"/>
            </c:ext>
          </c:extLst>
        </c:ser>
        <c:ser>
          <c:idx val="2"/>
          <c:order val="2"/>
          <c:tx>
            <c:strRef>
              <c:f>Sheet1!$C$10</c:f>
              <c:strCache>
                <c:ptCount val="1"/>
                <c:pt idx="0">
                  <c:v>IUD</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AC5D-4986-BF4C-DE07A24E4903}"/>
                </c:ext>
              </c:extLst>
            </c:dLbl>
            <c:dLbl>
              <c:idx val="4"/>
              <c:delete val="1"/>
              <c:extLst>
                <c:ext xmlns:c15="http://schemas.microsoft.com/office/drawing/2012/chart" uri="{CE6537A1-D6FC-4f65-9D91-7224C49458BB}"/>
                <c:ext xmlns:c16="http://schemas.microsoft.com/office/drawing/2014/chart" uri="{C3380CC4-5D6E-409C-BE32-E72D297353CC}">
                  <c16:uniqueId val="{00000004-AC5D-4986-BF4C-DE07A24E49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Sheet1!$D$6:$L$7</c:f>
              <c:strCache>
                <c:ptCount val="9"/>
                <c:pt idx="0">
                  <c:v>Amhara</c:v>
                </c:pt>
                <c:pt idx="1">
                  <c:v>Oromia</c:v>
                </c:pt>
                <c:pt idx="2">
                  <c:v>Benishangul-Gumuz</c:v>
                </c:pt>
                <c:pt idx="3">
                  <c:v>SNNP</c:v>
                </c:pt>
                <c:pt idx="4">
                  <c:v>Gambella</c:v>
                </c:pt>
                <c:pt idx="5">
                  <c:v>Addis</c:v>
                </c:pt>
                <c:pt idx="6">
                  <c:v>Dira Dawa</c:v>
                </c:pt>
                <c:pt idx="7">
                  <c:v>Sidama</c:v>
                </c:pt>
                <c:pt idx="8">
                  <c:v>Total</c:v>
                </c:pt>
              </c:strCache>
            </c:strRef>
          </c:cat>
          <c:val>
            <c:numRef>
              <c:f>Sheet1!$D$10:$L$10</c:f>
              <c:numCache>
                <c:formatCode>General</c:formatCode>
                <c:ptCount val="9"/>
                <c:pt idx="0">
                  <c:v>0.8</c:v>
                </c:pt>
                <c:pt idx="1">
                  <c:v>1.8</c:v>
                </c:pt>
                <c:pt idx="2">
                  <c:v>0</c:v>
                </c:pt>
                <c:pt idx="3">
                  <c:v>0.5</c:v>
                </c:pt>
                <c:pt idx="4">
                  <c:v>0</c:v>
                </c:pt>
                <c:pt idx="5">
                  <c:v>7.8</c:v>
                </c:pt>
                <c:pt idx="6">
                  <c:v>4</c:v>
                </c:pt>
                <c:pt idx="7">
                  <c:v>2.8</c:v>
                </c:pt>
                <c:pt idx="8">
                  <c:v>1.8</c:v>
                </c:pt>
              </c:numCache>
            </c:numRef>
          </c:val>
          <c:extLst>
            <c:ext xmlns:c16="http://schemas.microsoft.com/office/drawing/2014/chart" uri="{C3380CC4-5D6E-409C-BE32-E72D297353CC}">
              <c16:uniqueId val="{00000002-F29D-41FD-A2DC-F051809E3F1D}"/>
            </c:ext>
          </c:extLst>
        </c:ser>
        <c:ser>
          <c:idx val="3"/>
          <c:order val="3"/>
          <c:tx>
            <c:strRef>
              <c:f>Sheet1!$C$11</c:f>
              <c:strCache>
                <c:ptCount val="1"/>
                <c:pt idx="0">
                  <c:v>Injectables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Sheet1!$D$6:$L$7</c:f>
              <c:strCache>
                <c:ptCount val="9"/>
                <c:pt idx="0">
                  <c:v>Amhara</c:v>
                </c:pt>
                <c:pt idx="1">
                  <c:v>Oromia</c:v>
                </c:pt>
                <c:pt idx="2">
                  <c:v>Benishangul-Gumuz</c:v>
                </c:pt>
                <c:pt idx="3">
                  <c:v>SNNP</c:v>
                </c:pt>
                <c:pt idx="4">
                  <c:v>Gambella</c:v>
                </c:pt>
                <c:pt idx="5">
                  <c:v>Addis</c:v>
                </c:pt>
                <c:pt idx="6">
                  <c:v>Dira Dawa</c:v>
                </c:pt>
                <c:pt idx="7">
                  <c:v>Sidama</c:v>
                </c:pt>
                <c:pt idx="8">
                  <c:v>Total</c:v>
                </c:pt>
              </c:strCache>
            </c:strRef>
          </c:cat>
          <c:val>
            <c:numRef>
              <c:f>Sheet1!$D$11:$L$11</c:f>
              <c:numCache>
                <c:formatCode>General</c:formatCode>
                <c:ptCount val="9"/>
                <c:pt idx="0">
                  <c:v>63.8</c:v>
                </c:pt>
                <c:pt idx="1">
                  <c:v>51.2</c:v>
                </c:pt>
                <c:pt idx="2">
                  <c:v>51.9</c:v>
                </c:pt>
                <c:pt idx="3">
                  <c:v>46.4</c:v>
                </c:pt>
                <c:pt idx="4">
                  <c:v>75.2</c:v>
                </c:pt>
                <c:pt idx="5">
                  <c:v>27.6</c:v>
                </c:pt>
                <c:pt idx="6">
                  <c:v>17.399999999999999</c:v>
                </c:pt>
                <c:pt idx="7">
                  <c:v>69</c:v>
                </c:pt>
                <c:pt idx="8">
                  <c:v>53.2</c:v>
                </c:pt>
              </c:numCache>
            </c:numRef>
          </c:val>
          <c:extLst>
            <c:ext xmlns:c16="http://schemas.microsoft.com/office/drawing/2014/chart" uri="{C3380CC4-5D6E-409C-BE32-E72D297353CC}">
              <c16:uniqueId val="{00000003-F29D-41FD-A2DC-F051809E3F1D}"/>
            </c:ext>
          </c:extLst>
        </c:ser>
        <c:ser>
          <c:idx val="4"/>
          <c:order val="4"/>
          <c:tx>
            <c:strRef>
              <c:f>Sheet1!$C$12</c:f>
              <c:strCache>
                <c:ptCount val="1"/>
                <c:pt idx="0">
                  <c:v>Pill</c:v>
                </c:pt>
              </c:strCache>
            </c:strRef>
          </c:tx>
          <c:spPr>
            <a:solidFill>
              <a:schemeClr val="accent5"/>
            </a:solidFill>
            <a:ln>
              <a:noFill/>
            </a:ln>
            <a:effectLst/>
          </c:spPr>
          <c:invertIfNegative val="0"/>
          <c:dLbls>
            <c:dLbl>
              <c:idx val="0"/>
              <c:layout>
                <c:manualLayout>
                  <c:x val="3.8015910706313172E-3"/>
                  <c:y val="6.07879457982127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9D-41FD-A2DC-F051809E3F1D}"/>
                </c:ext>
              </c:extLst>
            </c:dLbl>
            <c:dLbl>
              <c:idx val="3"/>
              <c:layout>
                <c:manualLayout>
                  <c:x val="0"/>
                  <c:y val="3.03939728991063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D-41FD-A2DC-F051809E3F1D}"/>
                </c:ext>
              </c:extLst>
            </c:dLbl>
            <c:dLbl>
              <c:idx val="8"/>
              <c:layout>
                <c:manualLayout>
                  <c:x val="1.1365312469756635E-16"/>
                  <c:y val="2.76673323528494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9D-41FD-A2DC-F051809E3F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Sheet1!$D$6:$L$7</c:f>
              <c:strCache>
                <c:ptCount val="9"/>
                <c:pt idx="0">
                  <c:v>Amhara</c:v>
                </c:pt>
                <c:pt idx="1">
                  <c:v>Oromia</c:v>
                </c:pt>
                <c:pt idx="2">
                  <c:v>Benishangul-Gumuz</c:v>
                </c:pt>
                <c:pt idx="3">
                  <c:v>SNNP</c:v>
                </c:pt>
                <c:pt idx="4">
                  <c:v>Gambella</c:v>
                </c:pt>
                <c:pt idx="5">
                  <c:v>Addis</c:v>
                </c:pt>
                <c:pt idx="6">
                  <c:v>Dira Dawa</c:v>
                </c:pt>
                <c:pt idx="7">
                  <c:v>Sidama</c:v>
                </c:pt>
                <c:pt idx="8">
                  <c:v>Total</c:v>
                </c:pt>
              </c:strCache>
            </c:strRef>
          </c:cat>
          <c:val>
            <c:numRef>
              <c:f>Sheet1!$D$12:$L$12</c:f>
              <c:numCache>
                <c:formatCode>General</c:formatCode>
                <c:ptCount val="9"/>
                <c:pt idx="0">
                  <c:v>7</c:v>
                </c:pt>
                <c:pt idx="1">
                  <c:v>5.8</c:v>
                </c:pt>
                <c:pt idx="2">
                  <c:v>7.1</c:v>
                </c:pt>
                <c:pt idx="3">
                  <c:v>1.7</c:v>
                </c:pt>
                <c:pt idx="4">
                  <c:v>9.1</c:v>
                </c:pt>
                <c:pt idx="5">
                  <c:v>17.899999999999999</c:v>
                </c:pt>
                <c:pt idx="6">
                  <c:v>17.600000000000001</c:v>
                </c:pt>
                <c:pt idx="7">
                  <c:v>4</c:v>
                </c:pt>
                <c:pt idx="8">
                  <c:v>6.4</c:v>
                </c:pt>
              </c:numCache>
            </c:numRef>
          </c:val>
          <c:extLst>
            <c:ext xmlns:c16="http://schemas.microsoft.com/office/drawing/2014/chart" uri="{C3380CC4-5D6E-409C-BE32-E72D297353CC}">
              <c16:uniqueId val="{00000006-F29D-41FD-A2DC-F051809E3F1D}"/>
            </c:ext>
          </c:extLst>
        </c:ser>
        <c:ser>
          <c:idx val="5"/>
          <c:order val="5"/>
          <c:tx>
            <c:strRef>
              <c:f>Sheet1!$C$13</c:f>
              <c:strCache>
                <c:ptCount val="1"/>
                <c:pt idx="0">
                  <c:v>Other</c:v>
                </c:pt>
              </c:strCache>
            </c:strRef>
          </c:tx>
          <c:spPr>
            <a:solidFill>
              <a:schemeClr val="accent6"/>
            </a:solidFill>
            <a:ln>
              <a:noFill/>
            </a:ln>
            <a:effectLst/>
          </c:spPr>
          <c:invertIfNegative val="0"/>
          <c:dLbls>
            <c:dLbl>
              <c:idx val="0"/>
              <c:layout>
                <c:manualLayout>
                  <c:x val="0"/>
                  <c:y val="-1.82363837394638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D-41FD-A2DC-F051809E3F1D}"/>
                </c:ext>
              </c:extLst>
            </c:dLbl>
            <c:dLbl>
              <c:idx val="1"/>
              <c:layout>
                <c:manualLayout>
                  <c:x val="3.8015910706313172E-3"/>
                  <c:y val="-2.43151783192850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9D-41FD-A2DC-F051809E3F1D}"/>
                </c:ext>
              </c:extLst>
            </c:dLbl>
            <c:dLbl>
              <c:idx val="2"/>
              <c:delete val="1"/>
              <c:extLst>
                <c:ext xmlns:c15="http://schemas.microsoft.com/office/drawing/2012/chart" uri="{CE6537A1-D6FC-4f65-9D91-7224C49458BB}"/>
                <c:ext xmlns:c16="http://schemas.microsoft.com/office/drawing/2014/chart" uri="{C3380CC4-5D6E-409C-BE32-E72D297353CC}">
                  <c16:uniqueId val="{0000000C-AC5D-4986-BF4C-DE07A24E4903}"/>
                </c:ext>
              </c:extLst>
            </c:dLbl>
            <c:dLbl>
              <c:idx val="3"/>
              <c:layout>
                <c:manualLayout>
                  <c:x val="0"/>
                  <c:y val="-2.12757810293744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9D-41FD-A2DC-F051809E3F1D}"/>
                </c:ext>
              </c:extLst>
            </c:dLbl>
            <c:dLbl>
              <c:idx val="4"/>
              <c:delete val="1"/>
              <c:extLst>
                <c:ext xmlns:c15="http://schemas.microsoft.com/office/drawing/2012/chart" uri="{CE6537A1-D6FC-4f65-9D91-7224C49458BB}"/>
                <c:ext xmlns:c16="http://schemas.microsoft.com/office/drawing/2014/chart" uri="{C3380CC4-5D6E-409C-BE32-E72D297353CC}">
                  <c16:uniqueId val="{0000000D-AC5D-4986-BF4C-DE07A24E4903}"/>
                </c:ext>
              </c:extLst>
            </c:dLbl>
            <c:dLbl>
              <c:idx val="7"/>
              <c:layout>
                <c:manualLayout>
                  <c:x val="-1.1365312469756635E-16"/>
                  <c:y val="-8.30019970585486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9D-41FD-A2DC-F051809E3F1D}"/>
                </c:ext>
              </c:extLst>
            </c:dLbl>
            <c:dLbl>
              <c:idx val="8"/>
              <c:layout>
                <c:manualLayout>
                  <c:x val="1.1365312469756635E-16"/>
                  <c:y val="-1.38336661764247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9D-41FD-A2DC-F051809E3F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Sheet1!$D$6:$L$7</c:f>
              <c:strCache>
                <c:ptCount val="9"/>
                <c:pt idx="0">
                  <c:v>Amhara</c:v>
                </c:pt>
                <c:pt idx="1">
                  <c:v>Oromia</c:v>
                </c:pt>
                <c:pt idx="2">
                  <c:v>Benishangul-Gumuz</c:v>
                </c:pt>
                <c:pt idx="3">
                  <c:v>SNNP</c:v>
                </c:pt>
                <c:pt idx="4">
                  <c:v>Gambella</c:v>
                </c:pt>
                <c:pt idx="5">
                  <c:v>Addis</c:v>
                </c:pt>
                <c:pt idx="6">
                  <c:v>Dira Dawa</c:v>
                </c:pt>
                <c:pt idx="7">
                  <c:v>Sidama</c:v>
                </c:pt>
                <c:pt idx="8">
                  <c:v>Total</c:v>
                </c:pt>
              </c:strCache>
            </c:strRef>
          </c:cat>
          <c:val>
            <c:numRef>
              <c:f>Sheet1!$D$13:$L$13</c:f>
              <c:numCache>
                <c:formatCode>General</c:formatCode>
                <c:ptCount val="9"/>
                <c:pt idx="0">
                  <c:v>0.8</c:v>
                </c:pt>
                <c:pt idx="1">
                  <c:v>1.1000000000000001</c:v>
                </c:pt>
                <c:pt idx="2">
                  <c:v>0</c:v>
                </c:pt>
                <c:pt idx="3">
                  <c:v>2.1</c:v>
                </c:pt>
                <c:pt idx="4">
                  <c:v>0</c:v>
                </c:pt>
                <c:pt idx="5">
                  <c:v>4.9000000000000004</c:v>
                </c:pt>
                <c:pt idx="6">
                  <c:v>8.8999999999999986</c:v>
                </c:pt>
                <c:pt idx="7">
                  <c:v>0.3</c:v>
                </c:pt>
                <c:pt idx="8">
                  <c:v>1.4</c:v>
                </c:pt>
              </c:numCache>
            </c:numRef>
          </c:val>
          <c:extLst>
            <c:ext xmlns:c16="http://schemas.microsoft.com/office/drawing/2014/chart" uri="{C3380CC4-5D6E-409C-BE32-E72D297353CC}">
              <c16:uniqueId val="{0000000A-F29D-41FD-A2DC-F051809E3F1D}"/>
            </c:ext>
          </c:extLst>
        </c:ser>
        <c:dLbls>
          <c:dLblPos val="ctr"/>
          <c:showLegendKey val="0"/>
          <c:showVal val="1"/>
          <c:showCatName val="0"/>
          <c:showSerName val="0"/>
          <c:showPercent val="0"/>
          <c:showBubbleSize val="0"/>
        </c:dLbls>
        <c:gapWidth val="86"/>
        <c:overlap val="100"/>
        <c:axId val="1474117680"/>
        <c:axId val="1474126416"/>
      </c:barChart>
      <c:catAx>
        <c:axId val="1474117680"/>
        <c:scaling>
          <c:orientation val="minMax"/>
        </c:scaling>
        <c:delete val="0"/>
        <c:axPos val="b"/>
        <c:title>
          <c:tx>
            <c:rich>
              <a:bodyPr rot="0" spcFirstLastPara="1" vertOverflow="ellipsis" vert="horz" wrap="square" anchor="ctr" anchorCtr="1"/>
              <a:lstStyle/>
              <a:p>
                <a:pPr>
                  <a:defRPr sz="1200" b="0" i="0" u="none" strike="noStrike" baseline="0">
                    <a:solidFill>
                      <a:schemeClr val="tx2"/>
                    </a:solidFill>
                    <a:latin typeface="+mn-lt"/>
                    <a:ea typeface="+mn-ea"/>
                    <a:cs typeface="+mn-cs"/>
                  </a:defRPr>
                </a:pPr>
                <a:r>
                  <a:rPr lang="en-US" sz="1200" dirty="0">
                    <a:solidFill>
                      <a:schemeClr val="tx2"/>
                    </a:solidFill>
                  </a:rPr>
                  <a:t>Regions</a:t>
                </a:r>
              </a:p>
            </c:rich>
          </c:tx>
          <c:layout>
            <c:manualLayout>
              <c:xMode val="edge"/>
              <c:yMode val="edge"/>
              <c:x val="0.45574066774626176"/>
              <c:y val="0.83447005403408225"/>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baseline="0">
                <a:solidFill>
                  <a:schemeClr val="tx2"/>
                </a:solidFill>
                <a:latin typeface="+mn-lt"/>
                <a:ea typeface="+mn-ea"/>
                <a:cs typeface="+mn-cs"/>
              </a:defRPr>
            </a:pPr>
            <a:endParaRPr lang="en-US"/>
          </a:p>
        </c:txPr>
        <c:crossAx val="1474126416"/>
        <c:crosses val="autoZero"/>
        <c:auto val="1"/>
        <c:lblAlgn val="ctr"/>
        <c:lblOffset val="100"/>
        <c:noMultiLvlLbl val="0"/>
      </c:catAx>
      <c:valAx>
        <c:axId val="14741264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baseline="0">
                    <a:solidFill>
                      <a:schemeClr val="tx2"/>
                    </a:solidFill>
                    <a:latin typeface="+mn-lt"/>
                    <a:ea typeface="+mn-ea"/>
                    <a:cs typeface="+mn-cs"/>
                  </a:defRPr>
                </a:pPr>
                <a:r>
                  <a:rPr lang="en-US" sz="1100" dirty="0">
                    <a:solidFill>
                      <a:schemeClr val="tx2"/>
                    </a:solidFill>
                  </a:rPr>
                  <a:t>Percent contraceptive method mix</a:t>
                </a:r>
              </a:p>
            </c:rich>
          </c:tx>
          <c:overlay val="0"/>
          <c:spPr>
            <a:noFill/>
            <a:ln>
              <a:noFill/>
            </a:ln>
            <a:effectLst/>
          </c:spPr>
          <c:txPr>
            <a:bodyPr rot="-5400000" spcFirstLastPara="1" vertOverflow="ellipsis" vert="horz" wrap="square" anchor="ctr" anchorCtr="1"/>
            <a:lstStyle/>
            <a:p>
              <a:pPr>
                <a:defRPr sz="1100" b="0" i="0" u="none" strike="noStrike"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2"/>
                </a:solidFill>
                <a:latin typeface="+mn-lt"/>
                <a:ea typeface="+mn-ea"/>
                <a:cs typeface="+mn-cs"/>
              </a:defRPr>
            </a:pPr>
            <a:endParaRPr lang="en-US"/>
          </a:p>
        </c:txPr>
        <c:crossAx val="147411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PowerPoint]Sheet1'!$A$2</c:f>
              <c:strCache>
                <c:ptCount val="1"/>
                <c:pt idx="0">
                  <c:v>Addis Ababa</c:v>
                </c:pt>
              </c:strCache>
            </c:strRef>
          </c:tx>
          <c:spPr>
            <a:ln w="34925" cap="rnd">
              <a:solidFill>
                <a:srgbClr val="EDC95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F-4D69-8DFA-8849FD9C0FA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AF-4D69-8DFA-8849FD9C0F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PowerPoint]Sheet1'!$B$1:$J$1</c:f>
              <c:strCache>
                <c:ptCount val="9"/>
                <c:pt idx="0">
                  <c:v>PMA2014 </c:v>
                </c:pt>
                <c:pt idx="1">
                  <c:v>PMA 2014 </c:v>
                </c:pt>
                <c:pt idx="2">
                  <c:v>PMA2015</c:v>
                </c:pt>
                <c:pt idx="3">
                  <c:v>PMA2016</c:v>
                </c:pt>
                <c:pt idx="4">
                  <c:v>PMA2017</c:v>
                </c:pt>
                <c:pt idx="5">
                  <c:v>PMA2018</c:v>
                </c:pt>
                <c:pt idx="6">
                  <c:v>PMA2019</c:v>
                </c:pt>
                <c:pt idx="7">
                  <c:v>PMA 2020</c:v>
                </c:pt>
                <c:pt idx="8">
                  <c:v>PMA 2021</c:v>
                </c:pt>
              </c:strCache>
            </c:strRef>
          </c:cat>
          <c:val>
            <c:numRef>
              <c:f>'[Chart in Microsoft PowerPoint]Sheet1'!$B$2:$J$2</c:f>
              <c:numCache>
                <c:formatCode>0</c:formatCode>
                <c:ptCount val="9"/>
                <c:pt idx="0">
                  <c:v>30.800000000000004</c:v>
                </c:pt>
                <c:pt idx="1">
                  <c:v>43.4</c:v>
                </c:pt>
                <c:pt idx="2">
                  <c:v>33.300000000000004</c:v>
                </c:pt>
                <c:pt idx="3">
                  <c:v>40.4</c:v>
                </c:pt>
                <c:pt idx="4">
                  <c:v>44.5</c:v>
                </c:pt>
                <c:pt idx="5">
                  <c:v>53.900000000000006</c:v>
                </c:pt>
                <c:pt idx="6">
                  <c:v>48.7</c:v>
                </c:pt>
                <c:pt idx="7">
                  <c:v>36.1</c:v>
                </c:pt>
                <c:pt idx="8">
                  <c:v>49.5</c:v>
                </c:pt>
              </c:numCache>
            </c:numRef>
          </c:val>
          <c:smooth val="0"/>
          <c:extLst>
            <c:ext xmlns:c16="http://schemas.microsoft.com/office/drawing/2014/chart" uri="{C3380CC4-5D6E-409C-BE32-E72D297353CC}">
              <c16:uniqueId val="{00000000-E6C1-41F6-9839-500AC75EAC2F}"/>
            </c:ext>
          </c:extLst>
        </c:ser>
        <c:ser>
          <c:idx val="1"/>
          <c:order val="1"/>
          <c:tx>
            <c:strRef>
              <c:f>'[Chart in Microsoft PowerPoint]Sheet1'!$A$3</c:f>
              <c:strCache>
                <c:ptCount val="1"/>
                <c:pt idx="0">
                  <c:v>Amhara</c:v>
                </c:pt>
              </c:strCache>
            </c:strRef>
          </c:tx>
          <c:spPr>
            <a:ln w="34925" cap="rnd">
              <a:solidFill>
                <a:schemeClr val="accent2"/>
              </a:solidFill>
              <a:round/>
            </a:ln>
            <a:effectLst/>
          </c:spPr>
          <c:marker>
            <c:symbol val="none"/>
          </c:marker>
          <c:dLbls>
            <c:dLbl>
              <c:idx val="0"/>
              <c:layout>
                <c:manualLayout>
                  <c:x val="-3.7241801013579968E-2"/>
                  <c:y val="2.5294739967002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AF-4D69-8DFA-8849FD9C0FA9}"/>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AF-4D69-8DFA-8849FD9C0F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PowerPoint]Sheet1'!$B$1:$J$1</c:f>
              <c:strCache>
                <c:ptCount val="9"/>
                <c:pt idx="0">
                  <c:v>PMA2014 </c:v>
                </c:pt>
                <c:pt idx="1">
                  <c:v>PMA 2014 </c:v>
                </c:pt>
                <c:pt idx="2">
                  <c:v>PMA2015</c:v>
                </c:pt>
                <c:pt idx="3">
                  <c:v>PMA2016</c:v>
                </c:pt>
                <c:pt idx="4">
                  <c:v>PMA2017</c:v>
                </c:pt>
                <c:pt idx="5">
                  <c:v>PMA2018</c:v>
                </c:pt>
                <c:pt idx="6">
                  <c:v>PMA2019</c:v>
                </c:pt>
                <c:pt idx="7">
                  <c:v>PMA 2020</c:v>
                </c:pt>
                <c:pt idx="8">
                  <c:v>PMA 2021</c:v>
                </c:pt>
              </c:strCache>
            </c:strRef>
          </c:cat>
          <c:val>
            <c:numRef>
              <c:f>'[Chart in Microsoft PowerPoint]Sheet1'!$B$3:$J$3</c:f>
              <c:numCache>
                <c:formatCode>0</c:formatCode>
                <c:ptCount val="9"/>
                <c:pt idx="0">
                  <c:v>14.2</c:v>
                </c:pt>
                <c:pt idx="1">
                  <c:v>17.600000000000001</c:v>
                </c:pt>
                <c:pt idx="2">
                  <c:v>18.3</c:v>
                </c:pt>
                <c:pt idx="3">
                  <c:v>24.500000000000004</c:v>
                </c:pt>
                <c:pt idx="4">
                  <c:v>28.8</c:v>
                </c:pt>
                <c:pt idx="5">
                  <c:v>26.700000000000003</c:v>
                </c:pt>
                <c:pt idx="6">
                  <c:v>28.2</c:v>
                </c:pt>
                <c:pt idx="7">
                  <c:v>24.8</c:v>
                </c:pt>
                <c:pt idx="8">
                  <c:v>28.5</c:v>
                </c:pt>
              </c:numCache>
            </c:numRef>
          </c:val>
          <c:smooth val="0"/>
          <c:extLst>
            <c:ext xmlns:c16="http://schemas.microsoft.com/office/drawing/2014/chart" uri="{C3380CC4-5D6E-409C-BE32-E72D297353CC}">
              <c16:uniqueId val="{00000001-E6C1-41F6-9839-500AC75EAC2F}"/>
            </c:ext>
          </c:extLst>
        </c:ser>
        <c:ser>
          <c:idx val="2"/>
          <c:order val="2"/>
          <c:tx>
            <c:strRef>
              <c:f>'[Chart in Microsoft PowerPoint]Sheet1'!$A$4</c:f>
              <c:strCache>
                <c:ptCount val="1"/>
                <c:pt idx="0">
                  <c:v>Oromia</c:v>
                </c:pt>
              </c:strCache>
            </c:strRef>
          </c:tx>
          <c:spPr>
            <a:ln w="34925" cap="rnd">
              <a:solidFill>
                <a:srgbClr val="00667D"/>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AF-4D69-8DFA-8849FD9C0FA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AF-4D69-8DFA-8849FD9C0F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PowerPoint]Sheet1'!$B$1:$J$1</c:f>
              <c:strCache>
                <c:ptCount val="9"/>
                <c:pt idx="0">
                  <c:v>PMA2014 </c:v>
                </c:pt>
                <c:pt idx="1">
                  <c:v>PMA 2014 </c:v>
                </c:pt>
                <c:pt idx="2">
                  <c:v>PMA2015</c:v>
                </c:pt>
                <c:pt idx="3">
                  <c:v>PMA2016</c:v>
                </c:pt>
                <c:pt idx="4">
                  <c:v>PMA2017</c:v>
                </c:pt>
                <c:pt idx="5">
                  <c:v>PMA2018</c:v>
                </c:pt>
                <c:pt idx="6">
                  <c:v>PMA2019</c:v>
                </c:pt>
                <c:pt idx="7">
                  <c:v>PMA 2020</c:v>
                </c:pt>
                <c:pt idx="8">
                  <c:v>PMA 2021</c:v>
                </c:pt>
              </c:strCache>
            </c:strRef>
          </c:cat>
          <c:val>
            <c:numRef>
              <c:f>'[Chart in Microsoft PowerPoint]Sheet1'!$B$4:$J$4</c:f>
              <c:numCache>
                <c:formatCode>0</c:formatCode>
                <c:ptCount val="9"/>
                <c:pt idx="0">
                  <c:v>21.1</c:v>
                </c:pt>
                <c:pt idx="1">
                  <c:v>31.400000000000002</c:v>
                </c:pt>
                <c:pt idx="2">
                  <c:v>32.200000000000003</c:v>
                </c:pt>
                <c:pt idx="3">
                  <c:v>30.7</c:v>
                </c:pt>
                <c:pt idx="4">
                  <c:v>29.200000000000003</c:v>
                </c:pt>
                <c:pt idx="5">
                  <c:v>27.8</c:v>
                </c:pt>
                <c:pt idx="6">
                  <c:v>38.699999999999996</c:v>
                </c:pt>
                <c:pt idx="7">
                  <c:v>37.800000000000004</c:v>
                </c:pt>
                <c:pt idx="8">
                  <c:v>41.9</c:v>
                </c:pt>
              </c:numCache>
            </c:numRef>
          </c:val>
          <c:smooth val="0"/>
          <c:extLst>
            <c:ext xmlns:c16="http://schemas.microsoft.com/office/drawing/2014/chart" uri="{C3380CC4-5D6E-409C-BE32-E72D297353CC}">
              <c16:uniqueId val="{00000002-E6C1-41F6-9839-500AC75EAC2F}"/>
            </c:ext>
          </c:extLst>
        </c:ser>
        <c:ser>
          <c:idx val="3"/>
          <c:order val="3"/>
          <c:tx>
            <c:strRef>
              <c:f>'[Chart in Microsoft PowerPoint]Sheet1'!$A$5</c:f>
              <c:strCache>
                <c:ptCount val="1"/>
                <c:pt idx="0">
                  <c:v>SNNPR</c:v>
                </c:pt>
              </c:strCache>
            </c:strRef>
          </c:tx>
          <c:spPr>
            <a:ln w="34925" cap="rnd">
              <a:solidFill>
                <a:schemeClr val="accent4"/>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AF-4D69-8DFA-8849FD9C0FA9}"/>
                </c:ext>
              </c:extLst>
            </c:dLbl>
            <c:dLbl>
              <c:idx val="8"/>
              <c:layout>
                <c:manualLayout>
                  <c:x val="-4.3252823848520562E-3"/>
                  <c:y val="1.4272451042833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AF-4D69-8DFA-8849FD9C0F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PowerPoint]Sheet1'!$B$1:$J$1</c:f>
              <c:strCache>
                <c:ptCount val="9"/>
                <c:pt idx="0">
                  <c:v>PMA2014 </c:v>
                </c:pt>
                <c:pt idx="1">
                  <c:v>PMA 2014 </c:v>
                </c:pt>
                <c:pt idx="2">
                  <c:v>PMA2015</c:v>
                </c:pt>
                <c:pt idx="3">
                  <c:v>PMA2016</c:v>
                </c:pt>
                <c:pt idx="4">
                  <c:v>PMA2017</c:v>
                </c:pt>
                <c:pt idx="5">
                  <c:v>PMA2018</c:v>
                </c:pt>
                <c:pt idx="6">
                  <c:v>PMA2019</c:v>
                </c:pt>
                <c:pt idx="7">
                  <c:v>PMA 2020</c:v>
                </c:pt>
                <c:pt idx="8">
                  <c:v>PMA 2021</c:v>
                </c:pt>
              </c:strCache>
            </c:strRef>
          </c:cat>
          <c:val>
            <c:numRef>
              <c:f>'[Chart in Microsoft PowerPoint]Sheet1'!$B$5:$J$5</c:f>
              <c:numCache>
                <c:formatCode>0</c:formatCode>
                <c:ptCount val="9"/>
                <c:pt idx="0">
                  <c:v>11.1</c:v>
                </c:pt>
                <c:pt idx="1">
                  <c:v>16.100000000000001</c:v>
                </c:pt>
                <c:pt idx="2">
                  <c:v>20</c:v>
                </c:pt>
                <c:pt idx="3">
                  <c:v>22.8</c:v>
                </c:pt>
                <c:pt idx="4">
                  <c:v>21.4</c:v>
                </c:pt>
                <c:pt idx="5">
                  <c:v>29.400000000000002</c:v>
                </c:pt>
                <c:pt idx="6">
                  <c:v>32.9</c:v>
                </c:pt>
                <c:pt idx="7">
                  <c:v>35.9</c:v>
                </c:pt>
                <c:pt idx="8">
                  <c:v>42.4</c:v>
                </c:pt>
              </c:numCache>
            </c:numRef>
          </c:val>
          <c:smooth val="0"/>
          <c:extLst>
            <c:ext xmlns:c16="http://schemas.microsoft.com/office/drawing/2014/chart" uri="{C3380CC4-5D6E-409C-BE32-E72D297353CC}">
              <c16:uniqueId val="{00000003-E6C1-41F6-9839-500AC75EAC2F}"/>
            </c:ext>
          </c:extLst>
        </c:ser>
        <c:ser>
          <c:idx val="4"/>
          <c:order val="4"/>
          <c:tx>
            <c:strRef>
              <c:f>'[Chart in Microsoft PowerPoint]Sheet1'!$A$6</c:f>
              <c:strCache>
                <c:ptCount val="1"/>
                <c:pt idx="0">
                  <c:v>Total</c:v>
                </c:pt>
              </c:strCache>
            </c:strRef>
          </c:tx>
          <c:spPr>
            <a:ln w="34925" cap="rnd">
              <a:solidFill>
                <a:srgbClr val="CD2959"/>
              </a:solidFill>
              <a:prstDash val="sysDash"/>
              <a:round/>
            </a:ln>
            <a:effectLst/>
          </c:spPr>
          <c:marker>
            <c:symbol val="none"/>
          </c:marker>
          <c:dLbls>
            <c:dLbl>
              <c:idx val="0"/>
              <c:layout>
                <c:manualLayout>
                  <c:x val="-4.1566979724357592E-2"/>
                  <c:y val="-1.4131139646369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AF-4D69-8DFA-8849FD9C0FA9}"/>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AF-4D69-8DFA-8849FD9C0F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PowerPoint]Sheet1'!$B$1:$J$1</c:f>
              <c:strCache>
                <c:ptCount val="9"/>
                <c:pt idx="0">
                  <c:v>PMA2014 </c:v>
                </c:pt>
                <c:pt idx="1">
                  <c:v>PMA 2014 </c:v>
                </c:pt>
                <c:pt idx="2">
                  <c:v>PMA2015</c:v>
                </c:pt>
                <c:pt idx="3">
                  <c:v>PMA2016</c:v>
                </c:pt>
                <c:pt idx="4">
                  <c:v>PMA2017</c:v>
                </c:pt>
                <c:pt idx="5">
                  <c:v>PMA2018</c:v>
                </c:pt>
                <c:pt idx="6">
                  <c:v>PMA2019</c:v>
                </c:pt>
                <c:pt idx="7">
                  <c:v>PMA 2020</c:v>
                </c:pt>
                <c:pt idx="8">
                  <c:v>PMA 2021</c:v>
                </c:pt>
              </c:strCache>
            </c:strRef>
          </c:cat>
          <c:val>
            <c:numRef>
              <c:f>'[Chart in Microsoft PowerPoint]Sheet1'!$B$6:$J$6</c:f>
              <c:numCache>
                <c:formatCode>0</c:formatCode>
                <c:ptCount val="9"/>
                <c:pt idx="0">
                  <c:v>17.100000000000001</c:v>
                </c:pt>
                <c:pt idx="1">
                  <c:v>23.5</c:v>
                </c:pt>
                <c:pt idx="2">
                  <c:v>24.2</c:v>
                </c:pt>
                <c:pt idx="3">
                  <c:v>26.900000000000002</c:v>
                </c:pt>
                <c:pt idx="4">
                  <c:v>27.5</c:v>
                </c:pt>
                <c:pt idx="5">
                  <c:v>28.9</c:v>
                </c:pt>
                <c:pt idx="6">
                  <c:v>35.099999999999994</c:v>
                </c:pt>
                <c:pt idx="7">
                  <c:v>33.5</c:v>
                </c:pt>
                <c:pt idx="8">
                  <c:v>38.9</c:v>
                </c:pt>
              </c:numCache>
            </c:numRef>
          </c:val>
          <c:smooth val="0"/>
          <c:extLst>
            <c:ext xmlns:c16="http://schemas.microsoft.com/office/drawing/2014/chart" uri="{C3380CC4-5D6E-409C-BE32-E72D297353CC}">
              <c16:uniqueId val="{00000004-E6C1-41F6-9839-500AC75EAC2F}"/>
            </c:ext>
          </c:extLst>
        </c:ser>
        <c:dLbls>
          <c:showLegendKey val="0"/>
          <c:showVal val="0"/>
          <c:showCatName val="0"/>
          <c:showSerName val="0"/>
          <c:showPercent val="0"/>
          <c:showBubbleSize val="0"/>
        </c:dLbls>
        <c:smooth val="0"/>
        <c:axId val="2061745151"/>
        <c:axId val="2061745567"/>
      </c:lineChart>
      <c:catAx>
        <c:axId val="20617451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E1947"/>
                </a:solidFill>
                <a:latin typeface="+mn-lt"/>
                <a:ea typeface="+mn-ea"/>
                <a:cs typeface="+mn-cs"/>
              </a:defRPr>
            </a:pPr>
            <a:endParaRPr lang="en-US"/>
          </a:p>
        </c:txPr>
        <c:crossAx val="2061745567"/>
        <c:crosses val="autoZero"/>
        <c:auto val="1"/>
        <c:lblAlgn val="ctr"/>
        <c:lblOffset val="100"/>
        <c:noMultiLvlLbl val="0"/>
      </c:catAx>
      <c:valAx>
        <c:axId val="20617455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E1947"/>
                </a:solidFill>
                <a:latin typeface="+mn-lt"/>
                <a:ea typeface="+mn-ea"/>
                <a:cs typeface="+mn-cs"/>
              </a:defRPr>
            </a:pPr>
            <a:endParaRPr lang="en-US"/>
          </a:p>
        </c:txPr>
        <c:crossAx val="2061745151"/>
        <c:crosses val="autoZero"/>
        <c:crossBetween val="between"/>
      </c:valAx>
      <c:spPr>
        <a:noFill/>
        <a:ln>
          <a:noFill/>
        </a:ln>
        <a:effectLst/>
      </c:spPr>
    </c:plotArea>
    <c:legend>
      <c:legendPos val="b"/>
      <c:layout>
        <c:manualLayout>
          <c:xMode val="edge"/>
          <c:yMode val="edge"/>
          <c:x val="0.21106729238123578"/>
          <c:y val="0.93362993148956452"/>
          <c:w val="0.59158956512147021"/>
          <c:h val="6.0717612651887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E1947"/>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4220467586836E-2"/>
          <c:y val="2.2173475844288141E-2"/>
          <c:w val="0.92731727861965518"/>
          <c:h val="0.81885414100168019"/>
        </c:manualLayout>
      </c:layout>
      <c:lineChart>
        <c:grouping val="standard"/>
        <c:varyColors val="0"/>
        <c:ser>
          <c:idx val="0"/>
          <c:order val="0"/>
          <c:tx>
            <c:strRef>
              <c:f>OtherMtd!$D$5</c:f>
              <c:strCache>
                <c:ptCount val="1"/>
                <c:pt idx="0">
                  <c:v>Amhara</c:v>
                </c:pt>
              </c:strCache>
            </c:strRef>
          </c:tx>
          <c:spPr>
            <a:ln w="28575" cap="rnd">
              <a:solidFill>
                <a:schemeClr val="accent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42-47F5-B483-E3AFC56D839A}"/>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42-47F5-B483-E3AFC56D8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OtherMtd!$C$6:$C$13</c:f>
              <c:numCache>
                <c:formatCode>General</c:formatCode>
                <c:ptCount val="8"/>
                <c:pt idx="0">
                  <c:v>2014</c:v>
                </c:pt>
                <c:pt idx="1">
                  <c:v>2015</c:v>
                </c:pt>
                <c:pt idx="2">
                  <c:v>2016</c:v>
                </c:pt>
                <c:pt idx="3">
                  <c:v>2017</c:v>
                </c:pt>
                <c:pt idx="4">
                  <c:v>2018</c:v>
                </c:pt>
                <c:pt idx="5">
                  <c:v>2019</c:v>
                </c:pt>
                <c:pt idx="6">
                  <c:v>2020</c:v>
                </c:pt>
                <c:pt idx="7">
                  <c:v>2021</c:v>
                </c:pt>
              </c:numCache>
            </c:numRef>
          </c:cat>
          <c:val>
            <c:numRef>
              <c:f>OtherMtd!$D$6:$D$13</c:f>
              <c:numCache>
                <c:formatCode>0</c:formatCode>
                <c:ptCount val="8"/>
                <c:pt idx="0">
                  <c:v>41.48</c:v>
                </c:pt>
                <c:pt idx="1">
                  <c:v>56</c:v>
                </c:pt>
                <c:pt idx="2">
                  <c:v>48.66</c:v>
                </c:pt>
                <c:pt idx="3">
                  <c:v>56.48</c:v>
                </c:pt>
                <c:pt idx="4">
                  <c:v>49.3</c:v>
                </c:pt>
                <c:pt idx="5">
                  <c:v>40.94</c:v>
                </c:pt>
                <c:pt idx="6">
                  <c:v>39.28</c:v>
                </c:pt>
                <c:pt idx="7">
                  <c:v>41.8</c:v>
                </c:pt>
              </c:numCache>
            </c:numRef>
          </c:val>
          <c:smooth val="0"/>
          <c:extLst>
            <c:ext xmlns:c16="http://schemas.microsoft.com/office/drawing/2014/chart" uri="{C3380CC4-5D6E-409C-BE32-E72D297353CC}">
              <c16:uniqueId val="{00000000-93C8-4B92-83EE-EB45000D314D}"/>
            </c:ext>
          </c:extLst>
        </c:ser>
        <c:ser>
          <c:idx val="1"/>
          <c:order val="1"/>
          <c:tx>
            <c:strRef>
              <c:f>OtherMtd!$E$5</c:f>
              <c:strCache>
                <c:ptCount val="1"/>
                <c:pt idx="0">
                  <c:v>Oromia</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42-47F5-B483-E3AFC56D839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42-47F5-B483-E3AFC56D8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OtherMtd!$C$6:$C$13</c:f>
              <c:numCache>
                <c:formatCode>General</c:formatCode>
                <c:ptCount val="8"/>
                <c:pt idx="0">
                  <c:v>2014</c:v>
                </c:pt>
                <c:pt idx="1">
                  <c:v>2015</c:v>
                </c:pt>
                <c:pt idx="2">
                  <c:v>2016</c:v>
                </c:pt>
                <c:pt idx="3">
                  <c:v>2017</c:v>
                </c:pt>
                <c:pt idx="4">
                  <c:v>2018</c:v>
                </c:pt>
                <c:pt idx="5">
                  <c:v>2019</c:v>
                </c:pt>
                <c:pt idx="6">
                  <c:v>2020</c:v>
                </c:pt>
                <c:pt idx="7">
                  <c:v>2021</c:v>
                </c:pt>
              </c:numCache>
            </c:numRef>
          </c:cat>
          <c:val>
            <c:numRef>
              <c:f>OtherMtd!$E$6:$E$13</c:f>
              <c:numCache>
                <c:formatCode>0</c:formatCode>
                <c:ptCount val="8"/>
                <c:pt idx="0">
                  <c:v>49.8</c:v>
                </c:pt>
                <c:pt idx="1">
                  <c:v>63.23</c:v>
                </c:pt>
                <c:pt idx="2">
                  <c:v>61.51</c:v>
                </c:pt>
                <c:pt idx="3">
                  <c:v>48.95</c:v>
                </c:pt>
                <c:pt idx="4">
                  <c:v>56.07</c:v>
                </c:pt>
                <c:pt idx="5">
                  <c:v>44.54</c:v>
                </c:pt>
                <c:pt idx="6">
                  <c:v>55.86</c:v>
                </c:pt>
                <c:pt idx="7">
                  <c:v>51.3</c:v>
                </c:pt>
              </c:numCache>
            </c:numRef>
          </c:val>
          <c:smooth val="0"/>
          <c:extLst>
            <c:ext xmlns:c16="http://schemas.microsoft.com/office/drawing/2014/chart" uri="{C3380CC4-5D6E-409C-BE32-E72D297353CC}">
              <c16:uniqueId val="{00000001-93C8-4B92-83EE-EB45000D314D}"/>
            </c:ext>
          </c:extLst>
        </c:ser>
        <c:ser>
          <c:idx val="2"/>
          <c:order val="2"/>
          <c:tx>
            <c:strRef>
              <c:f>OtherMtd!$F$5</c:f>
              <c:strCache>
                <c:ptCount val="1"/>
                <c:pt idx="0">
                  <c:v>SNNP</c:v>
                </c:pt>
              </c:strCache>
            </c:strRef>
          </c:tx>
          <c:spPr>
            <a:ln w="28575" cap="rnd">
              <a:solidFill>
                <a:srgbClr val="EDC95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42-47F5-B483-E3AFC56D839A}"/>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42-47F5-B483-E3AFC56D8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OtherMtd!$C$6:$C$13</c:f>
              <c:numCache>
                <c:formatCode>General</c:formatCode>
                <c:ptCount val="8"/>
                <c:pt idx="0">
                  <c:v>2014</c:v>
                </c:pt>
                <c:pt idx="1">
                  <c:v>2015</c:v>
                </c:pt>
                <c:pt idx="2">
                  <c:v>2016</c:v>
                </c:pt>
                <c:pt idx="3">
                  <c:v>2017</c:v>
                </c:pt>
                <c:pt idx="4">
                  <c:v>2018</c:v>
                </c:pt>
                <c:pt idx="5">
                  <c:v>2019</c:v>
                </c:pt>
                <c:pt idx="6">
                  <c:v>2020</c:v>
                </c:pt>
                <c:pt idx="7">
                  <c:v>2021</c:v>
                </c:pt>
              </c:numCache>
            </c:numRef>
          </c:cat>
          <c:val>
            <c:numRef>
              <c:f>OtherMtd!$F$6:$F$13</c:f>
              <c:numCache>
                <c:formatCode>0</c:formatCode>
                <c:ptCount val="8"/>
                <c:pt idx="0">
                  <c:v>54.64</c:v>
                </c:pt>
                <c:pt idx="1">
                  <c:v>66.42</c:v>
                </c:pt>
                <c:pt idx="2">
                  <c:v>70.27</c:v>
                </c:pt>
                <c:pt idx="3">
                  <c:v>65.150000000000006</c:v>
                </c:pt>
                <c:pt idx="4">
                  <c:v>56.77</c:v>
                </c:pt>
                <c:pt idx="5">
                  <c:v>42.75</c:v>
                </c:pt>
                <c:pt idx="6">
                  <c:v>34.5</c:v>
                </c:pt>
                <c:pt idx="7">
                  <c:v>48.7</c:v>
                </c:pt>
              </c:numCache>
            </c:numRef>
          </c:val>
          <c:smooth val="0"/>
          <c:extLst>
            <c:ext xmlns:c16="http://schemas.microsoft.com/office/drawing/2014/chart" uri="{C3380CC4-5D6E-409C-BE32-E72D297353CC}">
              <c16:uniqueId val="{00000002-93C8-4B92-83EE-EB45000D314D}"/>
            </c:ext>
          </c:extLst>
        </c:ser>
        <c:ser>
          <c:idx val="3"/>
          <c:order val="3"/>
          <c:tx>
            <c:strRef>
              <c:f>OtherMtd!$G$5</c:f>
              <c:strCache>
                <c:ptCount val="1"/>
                <c:pt idx="0">
                  <c:v>Addis </c:v>
                </c:pt>
              </c:strCache>
            </c:strRef>
          </c:tx>
          <c:spPr>
            <a:ln w="28575" cap="rnd">
              <a:solidFill>
                <a:srgbClr val="99C6C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42-47F5-B483-E3AFC56D839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42-47F5-B483-E3AFC56D8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OtherMtd!$C$6:$C$13</c:f>
              <c:numCache>
                <c:formatCode>General</c:formatCode>
                <c:ptCount val="8"/>
                <c:pt idx="0">
                  <c:v>2014</c:v>
                </c:pt>
                <c:pt idx="1">
                  <c:v>2015</c:v>
                </c:pt>
                <c:pt idx="2">
                  <c:v>2016</c:v>
                </c:pt>
                <c:pt idx="3">
                  <c:v>2017</c:v>
                </c:pt>
                <c:pt idx="4">
                  <c:v>2018</c:v>
                </c:pt>
                <c:pt idx="5">
                  <c:v>2019</c:v>
                </c:pt>
                <c:pt idx="6">
                  <c:v>2020</c:v>
                </c:pt>
                <c:pt idx="7">
                  <c:v>2021</c:v>
                </c:pt>
              </c:numCache>
            </c:numRef>
          </c:cat>
          <c:val>
            <c:numRef>
              <c:f>OtherMtd!$G$6:$G$13</c:f>
              <c:numCache>
                <c:formatCode>0</c:formatCode>
                <c:ptCount val="8"/>
                <c:pt idx="0">
                  <c:v>69.989999999999995</c:v>
                </c:pt>
                <c:pt idx="1">
                  <c:v>60.76</c:v>
                </c:pt>
                <c:pt idx="2">
                  <c:v>65.209999999999994</c:v>
                </c:pt>
                <c:pt idx="3">
                  <c:v>67.33</c:v>
                </c:pt>
                <c:pt idx="4">
                  <c:v>70.17</c:v>
                </c:pt>
                <c:pt idx="5">
                  <c:v>59.12</c:v>
                </c:pt>
                <c:pt idx="6">
                  <c:v>44.93</c:v>
                </c:pt>
                <c:pt idx="7">
                  <c:v>59.6</c:v>
                </c:pt>
              </c:numCache>
            </c:numRef>
          </c:val>
          <c:smooth val="0"/>
          <c:extLst>
            <c:ext xmlns:c16="http://schemas.microsoft.com/office/drawing/2014/chart" uri="{C3380CC4-5D6E-409C-BE32-E72D297353CC}">
              <c16:uniqueId val="{00000003-93C8-4B92-83EE-EB45000D314D}"/>
            </c:ext>
          </c:extLst>
        </c:ser>
        <c:ser>
          <c:idx val="4"/>
          <c:order val="4"/>
          <c:tx>
            <c:strRef>
              <c:f>OtherMtd!$H$5</c:f>
              <c:strCache>
                <c:ptCount val="1"/>
                <c:pt idx="0">
                  <c:v>Total</c:v>
                </c:pt>
              </c:strCache>
            </c:strRef>
          </c:tx>
          <c:spPr>
            <a:ln w="28575" cap="rnd">
              <a:solidFill>
                <a:schemeClr val="accent5"/>
              </a:solidFill>
              <a:prstDash val="sysDash"/>
              <a:round/>
            </a:ln>
            <a:effectLst/>
          </c:spPr>
          <c:marker>
            <c:symbol val="none"/>
          </c:marker>
          <c:dLbls>
            <c:dLbl>
              <c:idx val="0"/>
              <c:layout>
                <c:manualLayout>
                  <c:x val="-3.5814685726296723E-2"/>
                  <c:y val="1.601369057060935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2.7485689045762592E-2"/>
                      <c:h val="4.1507485959019583E-2"/>
                    </c:manualLayout>
                  </c15:layout>
                </c:ext>
                <c:ext xmlns:c16="http://schemas.microsoft.com/office/drawing/2014/chart" uri="{C3380CC4-5D6E-409C-BE32-E72D297353CC}">
                  <c16:uniqueId val="{00000006-6142-47F5-B483-E3AFC56D839A}"/>
                </c:ext>
              </c:extLst>
            </c:dLbl>
            <c:dLbl>
              <c:idx val="7"/>
              <c:layout>
                <c:manualLayout>
                  <c:x val="1.3326394688854385E-2"/>
                  <c:y val="-4.4774278835423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42-47F5-B483-E3AFC56D8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OtherMtd!$C$6:$C$13</c:f>
              <c:numCache>
                <c:formatCode>General</c:formatCode>
                <c:ptCount val="8"/>
                <c:pt idx="0">
                  <c:v>2014</c:v>
                </c:pt>
                <c:pt idx="1">
                  <c:v>2015</c:v>
                </c:pt>
                <c:pt idx="2">
                  <c:v>2016</c:v>
                </c:pt>
                <c:pt idx="3">
                  <c:v>2017</c:v>
                </c:pt>
                <c:pt idx="4">
                  <c:v>2018</c:v>
                </c:pt>
                <c:pt idx="5">
                  <c:v>2019</c:v>
                </c:pt>
                <c:pt idx="6">
                  <c:v>2020</c:v>
                </c:pt>
                <c:pt idx="7">
                  <c:v>2021</c:v>
                </c:pt>
              </c:numCache>
            </c:numRef>
          </c:cat>
          <c:val>
            <c:numRef>
              <c:f>OtherMtd!$H$6:$H$13</c:f>
              <c:numCache>
                <c:formatCode>0</c:formatCode>
                <c:ptCount val="8"/>
                <c:pt idx="0">
                  <c:v>49.2</c:v>
                </c:pt>
                <c:pt idx="1">
                  <c:v>61.61</c:v>
                </c:pt>
                <c:pt idx="2">
                  <c:v>59.31</c:v>
                </c:pt>
                <c:pt idx="3">
                  <c:v>55.88</c:v>
                </c:pt>
                <c:pt idx="4">
                  <c:v>54.58</c:v>
                </c:pt>
                <c:pt idx="5">
                  <c:v>44.28</c:v>
                </c:pt>
                <c:pt idx="6">
                  <c:v>46.11</c:v>
                </c:pt>
                <c:pt idx="7">
                  <c:v>49.1</c:v>
                </c:pt>
              </c:numCache>
            </c:numRef>
          </c:val>
          <c:smooth val="0"/>
          <c:extLst>
            <c:ext xmlns:c16="http://schemas.microsoft.com/office/drawing/2014/chart" uri="{C3380CC4-5D6E-409C-BE32-E72D297353CC}">
              <c16:uniqueId val="{00000004-93C8-4B92-83EE-EB45000D314D}"/>
            </c:ext>
          </c:extLst>
        </c:ser>
        <c:dLbls>
          <c:showLegendKey val="0"/>
          <c:showVal val="0"/>
          <c:showCatName val="0"/>
          <c:showSerName val="0"/>
          <c:showPercent val="0"/>
          <c:showBubbleSize val="0"/>
        </c:dLbls>
        <c:smooth val="0"/>
        <c:axId val="1292288416"/>
        <c:axId val="1292288000"/>
      </c:lineChart>
      <c:catAx>
        <c:axId val="129228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1292288000"/>
        <c:crosses val="autoZero"/>
        <c:auto val="1"/>
        <c:lblAlgn val="ctr"/>
        <c:lblOffset val="100"/>
        <c:noMultiLvlLbl val="0"/>
      </c:catAx>
      <c:valAx>
        <c:axId val="129228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9228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ToldSE!$E$4</c:f>
              <c:strCache>
                <c:ptCount val="1"/>
                <c:pt idx="0">
                  <c:v>Amhara</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50-49FF-8631-381F8DDDD1B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50-49FF-8631-381F8DDDD1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ToldSE!$D$5:$D$12</c:f>
              <c:numCache>
                <c:formatCode>General</c:formatCode>
                <c:ptCount val="8"/>
                <c:pt idx="0">
                  <c:v>2014</c:v>
                </c:pt>
                <c:pt idx="1">
                  <c:v>2015</c:v>
                </c:pt>
                <c:pt idx="2">
                  <c:v>2016</c:v>
                </c:pt>
                <c:pt idx="3">
                  <c:v>2017</c:v>
                </c:pt>
                <c:pt idx="4">
                  <c:v>2018</c:v>
                </c:pt>
                <c:pt idx="5">
                  <c:v>2019</c:v>
                </c:pt>
                <c:pt idx="6">
                  <c:v>2020</c:v>
                </c:pt>
                <c:pt idx="7">
                  <c:v>2021</c:v>
                </c:pt>
              </c:numCache>
            </c:numRef>
          </c:cat>
          <c:val>
            <c:numRef>
              <c:f>ToldSE!$E$5:$E$12</c:f>
              <c:numCache>
                <c:formatCode>0</c:formatCode>
                <c:ptCount val="8"/>
                <c:pt idx="0">
                  <c:v>38.6</c:v>
                </c:pt>
                <c:pt idx="1">
                  <c:v>44.3</c:v>
                </c:pt>
                <c:pt idx="2">
                  <c:v>34.799999999999997</c:v>
                </c:pt>
                <c:pt idx="3">
                  <c:v>38.9</c:v>
                </c:pt>
                <c:pt idx="4">
                  <c:v>33.5</c:v>
                </c:pt>
                <c:pt idx="5">
                  <c:v>21.77</c:v>
                </c:pt>
                <c:pt idx="6">
                  <c:v>16.66</c:v>
                </c:pt>
                <c:pt idx="7">
                  <c:v>23.4</c:v>
                </c:pt>
              </c:numCache>
            </c:numRef>
          </c:val>
          <c:smooth val="0"/>
          <c:extLst>
            <c:ext xmlns:c16="http://schemas.microsoft.com/office/drawing/2014/chart" uri="{C3380CC4-5D6E-409C-BE32-E72D297353CC}">
              <c16:uniqueId val="{00000000-BDD1-43BA-84CA-EEDB2658C4FF}"/>
            </c:ext>
          </c:extLst>
        </c:ser>
        <c:ser>
          <c:idx val="1"/>
          <c:order val="1"/>
          <c:tx>
            <c:strRef>
              <c:f>ToldSE!$F$4</c:f>
              <c:strCache>
                <c:ptCount val="1"/>
                <c:pt idx="0">
                  <c:v>Oromia</c:v>
                </c:pt>
              </c:strCache>
            </c:strRef>
          </c:tx>
          <c:spPr>
            <a:ln w="28575" cap="rnd">
              <a:solidFill>
                <a:srgbClr val="55015B"/>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50-49FF-8631-381F8DDDD1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ToldSE!$D$5:$D$12</c:f>
              <c:numCache>
                <c:formatCode>General</c:formatCode>
                <c:ptCount val="8"/>
                <c:pt idx="0">
                  <c:v>2014</c:v>
                </c:pt>
                <c:pt idx="1">
                  <c:v>2015</c:v>
                </c:pt>
                <c:pt idx="2">
                  <c:v>2016</c:v>
                </c:pt>
                <c:pt idx="3">
                  <c:v>2017</c:v>
                </c:pt>
                <c:pt idx="4">
                  <c:v>2018</c:v>
                </c:pt>
                <c:pt idx="5">
                  <c:v>2019</c:v>
                </c:pt>
                <c:pt idx="6">
                  <c:v>2020</c:v>
                </c:pt>
                <c:pt idx="7">
                  <c:v>2021</c:v>
                </c:pt>
              </c:numCache>
            </c:numRef>
          </c:cat>
          <c:val>
            <c:numRef>
              <c:f>ToldSE!$F$5:$F$12</c:f>
              <c:numCache>
                <c:formatCode>0</c:formatCode>
                <c:ptCount val="8"/>
                <c:pt idx="0">
                  <c:v>24.4</c:v>
                </c:pt>
                <c:pt idx="1">
                  <c:v>53.2</c:v>
                </c:pt>
                <c:pt idx="2">
                  <c:v>48.8</c:v>
                </c:pt>
                <c:pt idx="3">
                  <c:v>44.7</c:v>
                </c:pt>
                <c:pt idx="4">
                  <c:v>42.2</c:v>
                </c:pt>
                <c:pt idx="5">
                  <c:v>30.91</c:v>
                </c:pt>
                <c:pt idx="6">
                  <c:v>33.29</c:v>
                </c:pt>
                <c:pt idx="7">
                  <c:v>31.8</c:v>
                </c:pt>
              </c:numCache>
            </c:numRef>
          </c:val>
          <c:smooth val="0"/>
          <c:extLst>
            <c:ext xmlns:c16="http://schemas.microsoft.com/office/drawing/2014/chart" uri="{C3380CC4-5D6E-409C-BE32-E72D297353CC}">
              <c16:uniqueId val="{00000001-BDD1-43BA-84CA-EEDB2658C4FF}"/>
            </c:ext>
          </c:extLst>
        </c:ser>
        <c:ser>
          <c:idx val="2"/>
          <c:order val="2"/>
          <c:tx>
            <c:strRef>
              <c:f>ToldSE!$G$4</c:f>
              <c:strCache>
                <c:ptCount val="1"/>
                <c:pt idx="0">
                  <c:v>SNNP</c:v>
                </c:pt>
              </c:strCache>
            </c:strRef>
          </c:tx>
          <c:spPr>
            <a:ln w="28575" cap="rnd">
              <a:solidFill>
                <a:srgbClr val="EDC95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50-49FF-8631-381F8DDDD1B6}"/>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50-49FF-8631-381F8DDDD1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ToldSE!$D$5:$D$12</c:f>
              <c:numCache>
                <c:formatCode>General</c:formatCode>
                <c:ptCount val="8"/>
                <c:pt idx="0">
                  <c:v>2014</c:v>
                </c:pt>
                <c:pt idx="1">
                  <c:v>2015</c:v>
                </c:pt>
                <c:pt idx="2">
                  <c:v>2016</c:v>
                </c:pt>
                <c:pt idx="3">
                  <c:v>2017</c:v>
                </c:pt>
                <c:pt idx="4">
                  <c:v>2018</c:v>
                </c:pt>
                <c:pt idx="5">
                  <c:v>2019</c:v>
                </c:pt>
                <c:pt idx="6">
                  <c:v>2020</c:v>
                </c:pt>
                <c:pt idx="7">
                  <c:v>2021</c:v>
                </c:pt>
              </c:numCache>
            </c:numRef>
          </c:cat>
          <c:val>
            <c:numRef>
              <c:f>ToldSE!$G$5:$G$12</c:f>
              <c:numCache>
                <c:formatCode>0</c:formatCode>
                <c:ptCount val="8"/>
                <c:pt idx="0">
                  <c:v>50.9</c:v>
                </c:pt>
                <c:pt idx="1">
                  <c:v>61.6</c:v>
                </c:pt>
                <c:pt idx="2">
                  <c:v>64.599999999999994</c:v>
                </c:pt>
                <c:pt idx="3">
                  <c:v>56.7</c:v>
                </c:pt>
                <c:pt idx="4">
                  <c:v>57.7</c:v>
                </c:pt>
                <c:pt idx="5">
                  <c:v>26.32</c:v>
                </c:pt>
                <c:pt idx="6">
                  <c:v>24.03</c:v>
                </c:pt>
                <c:pt idx="7">
                  <c:v>37.1</c:v>
                </c:pt>
              </c:numCache>
            </c:numRef>
          </c:val>
          <c:smooth val="0"/>
          <c:extLst>
            <c:ext xmlns:c16="http://schemas.microsoft.com/office/drawing/2014/chart" uri="{C3380CC4-5D6E-409C-BE32-E72D297353CC}">
              <c16:uniqueId val="{00000002-BDD1-43BA-84CA-EEDB2658C4FF}"/>
            </c:ext>
          </c:extLst>
        </c:ser>
        <c:ser>
          <c:idx val="3"/>
          <c:order val="3"/>
          <c:tx>
            <c:strRef>
              <c:f>ToldSE!$H$4</c:f>
              <c:strCache>
                <c:ptCount val="1"/>
                <c:pt idx="0">
                  <c:v>Addis</c:v>
                </c:pt>
              </c:strCache>
            </c:strRef>
          </c:tx>
          <c:spPr>
            <a:ln w="28575" cap="rnd">
              <a:solidFill>
                <a:srgbClr val="99C6C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50-49FF-8631-381F8DDDD1B6}"/>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50-49FF-8631-381F8DDDD1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ToldSE!$D$5:$D$12</c:f>
              <c:numCache>
                <c:formatCode>General</c:formatCode>
                <c:ptCount val="8"/>
                <c:pt idx="0">
                  <c:v>2014</c:v>
                </c:pt>
                <c:pt idx="1">
                  <c:v>2015</c:v>
                </c:pt>
                <c:pt idx="2">
                  <c:v>2016</c:v>
                </c:pt>
                <c:pt idx="3">
                  <c:v>2017</c:v>
                </c:pt>
                <c:pt idx="4">
                  <c:v>2018</c:v>
                </c:pt>
                <c:pt idx="5">
                  <c:v>2019</c:v>
                </c:pt>
                <c:pt idx="6">
                  <c:v>2020</c:v>
                </c:pt>
                <c:pt idx="7">
                  <c:v>2021</c:v>
                </c:pt>
              </c:numCache>
            </c:numRef>
          </c:cat>
          <c:val>
            <c:numRef>
              <c:f>ToldSE!$H$5:$H$12</c:f>
              <c:numCache>
                <c:formatCode>0</c:formatCode>
                <c:ptCount val="8"/>
                <c:pt idx="0">
                  <c:v>59.1</c:v>
                </c:pt>
                <c:pt idx="1">
                  <c:v>47.2</c:v>
                </c:pt>
                <c:pt idx="2">
                  <c:v>55.1</c:v>
                </c:pt>
                <c:pt idx="3">
                  <c:v>57.5</c:v>
                </c:pt>
                <c:pt idx="4">
                  <c:v>59.1</c:v>
                </c:pt>
                <c:pt idx="5">
                  <c:v>35.43</c:v>
                </c:pt>
                <c:pt idx="6">
                  <c:v>30.77</c:v>
                </c:pt>
                <c:pt idx="7">
                  <c:v>42.4</c:v>
                </c:pt>
              </c:numCache>
            </c:numRef>
          </c:val>
          <c:smooth val="0"/>
          <c:extLst>
            <c:ext xmlns:c16="http://schemas.microsoft.com/office/drawing/2014/chart" uri="{C3380CC4-5D6E-409C-BE32-E72D297353CC}">
              <c16:uniqueId val="{00000003-BDD1-43BA-84CA-EEDB2658C4FF}"/>
            </c:ext>
          </c:extLst>
        </c:ser>
        <c:ser>
          <c:idx val="4"/>
          <c:order val="4"/>
          <c:tx>
            <c:strRef>
              <c:f>ToldSE!$I$4</c:f>
              <c:strCache>
                <c:ptCount val="1"/>
                <c:pt idx="0">
                  <c:v>Total</c:v>
                </c:pt>
              </c:strCache>
            </c:strRef>
          </c:tx>
          <c:spPr>
            <a:ln w="28575" cap="rnd">
              <a:solidFill>
                <a:schemeClr val="accent5"/>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50-49FF-8631-381F8DDDD1B6}"/>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50-49FF-8631-381F8DDDD1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ToldSE!$D$5:$D$12</c:f>
              <c:numCache>
                <c:formatCode>General</c:formatCode>
                <c:ptCount val="8"/>
                <c:pt idx="0">
                  <c:v>2014</c:v>
                </c:pt>
                <c:pt idx="1">
                  <c:v>2015</c:v>
                </c:pt>
                <c:pt idx="2">
                  <c:v>2016</c:v>
                </c:pt>
                <c:pt idx="3">
                  <c:v>2017</c:v>
                </c:pt>
                <c:pt idx="4">
                  <c:v>2018</c:v>
                </c:pt>
                <c:pt idx="5">
                  <c:v>2019</c:v>
                </c:pt>
                <c:pt idx="6">
                  <c:v>2020</c:v>
                </c:pt>
                <c:pt idx="7">
                  <c:v>2021</c:v>
                </c:pt>
              </c:numCache>
            </c:numRef>
          </c:cat>
          <c:val>
            <c:numRef>
              <c:f>ToldSE!$I$5:$I$12</c:f>
              <c:numCache>
                <c:formatCode>0</c:formatCode>
                <c:ptCount val="8"/>
                <c:pt idx="0">
                  <c:v>38.4</c:v>
                </c:pt>
                <c:pt idx="1">
                  <c:v>52.4</c:v>
                </c:pt>
                <c:pt idx="2">
                  <c:v>48.4</c:v>
                </c:pt>
                <c:pt idx="3">
                  <c:v>45.8</c:v>
                </c:pt>
                <c:pt idx="4">
                  <c:v>43.7</c:v>
                </c:pt>
                <c:pt idx="5">
                  <c:v>27.78</c:v>
                </c:pt>
                <c:pt idx="6">
                  <c:v>26.22</c:v>
                </c:pt>
                <c:pt idx="7">
                  <c:v>31.7</c:v>
                </c:pt>
              </c:numCache>
            </c:numRef>
          </c:val>
          <c:smooth val="0"/>
          <c:extLst>
            <c:ext xmlns:c16="http://schemas.microsoft.com/office/drawing/2014/chart" uri="{C3380CC4-5D6E-409C-BE32-E72D297353CC}">
              <c16:uniqueId val="{00000004-BDD1-43BA-84CA-EEDB2658C4FF}"/>
            </c:ext>
          </c:extLst>
        </c:ser>
        <c:dLbls>
          <c:showLegendKey val="0"/>
          <c:showVal val="0"/>
          <c:showCatName val="0"/>
          <c:showSerName val="0"/>
          <c:showPercent val="0"/>
          <c:showBubbleSize val="0"/>
        </c:dLbls>
        <c:smooth val="0"/>
        <c:axId val="1295225456"/>
        <c:axId val="1295221296"/>
      </c:lineChart>
      <c:catAx>
        <c:axId val="129522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95221296"/>
        <c:crosses val="autoZero"/>
        <c:auto val="1"/>
        <c:lblAlgn val="ctr"/>
        <c:lblOffset val="100"/>
        <c:noMultiLvlLbl val="0"/>
      </c:catAx>
      <c:valAx>
        <c:axId val="129522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9522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58050527860508"/>
          <c:y val="2.7860704692043069E-2"/>
          <c:w val="0.59585683888696084"/>
          <c:h val="0.71112133052306903"/>
        </c:manualLayout>
      </c:layout>
      <c:barChart>
        <c:barDir val="col"/>
        <c:grouping val="clustered"/>
        <c:varyColors val="0"/>
        <c:ser>
          <c:idx val="0"/>
          <c:order val="0"/>
          <c:tx>
            <c:strRef>
              <c:f>Sheet1!$B$1</c:f>
              <c:strCache>
                <c:ptCount val="1"/>
                <c:pt idx="0">
                  <c:v>Penta 1 Vaccination coverage (by card)</c:v>
                </c:pt>
              </c:strCache>
            </c:strRef>
          </c:tx>
          <c:spPr>
            <a:solidFill>
              <a:srgbClr val="265C9B"/>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B211-4CC6-AC09-5139BBDC391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(n=2,055)</c:v>
                </c:pt>
              </c:strCache>
            </c:strRef>
          </c:cat>
          <c:val>
            <c:numRef>
              <c:f>Sheet1!$B$2</c:f>
              <c:numCache>
                <c:formatCode>0</c:formatCode>
                <c:ptCount val="1"/>
                <c:pt idx="0">
                  <c:v>45</c:v>
                </c:pt>
              </c:numCache>
            </c:numRef>
          </c:val>
          <c:extLst>
            <c:ext xmlns:c16="http://schemas.microsoft.com/office/drawing/2014/chart" uri="{C3380CC4-5D6E-409C-BE32-E72D297353CC}">
              <c16:uniqueId val="{00000004-B211-4CC6-AC09-5139BBDC3910}"/>
            </c:ext>
          </c:extLst>
        </c:ser>
        <c:ser>
          <c:idx val="1"/>
          <c:order val="1"/>
          <c:tx>
            <c:strRef>
              <c:f>Sheet1!$C$1</c:f>
              <c:strCache>
                <c:ptCount val="1"/>
                <c:pt idx="0">
                  <c:v> Penta 1 Vaccination coverage (by card or self reported by the mother)</c:v>
                </c:pt>
              </c:strCache>
            </c:strRef>
          </c:tx>
          <c:spPr>
            <a:solidFill>
              <a:srgbClr val="C3B9D9"/>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(n=2,055)</c:v>
                </c:pt>
              </c:strCache>
            </c:strRef>
          </c:cat>
          <c:val>
            <c:numRef>
              <c:f>Sheet1!$C$2</c:f>
              <c:numCache>
                <c:formatCode>0</c:formatCode>
                <c:ptCount val="1"/>
                <c:pt idx="0">
                  <c:v>83</c:v>
                </c:pt>
              </c:numCache>
            </c:numRef>
          </c:val>
          <c:extLst>
            <c:ext xmlns:c16="http://schemas.microsoft.com/office/drawing/2014/chart" uri="{C3380CC4-5D6E-409C-BE32-E72D297353CC}">
              <c16:uniqueId val="{00000005-9277-4EB4-A35F-40C5327F7DA6}"/>
            </c:ext>
          </c:extLst>
        </c:ser>
        <c:dLbls>
          <c:dLblPos val="inEnd"/>
          <c:showLegendKey val="0"/>
          <c:showVal val="1"/>
          <c:showCatName val="0"/>
          <c:showSerName val="0"/>
          <c:showPercent val="0"/>
          <c:showBubbleSize val="0"/>
        </c:dLbls>
        <c:gapWidth val="100"/>
        <c:overlap val="-10"/>
        <c:axId val="1987320912"/>
        <c:axId val="1987297616"/>
      </c:barChart>
      <c:catAx>
        <c:axId val="198732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297616"/>
        <c:crosses val="autoZero"/>
        <c:auto val="1"/>
        <c:lblAlgn val="ctr"/>
        <c:lblOffset val="100"/>
        <c:noMultiLvlLbl val="0"/>
      </c:catAx>
      <c:valAx>
        <c:axId val="198729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7320912"/>
        <c:crosses val="autoZero"/>
        <c:crossBetween val="between"/>
      </c:valAx>
      <c:spPr>
        <a:noFill/>
        <a:ln>
          <a:noFill/>
        </a:ln>
        <a:effectLst/>
      </c:spPr>
    </c:plotArea>
    <c:legend>
      <c:legendPos val="b"/>
      <c:layout>
        <c:manualLayout>
          <c:xMode val="edge"/>
          <c:yMode val="edge"/>
          <c:x val="0"/>
          <c:y val="0.80426901713826471"/>
          <c:w val="1"/>
          <c:h val="0.17731859020997134"/>
        </c:manualLayout>
      </c:layout>
      <c:overlay val="0"/>
      <c:spPr>
        <a:noFill/>
        <a:ln>
          <a:noFill/>
        </a:ln>
        <a:effectLst/>
      </c:spPr>
      <c:txPr>
        <a:bodyPr rot="0" spcFirstLastPara="1" vertOverflow="ellipsis" vert="horz" wrap="square" anchor="ctr" anchorCtr="1"/>
        <a:lstStyle/>
        <a:p>
          <a:pPr>
            <a:defRPr sz="1197" b="1"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ToDo_SE!$F$5</c:f>
              <c:strCache>
                <c:ptCount val="1"/>
                <c:pt idx="0">
                  <c:v>Amhara</c:v>
                </c:pt>
              </c:strCache>
            </c:strRef>
          </c:tx>
          <c:spPr>
            <a:ln w="28575" cap="rnd">
              <a:solidFill>
                <a:schemeClr val="accent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B1-487F-9928-1732E29B3E96}"/>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B1-487F-9928-1732E29B3E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ToDo_SE!$E$6:$E$13</c:f>
              <c:numCache>
                <c:formatCode>General</c:formatCode>
                <c:ptCount val="8"/>
                <c:pt idx="0">
                  <c:v>2014</c:v>
                </c:pt>
                <c:pt idx="1">
                  <c:v>2015</c:v>
                </c:pt>
                <c:pt idx="2">
                  <c:v>2016</c:v>
                </c:pt>
                <c:pt idx="3">
                  <c:v>2017</c:v>
                </c:pt>
                <c:pt idx="4">
                  <c:v>2018</c:v>
                </c:pt>
                <c:pt idx="5">
                  <c:v>2019</c:v>
                </c:pt>
                <c:pt idx="6">
                  <c:v>2020</c:v>
                </c:pt>
                <c:pt idx="7">
                  <c:v>2021</c:v>
                </c:pt>
              </c:numCache>
            </c:numRef>
          </c:cat>
          <c:val>
            <c:numRef>
              <c:f>ToDo_SE!$F$6:$F$13</c:f>
              <c:numCache>
                <c:formatCode>0</c:formatCode>
                <c:ptCount val="8"/>
                <c:pt idx="0">
                  <c:v>72.2</c:v>
                </c:pt>
                <c:pt idx="1">
                  <c:v>77.400000000000006</c:v>
                </c:pt>
                <c:pt idx="2">
                  <c:v>69.8</c:v>
                </c:pt>
                <c:pt idx="3">
                  <c:v>84.6</c:v>
                </c:pt>
                <c:pt idx="4">
                  <c:v>81.7</c:v>
                </c:pt>
                <c:pt idx="5">
                  <c:v>46.1</c:v>
                </c:pt>
                <c:pt idx="6">
                  <c:v>56.3</c:v>
                </c:pt>
                <c:pt idx="7">
                  <c:v>82.7</c:v>
                </c:pt>
              </c:numCache>
            </c:numRef>
          </c:val>
          <c:smooth val="0"/>
          <c:extLst>
            <c:ext xmlns:c16="http://schemas.microsoft.com/office/drawing/2014/chart" uri="{C3380CC4-5D6E-409C-BE32-E72D297353CC}">
              <c16:uniqueId val="{00000000-0014-43E7-8F91-28BE7C0649A5}"/>
            </c:ext>
          </c:extLst>
        </c:ser>
        <c:ser>
          <c:idx val="1"/>
          <c:order val="1"/>
          <c:tx>
            <c:strRef>
              <c:f>ToDo_SE!$G$5</c:f>
              <c:strCache>
                <c:ptCount val="1"/>
                <c:pt idx="0">
                  <c:v>Oromia</c:v>
                </c:pt>
              </c:strCache>
            </c:strRef>
          </c:tx>
          <c:spPr>
            <a:ln w="28575" cap="rnd">
              <a:solidFill>
                <a:schemeClr val="accent2"/>
              </a:solidFill>
              <a:round/>
            </a:ln>
            <a:effectLst/>
          </c:spPr>
          <c:marker>
            <c:symbol val="none"/>
          </c:marker>
          <c:cat>
            <c:numRef>
              <c:f>ToDo_SE!$E$6:$E$13</c:f>
              <c:numCache>
                <c:formatCode>General</c:formatCode>
                <c:ptCount val="8"/>
                <c:pt idx="0">
                  <c:v>2014</c:v>
                </c:pt>
                <c:pt idx="1">
                  <c:v>2015</c:v>
                </c:pt>
                <c:pt idx="2">
                  <c:v>2016</c:v>
                </c:pt>
                <c:pt idx="3">
                  <c:v>2017</c:v>
                </c:pt>
                <c:pt idx="4">
                  <c:v>2018</c:v>
                </c:pt>
                <c:pt idx="5">
                  <c:v>2019</c:v>
                </c:pt>
                <c:pt idx="6">
                  <c:v>2020</c:v>
                </c:pt>
                <c:pt idx="7">
                  <c:v>2021</c:v>
                </c:pt>
              </c:numCache>
            </c:numRef>
          </c:cat>
          <c:val>
            <c:numRef>
              <c:f>ToDo_SE!$G$6:$G$13</c:f>
              <c:numCache>
                <c:formatCode>0</c:formatCode>
                <c:ptCount val="8"/>
                <c:pt idx="0">
                  <c:v>82.2</c:v>
                </c:pt>
                <c:pt idx="1">
                  <c:v>84.6</c:v>
                </c:pt>
                <c:pt idx="2">
                  <c:v>82.1</c:v>
                </c:pt>
                <c:pt idx="3">
                  <c:v>79.5</c:v>
                </c:pt>
                <c:pt idx="4">
                  <c:v>80.900000000000006</c:v>
                </c:pt>
                <c:pt idx="5">
                  <c:v>55.4</c:v>
                </c:pt>
                <c:pt idx="6">
                  <c:v>79.2</c:v>
                </c:pt>
                <c:pt idx="7">
                  <c:v>78.3</c:v>
                </c:pt>
              </c:numCache>
            </c:numRef>
          </c:val>
          <c:smooth val="0"/>
          <c:extLst>
            <c:ext xmlns:c16="http://schemas.microsoft.com/office/drawing/2014/chart" uri="{C3380CC4-5D6E-409C-BE32-E72D297353CC}">
              <c16:uniqueId val="{00000001-0014-43E7-8F91-28BE7C0649A5}"/>
            </c:ext>
          </c:extLst>
        </c:ser>
        <c:ser>
          <c:idx val="2"/>
          <c:order val="2"/>
          <c:tx>
            <c:strRef>
              <c:f>ToDo_SE!$H$5</c:f>
              <c:strCache>
                <c:ptCount val="1"/>
                <c:pt idx="0">
                  <c:v>SNNP</c:v>
                </c:pt>
              </c:strCache>
            </c:strRef>
          </c:tx>
          <c:spPr>
            <a:ln w="28575" cap="rnd">
              <a:solidFill>
                <a:srgbClr val="EDC95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B1-487F-9928-1732E29B3E96}"/>
                </c:ext>
              </c:extLst>
            </c:dLbl>
            <c:dLbl>
              <c:idx val="7"/>
              <c:layout>
                <c:manualLayout>
                  <c:x val="7.388350820229947E-4"/>
                  <c:y val="-1.8470429090093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B1-487F-9928-1732E29B3E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ToDo_SE!$E$6:$E$13</c:f>
              <c:numCache>
                <c:formatCode>General</c:formatCode>
                <c:ptCount val="8"/>
                <c:pt idx="0">
                  <c:v>2014</c:v>
                </c:pt>
                <c:pt idx="1">
                  <c:v>2015</c:v>
                </c:pt>
                <c:pt idx="2">
                  <c:v>2016</c:v>
                </c:pt>
                <c:pt idx="3">
                  <c:v>2017</c:v>
                </c:pt>
                <c:pt idx="4">
                  <c:v>2018</c:v>
                </c:pt>
                <c:pt idx="5">
                  <c:v>2019</c:v>
                </c:pt>
                <c:pt idx="6">
                  <c:v>2020</c:v>
                </c:pt>
                <c:pt idx="7">
                  <c:v>2021</c:v>
                </c:pt>
              </c:numCache>
            </c:numRef>
          </c:cat>
          <c:val>
            <c:numRef>
              <c:f>ToDo_SE!$H$6:$H$13</c:f>
              <c:numCache>
                <c:formatCode>0</c:formatCode>
                <c:ptCount val="8"/>
                <c:pt idx="0">
                  <c:v>88.4</c:v>
                </c:pt>
                <c:pt idx="1">
                  <c:v>88.9</c:v>
                </c:pt>
                <c:pt idx="2">
                  <c:v>87.3</c:v>
                </c:pt>
                <c:pt idx="3">
                  <c:v>86.8</c:v>
                </c:pt>
                <c:pt idx="4">
                  <c:v>86.6</c:v>
                </c:pt>
                <c:pt idx="5">
                  <c:v>71.2</c:v>
                </c:pt>
                <c:pt idx="6">
                  <c:v>71.2</c:v>
                </c:pt>
                <c:pt idx="7">
                  <c:v>83.4</c:v>
                </c:pt>
              </c:numCache>
            </c:numRef>
          </c:val>
          <c:smooth val="0"/>
          <c:extLst>
            <c:ext xmlns:c16="http://schemas.microsoft.com/office/drawing/2014/chart" uri="{C3380CC4-5D6E-409C-BE32-E72D297353CC}">
              <c16:uniqueId val="{00000002-0014-43E7-8F91-28BE7C0649A5}"/>
            </c:ext>
          </c:extLst>
        </c:ser>
        <c:ser>
          <c:idx val="3"/>
          <c:order val="3"/>
          <c:tx>
            <c:strRef>
              <c:f>ToDo_SE!$I$5</c:f>
              <c:strCache>
                <c:ptCount val="1"/>
                <c:pt idx="0">
                  <c:v>Addis</c:v>
                </c:pt>
              </c:strCache>
            </c:strRef>
          </c:tx>
          <c:spPr>
            <a:ln w="28575" cap="rnd">
              <a:solidFill>
                <a:srgbClr val="99C6CC"/>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B1-487F-9928-1732E29B3E96}"/>
                </c:ext>
              </c:extLst>
            </c:dLbl>
            <c:dLbl>
              <c:idx val="7"/>
              <c:layout>
                <c:manualLayout>
                  <c:x val="-7.880907541576684E-3"/>
                  <c:y val="5.5559644130441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B1-487F-9928-1732E29B3E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ToDo_SE!$E$6:$E$13</c:f>
              <c:numCache>
                <c:formatCode>General</c:formatCode>
                <c:ptCount val="8"/>
                <c:pt idx="0">
                  <c:v>2014</c:v>
                </c:pt>
                <c:pt idx="1">
                  <c:v>2015</c:v>
                </c:pt>
                <c:pt idx="2">
                  <c:v>2016</c:v>
                </c:pt>
                <c:pt idx="3">
                  <c:v>2017</c:v>
                </c:pt>
                <c:pt idx="4">
                  <c:v>2018</c:v>
                </c:pt>
                <c:pt idx="5">
                  <c:v>2019</c:v>
                </c:pt>
                <c:pt idx="6">
                  <c:v>2020</c:v>
                </c:pt>
                <c:pt idx="7">
                  <c:v>2021</c:v>
                </c:pt>
              </c:numCache>
            </c:numRef>
          </c:cat>
          <c:val>
            <c:numRef>
              <c:f>ToDo_SE!$I$6:$I$13</c:f>
              <c:numCache>
                <c:formatCode>0</c:formatCode>
                <c:ptCount val="8"/>
                <c:pt idx="0">
                  <c:v>85.2</c:v>
                </c:pt>
                <c:pt idx="1">
                  <c:v>79</c:v>
                </c:pt>
                <c:pt idx="2">
                  <c:v>79</c:v>
                </c:pt>
                <c:pt idx="3">
                  <c:v>80.900000000000006</c:v>
                </c:pt>
                <c:pt idx="4">
                  <c:v>79</c:v>
                </c:pt>
                <c:pt idx="5">
                  <c:v>74.900000000000006</c:v>
                </c:pt>
                <c:pt idx="6">
                  <c:v>81.2</c:v>
                </c:pt>
                <c:pt idx="7">
                  <c:v>78.099999999999994</c:v>
                </c:pt>
              </c:numCache>
            </c:numRef>
          </c:val>
          <c:smooth val="0"/>
          <c:extLst>
            <c:ext xmlns:c16="http://schemas.microsoft.com/office/drawing/2014/chart" uri="{C3380CC4-5D6E-409C-BE32-E72D297353CC}">
              <c16:uniqueId val="{00000003-0014-43E7-8F91-28BE7C0649A5}"/>
            </c:ext>
          </c:extLst>
        </c:ser>
        <c:ser>
          <c:idx val="4"/>
          <c:order val="4"/>
          <c:tx>
            <c:strRef>
              <c:f>ToDo_SE!$J$5</c:f>
              <c:strCache>
                <c:ptCount val="1"/>
                <c:pt idx="0">
                  <c:v>Total</c:v>
                </c:pt>
              </c:strCache>
            </c:strRef>
          </c:tx>
          <c:spPr>
            <a:ln w="28575" cap="rnd">
              <a:solidFill>
                <a:schemeClr val="accent5"/>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B1-487F-9928-1732E29B3E96}"/>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B1-487F-9928-1732E29B3E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ToDo_SE!$E$6:$E$13</c:f>
              <c:numCache>
                <c:formatCode>General</c:formatCode>
                <c:ptCount val="8"/>
                <c:pt idx="0">
                  <c:v>2014</c:v>
                </c:pt>
                <c:pt idx="1">
                  <c:v>2015</c:v>
                </c:pt>
                <c:pt idx="2">
                  <c:v>2016</c:v>
                </c:pt>
                <c:pt idx="3">
                  <c:v>2017</c:v>
                </c:pt>
                <c:pt idx="4">
                  <c:v>2018</c:v>
                </c:pt>
                <c:pt idx="5">
                  <c:v>2019</c:v>
                </c:pt>
                <c:pt idx="6">
                  <c:v>2020</c:v>
                </c:pt>
                <c:pt idx="7">
                  <c:v>2021</c:v>
                </c:pt>
              </c:numCache>
            </c:numRef>
          </c:cat>
          <c:val>
            <c:numRef>
              <c:f>ToDo_SE!$J$6:$J$13</c:f>
              <c:numCache>
                <c:formatCode>0</c:formatCode>
                <c:ptCount val="8"/>
                <c:pt idx="0">
                  <c:v>80.7</c:v>
                </c:pt>
                <c:pt idx="1">
                  <c:v>84</c:v>
                </c:pt>
                <c:pt idx="2">
                  <c:v>80.2</c:v>
                </c:pt>
                <c:pt idx="3">
                  <c:v>83.3</c:v>
                </c:pt>
                <c:pt idx="4">
                  <c:v>83.3</c:v>
                </c:pt>
                <c:pt idx="5">
                  <c:v>58.6</c:v>
                </c:pt>
                <c:pt idx="6">
                  <c:v>73.3</c:v>
                </c:pt>
                <c:pt idx="7">
                  <c:v>80.2</c:v>
                </c:pt>
              </c:numCache>
            </c:numRef>
          </c:val>
          <c:smooth val="0"/>
          <c:extLst>
            <c:ext xmlns:c16="http://schemas.microsoft.com/office/drawing/2014/chart" uri="{C3380CC4-5D6E-409C-BE32-E72D297353CC}">
              <c16:uniqueId val="{00000004-0014-43E7-8F91-28BE7C0649A5}"/>
            </c:ext>
          </c:extLst>
        </c:ser>
        <c:dLbls>
          <c:showLegendKey val="0"/>
          <c:showVal val="0"/>
          <c:showCatName val="0"/>
          <c:showSerName val="0"/>
          <c:showPercent val="0"/>
          <c:showBubbleSize val="0"/>
        </c:dLbls>
        <c:smooth val="0"/>
        <c:axId val="1295227120"/>
        <c:axId val="1295225872"/>
      </c:lineChart>
      <c:catAx>
        <c:axId val="129522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95225872"/>
        <c:crosses val="autoZero"/>
        <c:auto val="1"/>
        <c:lblAlgn val="ctr"/>
        <c:lblOffset val="100"/>
        <c:noMultiLvlLbl val="0"/>
      </c:catAx>
      <c:valAx>
        <c:axId val="129522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9522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Segoe UI" panose="020B0502040204020203" pitchFamily="34" charset="0"/>
                <a:ea typeface="+mn-ea"/>
                <a:cs typeface="Segoe UI" panose="020B0502040204020203" pitchFamily="34" charset="0"/>
              </a:defRPr>
            </a:pPr>
            <a:r>
              <a:rPr lang="en-US" sz="1800" b="0" i="1" dirty="0">
                <a:solidFill>
                  <a:schemeClr val="tx1"/>
                </a:solidFill>
                <a:latin typeface="Segoe UI" panose="020B0502040204020203" pitchFamily="34" charset="0"/>
                <a:cs typeface="Segoe UI" panose="020B0502040204020203" pitchFamily="34" charset="0"/>
              </a:rPr>
              <a:t>Percentage of women who answered </a:t>
            </a:r>
            <a:r>
              <a:rPr lang="en-US" sz="1800" i="1" dirty="0">
                <a:solidFill>
                  <a:schemeClr val="tx1"/>
                </a:solidFill>
                <a:latin typeface="Segoe UI" panose="020B0502040204020203" pitchFamily="34" charset="0"/>
                <a:cs typeface="Segoe UI" panose="020B0502040204020203" pitchFamily="34" charset="0"/>
              </a:rPr>
              <a:t>'yes' </a:t>
            </a:r>
            <a:r>
              <a:rPr lang="en-US" sz="1800" i="1" cap="none" dirty="0">
                <a:solidFill>
                  <a:schemeClr val="tx1"/>
                </a:solidFill>
                <a:latin typeface="Segoe UI" panose="020B0502040204020203" pitchFamily="34" charset="0"/>
                <a:cs typeface="Segoe UI" panose="020B0502040204020203" pitchFamily="34" charset="0"/>
              </a:rPr>
              <a:t>to all MII+ questions</a:t>
            </a:r>
            <a:endParaRPr lang="en-US" sz="1800" i="1" dirty="0">
              <a:solidFill>
                <a:schemeClr val="tx1"/>
              </a:solidFill>
              <a:latin typeface="Segoe UI" panose="020B0502040204020203" pitchFamily="34" charset="0"/>
              <a:cs typeface="Segoe UI" panose="020B0502040204020203" pitchFamily="34" charset="0"/>
            </a:endParaRPr>
          </a:p>
        </c:rich>
      </c:tx>
      <c:layout>
        <c:manualLayout>
          <c:xMode val="edge"/>
          <c:yMode val="edge"/>
          <c:x val="0.10931311753430534"/>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doughnutChart>
        <c:varyColors val="1"/>
        <c:ser>
          <c:idx val="0"/>
          <c:order val="0"/>
          <c:tx>
            <c:strRef>
              <c:f>'MII+'!$E$31</c:f>
              <c:strCache>
                <c:ptCount val="1"/>
                <c:pt idx="0">
                  <c:v>Percentage of women who answered 'yes' to all MII+ questions</c:v>
                </c:pt>
              </c:strCache>
            </c:strRef>
          </c:tx>
          <c:spPr>
            <a:ln>
              <a:noFill/>
            </a:ln>
          </c:spPr>
          <c:dPt>
            <c:idx val="0"/>
            <c:bubble3D val="0"/>
            <c:spPr>
              <a:solidFill>
                <a:srgbClr val="55015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AC9-4B8C-B31A-06C2EA9BF540}"/>
              </c:ext>
            </c:extLst>
          </c:dPt>
          <c:dPt>
            <c:idx val="1"/>
            <c:bubble3D val="0"/>
            <c:spPr>
              <a:solidFill>
                <a:srgbClr val="A8A8A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AC9-4B8C-B31A-06C2EA9BF540}"/>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r>
                      <a:rPr lang="en-US" baseline="0"/>
                      <a:t> </a:t>
                    </a:r>
                    <a:fld id="{D52D5228-CB16-4DD4-A902-6440E25089B5}" type="PERCENTAGE">
                      <a:rPr lang="en-US" baseline="0"/>
                      <a:pPr>
                        <a:defRPr/>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C9-4B8C-B31A-06C2EA9BF540}"/>
                </c:ext>
              </c:extLst>
            </c:dLbl>
            <c:dLbl>
              <c:idx val="1"/>
              <c:tx>
                <c:rich>
                  <a:bodyPr/>
                  <a:lstStyle/>
                  <a:p>
                    <a:r>
                      <a:rPr lang="en-US" baseline="0"/>
                      <a:t> </a:t>
                    </a:r>
                    <a:fld id="{DA2218D6-DF7B-4EC1-82F9-ACB8E35B88EC}" type="PERCENTAGE">
                      <a:rPr lang="en-US" baseline="0"/>
                      <a:pPr/>
                      <a:t>[PERCENTAGE]</a:t>
                    </a:fld>
                    <a:endParaRPr lang="en-US" baseline="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C9-4B8C-B31A-06C2EA9BF54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'MII+'!$D$32:$D$33</c:f>
              <c:strCache>
                <c:ptCount val="2"/>
                <c:pt idx="0">
                  <c:v>Answered 'yes' to all 4 MII questions</c:v>
                </c:pt>
                <c:pt idx="1">
                  <c:v>Answered 'No' to atleast one MII+ questions</c:v>
                </c:pt>
              </c:strCache>
            </c:strRef>
          </c:cat>
          <c:val>
            <c:numRef>
              <c:f>'MII+'!$E$32:$E$33</c:f>
              <c:numCache>
                <c:formatCode>General</c:formatCode>
                <c:ptCount val="2"/>
                <c:pt idx="0">
                  <c:v>19.100000000000001</c:v>
                </c:pt>
                <c:pt idx="1">
                  <c:v>80.900000000000006</c:v>
                </c:pt>
              </c:numCache>
            </c:numRef>
          </c:val>
          <c:extLst>
            <c:ext xmlns:c16="http://schemas.microsoft.com/office/drawing/2014/chart" uri="{C3380CC4-5D6E-409C-BE32-E72D297353CC}">
              <c16:uniqueId val="{00000004-0AC9-4B8C-B31A-06C2EA9BF54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1282983875019838"/>
          <c:y val="0.82493977330435808"/>
          <c:w val="0.80593036901942228"/>
          <c:h val="0.16633288200057311"/>
        </c:manualLayout>
      </c:layout>
      <c:overlay val="0"/>
      <c:spPr>
        <a:noFill/>
        <a:ln>
          <a:noFill/>
        </a:ln>
        <a:effectLst/>
      </c:spPr>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'MII+'!$E$4</c:f>
              <c:strCache>
                <c:ptCount val="1"/>
                <c:pt idx="0">
                  <c:v>No</c:v>
                </c:pt>
              </c:strCache>
            </c:strRef>
          </c:tx>
          <c:spPr>
            <a:solidFill>
              <a:srgbClr val="A8A8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'MII+'!$D$5:$D$9</c:f>
              <c:strCache>
                <c:ptCount val="4"/>
                <c:pt idx="0">
                  <c:v>Were you told that you could switch to a different method in the future? (n=1,927) </c:v>
                </c:pt>
                <c:pt idx="1">
                  <c:v>Were you told what to do if you experienced side effects or problems? (n=656) </c:v>
                </c:pt>
                <c:pt idx="2">
                  <c:v>When you obtained your method were you told by the provider about side effects or problems you might have? (n=1,929) </c:v>
                </c:pt>
                <c:pt idx="3">
                  <c:v>Were you told by the provider about methods of FP other than the method you received? (n=1,928) </c:v>
                </c:pt>
              </c:strCache>
            </c:strRef>
          </c:cat>
          <c:val>
            <c:numRef>
              <c:f>'MII+'!$E$5:$E$9</c:f>
              <c:numCache>
                <c:formatCode>0</c:formatCode>
                <c:ptCount val="5"/>
                <c:pt idx="0">
                  <c:v>54.4</c:v>
                </c:pt>
                <c:pt idx="1">
                  <c:v>19.8</c:v>
                </c:pt>
                <c:pt idx="2">
                  <c:v>68.3</c:v>
                </c:pt>
                <c:pt idx="3">
                  <c:v>50.9</c:v>
                </c:pt>
              </c:numCache>
            </c:numRef>
          </c:val>
          <c:extLst>
            <c:ext xmlns:c16="http://schemas.microsoft.com/office/drawing/2014/chart" uri="{C3380CC4-5D6E-409C-BE32-E72D297353CC}">
              <c16:uniqueId val="{00000000-2B90-44B7-B7F6-5F3D6EC2A130}"/>
            </c:ext>
          </c:extLst>
        </c:ser>
        <c:ser>
          <c:idx val="1"/>
          <c:order val="1"/>
          <c:tx>
            <c:strRef>
              <c:f>'MII+'!$F$4</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'MII+'!$D$5:$D$9</c:f>
              <c:strCache>
                <c:ptCount val="4"/>
                <c:pt idx="0">
                  <c:v>Were you told that you could switch to a different method in the future? (n=1,927) </c:v>
                </c:pt>
                <c:pt idx="1">
                  <c:v>Were you told what to do if you experienced side effects or problems? (n=656) </c:v>
                </c:pt>
                <c:pt idx="2">
                  <c:v>When you obtained your method were you told by the provider about side effects or problems you might have? (n=1,929) </c:v>
                </c:pt>
                <c:pt idx="3">
                  <c:v>Were you told by the provider about methods of FP other than the method you received? (n=1,928) </c:v>
                </c:pt>
              </c:strCache>
            </c:strRef>
          </c:cat>
          <c:val>
            <c:numRef>
              <c:f>'MII+'!$F$5:$F$9</c:f>
              <c:numCache>
                <c:formatCode>0</c:formatCode>
                <c:ptCount val="5"/>
                <c:pt idx="0">
                  <c:v>45.6</c:v>
                </c:pt>
                <c:pt idx="1">
                  <c:v>80.2</c:v>
                </c:pt>
                <c:pt idx="2">
                  <c:v>31.7</c:v>
                </c:pt>
                <c:pt idx="3">
                  <c:v>49.1</c:v>
                </c:pt>
              </c:numCache>
            </c:numRef>
          </c:val>
          <c:extLst>
            <c:ext xmlns:c16="http://schemas.microsoft.com/office/drawing/2014/chart" uri="{C3380CC4-5D6E-409C-BE32-E72D297353CC}">
              <c16:uniqueId val="{00000001-2B90-44B7-B7F6-5F3D6EC2A130}"/>
            </c:ext>
          </c:extLst>
        </c:ser>
        <c:dLbls>
          <c:showLegendKey val="0"/>
          <c:showVal val="0"/>
          <c:showCatName val="0"/>
          <c:showSerName val="0"/>
          <c:showPercent val="0"/>
          <c:showBubbleSize val="0"/>
        </c:dLbls>
        <c:gapWidth val="150"/>
        <c:overlap val="100"/>
        <c:axId val="1316466656"/>
        <c:axId val="1316473312"/>
      </c:barChart>
      <c:catAx>
        <c:axId val="1316466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defRPr sz="1200" b="0" i="1" u="none" strike="noStrike" kern="1200" baseline="0">
                <a:solidFill>
                  <a:schemeClr val="tx1">
                    <a:lumMod val="50000"/>
                  </a:schemeClr>
                </a:solidFill>
                <a:latin typeface="+mn-lt"/>
                <a:ea typeface="+mn-ea"/>
                <a:cs typeface="+mn-cs"/>
              </a:defRPr>
            </a:pPr>
            <a:endParaRPr lang="en-US"/>
          </a:p>
        </c:txPr>
        <c:crossAx val="1316473312"/>
        <c:crosses val="autoZero"/>
        <c:auto val="1"/>
        <c:lblAlgn val="ctr"/>
        <c:lblOffset val="100"/>
        <c:noMultiLvlLbl val="0"/>
      </c:catAx>
      <c:valAx>
        <c:axId val="13164733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131646665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92959777531518E-2"/>
          <c:y val="3.372226181027474E-2"/>
          <c:w val="0.95320942489071159"/>
          <c:h val="0.78824374846716994"/>
        </c:manualLayout>
      </c:layout>
      <c:lineChart>
        <c:grouping val="standard"/>
        <c:varyColors val="0"/>
        <c:ser>
          <c:idx val="0"/>
          <c:order val="0"/>
          <c:tx>
            <c:strRef>
              <c:f>'MII+'!$F$18</c:f>
              <c:strCache>
                <c:ptCount val="1"/>
                <c:pt idx="0">
                  <c:v>Amhara</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D7-43AA-A3BA-8F33FCD43145}"/>
                </c:ext>
              </c:extLst>
            </c:dLbl>
            <c:dLbl>
              <c:idx val="7"/>
              <c:layout>
                <c:manualLayout>
                  <c:x val="-1.0228688432466481E-2"/>
                  <c:y val="9.19698049371129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D7-43AA-A3BA-8F33FCD4314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'MII+'!$E$19:$E$26</c:f>
              <c:numCache>
                <c:formatCode>General</c:formatCode>
                <c:ptCount val="8"/>
                <c:pt idx="0">
                  <c:v>2014</c:v>
                </c:pt>
                <c:pt idx="1">
                  <c:v>2015</c:v>
                </c:pt>
                <c:pt idx="2">
                  <c:v>2016</c:v>
                </c:pt>
                <c:pt idx="3">
                  <c:v>2017</c:v>
                </c:pt>
                <c:pt idx="4">
                  <c:v>2018</c:v>
                </c:pt>
                <c:pt idx="5">
                  <c:v>2019</c:v>
                </c:pt>
                <c:pt idx="6">
                  <c:v>2020</c:v>
                </c:pt>
                <c:pt idx="7">
                  <c:v>2021</c:v>
                </c:pt>
              </c:numCache>
            </c:numRef>
          </c:cat>
          <c:val>
            <c:numRef>
              <c:f>'MII+'!$F$19:$F$26</c:f>
              <c:numCache>
                <c:formatCode>0</c:formatCode>
                <c:ptCount val="8"/>
                <c:pt idx="0">
                  <c:v>20.5</c:v>
                </c:pt>
                <c:pt idx="1">
                  <c:v>29.6</c:v>
                </c:pt>
                <c:pt idx="2">
                  <c:v>20.3</c:v>
                </c:pt>
                <c:pt idx="3">
                  <c:v>30.5</c:v>
                </c:pt>
                <c:pt idx="4">
                  <c:v>22.1</c:v>
                </c:pt>
                <c:pt idx="5">
                  <c:v>6.18</c:v>
                </c:pt>
                <c:pt idx="6">
                  <c:v>4.97</c:v>
                </c:pt>
                <c:pt idx="7">
                  <c:v>16.3</c:v>
                </c:pt>
              </c:numCache>
            </c:numRef>
          </c:val>
          <c:smooth val="0"/>
          <c:extLst>
            <c:ext xmlns:c16="http://schemas.microsoft.com/office/drawing/2014/chart" uri="{C3380CC4-5D6E-409C-BE32-E72D297353CC}">
              <c16:uniqueId val="{00000000-9125-49E0-8042-4391351BBCFA}"/>
            </c:ext>
          </c:extLst>
        </c:ser>
        <c:ser>
          <c:idx val="1"/>
          <c:order val="1"/>
          <c:tx>
            <c:strRef>
              <c:f>'MII+'!$G$18</c:f>
              <c:strCache>
                <c:ptCount val="1"/>
                <c:pt idx="0">
                  <c:v>Oromia</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D7-43AA-A3BA-8F33FCD43145}"/>
                </c:ext>
              </c:extLst>
            </c:dLbl>
            <c:dLbl>
              <c:idx val="7"/>
              <c:layout>
                <c:manualLayout>
                  <c:x val="-1.0228688432466481E-2"/>
                  <c:y val="-1.8393960987422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D7-43AA-A3BA-8F33FCD4314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'MII+'!$E$19:$E$26</c:f>
              <c:numCache>
                <c:formatCode>General</c:formatCode>
                <c:ptCount val="8"/>
                <c:pt idx="0">
                  <c:v>2014</c:v>
                </c:pt>
                <c:pt idx="1">
                  <c:v>2015</c:v>
                </c:pt>
                <c:pt idx="2">
                  <c:v>2016</c:v>
                </c:pt>
                <c:pt idx="3">
                  <c:v>2017</c:v>
                </c:pt>
                <c:pt idx="4">
                  <c:v>2018</c:v>
                </c:pt>
                <c:pt idx="5">
                  <c:v>2019</c:v>
                </c:pt>
                <c:pt idx="6">
                  <c:v>2020</c:v>
                </c:pt>
                <c:pt idx="7">
                  <c:v>2021</c:v>
                </c:pt>
              </c:numCache>
            </c:numRef>
          </c:cat>
          <c:val>
            <c:numRef>
              <c:f>'MII+'!$G$19:$G$26</c:f>
              <c:numCache>
                <c:formatCode>0</c:formatCode>
                <c:ptCount val="8"/>
                <c:pt idx="0">
                  <c:v>17.3</c:v>
                </c:pt>
                <c:pt idx="1">
                  <c:v>41.3</c:v>
                </c:pt>
                <c:pt idx="2">
                  <c:v>31.8</c:v>
                </c:pt>
                <c:pt idx="3">
                  <c:v>29.3</c:v>
                </c:pt>
                <c:pt idx="4">
                  <c:v>28.4</c:v>
                </c:pt>
                <c:pt idx="5">
                  <c:v>11.75</c:v>
                </c:pt>
                <c:pt idx="6">
                  <c:v>21.42</c:v>
                </c:pt>
                <c:pt idx="7">
                  <c:v>20.100000000000001</c:v>
                </c:pt>
              </c:numCache>
            </c:numRef>
          </c:val>
          <c:smooth val="0"/>
          <c:extLst>
            <c:ext xmlns:c16="http://schemas.microsoft.com/office/drawing/2014/chart" uri="{C3380CC4-5D6E-409C-BE32-E72D297353CC}">
              <c16:uniqueId val="{00000001-9125-49E0-8042-4391351BBCFA}"/>
            </c:ext>
          </c:extLst>
        </c:ser>
        <c:ser>
          <c:idx val="2"/>
          <c:order val="2"/>
          <c:tx>
            <c:strRef>
              <c:f>'MII+'!$H$18</c:f>
              <c:strCache>
                <c:ptCount val="1"/>
                <c:pt idx="0">
                  <c:v>SNNP</c:v>
                </c:pt>
              </c:strCache>
            </c:strRef>
          </c:tx>
          <c:spPr>
            <a:ln w="28575" cap="rnd">
              <a:solidFill>
                <a:srgbClr val="EDC95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D7-43AA-A3BA-8F33FCD43145}"/>
                </c:ext>
              </c:extLst>
            </c:dLbl>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D7-43AA-A3BA-8F33FCD4314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'MII+'!$E$19:$E$26</c:f>
              <c:numCache>
                <c:formatCode>General</c:formatCode>
                <c:ptCount val="8"/>
                <c:pt idx="0">
                  <c:v>2014</c:v>
                </c:pt>
                <c:pt idx="1">
                  <c:v>2015</c:v>
                </c:pt>
                <c:pt idx="2">
                  <c:v>2016</c:v>
                </c:pt>
                <c:pt idx="3">
                  <c:v>2017</c:v>
                </c:pt>
                <c:pt idx="4">
                  <c:v>2018</c:v>
                </c:pt>
                <c:pt idx="5">
                  <c:v>2019</c:v>
                </c:pt>
                <c:pt idx="6">
                  <c:v>2020</c:v>
                </c:pt>
                <c:pt idx="7">
                  <c:v>2021</c:v>
                </c:pt>
              </c:numCache>
            </c:numRef>
          </c:cat>
          <c:val>
            <c:numRef>
              <c:f>'MII+'!$H$19:$H$26</c:f>
              <c:numCache>
                <c:formatCode>0</c:formatCode>
                <c:ptCount val="8"/>
                <c:pt idx="0">
                  <c:v>36.799999999999997</c:v>
                </c:pt>
                <c:pt idx="1">
                  <c:v>49.7</c:v>
                </c:pt>
                <c:pt idx="2">
                  <c:v>49.7</c:v>
                </c:pt>
                <c:pt idx="3">
                  <c:v>42.2</c:v>
                </c:pt>
                <c:pt idx="4">
                  <c:v>40</c:v>
                </c:pt>
                <c:pt idx="5">
                  <c:v>13.93</c:v>
                </c:pt>
                <c:pt idx="6">
                  <c:v>11.43</c:v>
                </c:pt>
                <c:pt idx="7">
                  <c:v>24.7</c:v>
                </c:pt>
              </c:numCache>
            </c:numRef>
          </c:val>
          <c:smooth val="0"/>
          <c:extLst>
            <c:ext xmlns:c16="http://schemas.microsoft.com/office/drawing/2014/chart" uri="{C3380CC4-5D6E-409C-BE32-E72D297353CC}">
              <c16:uniqueId val="{00000002-9125-49E0-8042-4391351BBCFA}"/>
            </c:ext>
          </c:extLst>
        </c:ser>
        <c:ser>
          <c:idx val="3"/>
          <c:order val="3"/>
          <c:tx>
            <c:strRef>
              <c:f>'MII+'!$I$18</c:f>
              <c:strCache>
                <c:ptCount val="1"/>
                <c:pt idx="0">
                  <c:v>Addis</c:v>
                </c:pt>
              </c:strCache>
            </c:strRef>
          </c:tx>
          <c:spPr>
            <a:ln w="28575" cap="rnd">
              <a:solidFill>
                <a:srgbClr val="99C6CC"/>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D7-43AA-A3BA-8F33FCD43145}"/>
                </c:ext>
              </c:extLst>
            </c:dLbl>
            <c:dLbl>
              <c:idx val="7"/>
              <c:layout>
                <c:manualLayout>
                  <c:x val="-1.0228688432466481E-2"/>
                  <c:y val="-1.5328300822852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D7-43AA-A3BA-8F33FCD4314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'MII+'!$E$19:$E$26</c:f>
              <c:numCache>
                <c:formatCode>General</c:formatCode>
                <c:ptCount val="8"/>
                <c:pt idx="0">
                  <c:v>2014</c:v>
                </c:pt>
                <c:pt idx="1">
                  <c:v>2015</c:v>
                </c:pt>
                <c:pt idx="2">
                  <c:v>2016</c:v>
                </c:pt>
                <c:pt idx="3">
                  <c:v>2017</c:v>
                </c:pt>
                <c:pt idx="4">
                  <c:v>2018</c:v>
                </c:pt>
                <c:pt idx="5">
                  <c:v>2019</c:v>
                </c:pt>
                <c:pt idx="6">
                  <c:v>2020</c:v>
                </c:pt>
                <c:pt idx="7">
                  <c:v>2021</c:v>
                </c:pt>
              </c:numCache>
            </c:numRef>
          </c:cat>
          <c:val>
            <c:numRef>
              <c:f>'MII+'!$I$19:$I$26</c:f>
              <c:numCache>
                <c:formatCode>0</c:formatCode>
                <c:ptCount val="8"/>
                <c:pt idx="0">
                  <c:v>48.8</c:v>
                </c:pt>
                <c:pt idx="1">
                  <c:v>34.5</c:v>
                </c:pt>
                <c:pt idx="2">
                  <c:v>41.3</c:v>
                </c:pt>
                <c:pt idx="3">
                  <c:v>42.6</c:v>
                </c:pt>
                <c:pt idx="4">
                  <c:v>43.2</c:v>
                </c:pt>
                <c:pt idx="5">
                  <c:v>23.32</c:v>
                </c:pt>
                <c:pt idx="6">
                  <c:v>20.32</c:v>
                </c:pt>
                <c:pt idx="7">
                  <c:v>28.9</c:v>
                </c:pt>
              </c:numCache>
            </c:numRef>
          </c:val>
          <c:smooth val="0"/>
          <c:extLst>
            <c:ext xmlns:c16="http://schemas.microsoft.com/office/drawing/2014/chart" uri="{C3380CC4-5D6E-409C-BE32-E72D297353CC}">
              <c16:uniqueId val="{00000003-9125-49E0-8042-4391351BBCFA}"/>
            </c:ext>
          </c:extLst>
        </c:ser>
        <c:ser>
          <c:idx val="4"/>
          <c:order val="4"/>
          <c:tx>
            <c:strRef>
              <c:f>'MII+'!$J$18</c:f>
              <c:strCache>
                <c:ptCount val="1"/>
                <c:pt idx="0">
                  <c:v>Total</c:v>
                </c:pt>
              </c:strCache>
            </c:strRef>
          </c:tx>
          <c:spPr>
            <a:ln w="28575" cap="rnd">
              <a:solidFill>
                <a:schemeClr val="accent5"/>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D7-43AA-A3BA-8F33FCD43145}"/>
                </c:ext>
              </c:extLst>
            </c:dLbl>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D7-43AA-A3BA-8F33FCD4314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'MII+'!$E$19:$E$26</c:f>
              <c:numCache>
                <c:formatCode>General</c:formatCode>
                <c:ptCount val="8"/>
                <c:pt idx="0">
                  <c:v>2014</c:v>
                </c:pt>
                <c:pt idx="1">
                  <c:v>2015</c:v>
                </c:pt>
                <c:pt idx="2">
                  <c:v>2016</c:v>
                </c:pt>
                <c:pt idx="3">
                  <c:v>2017</c:v>
                </c:pt>
                <c:pt idx="4">
                  <c:v>2018</c:v>
                </c:pt>
                <c:pt idx="5">
                  <c:v>2019</c:v>
                </c:pt>
                <c:pt idx="6">
                  <c:v>2020</c:v>
                </c:pt>
                <c:pt idx="7">
                  <c:v>2021</c:v>
                </c:pt>
              </c:numCache>
            </c:numRef>
          </c:cat>
          <c:val>
            <c:numRef>
              <c:f>'MII+'!$J$19:$J$26</c:f>
              <c:numCache>
                <c:formatCode>0</c:formatCode>
                <c:ptCount val="8"/>
                <c:pt idx="0">
                  <c:v>25.34</c:v>
                </c:pt>
                <c:pt idx="1">
                  <c:v>39.74</c:v>
                </c:pt>
                <c:pt idx="2">
                  <c:v>32.86</c:v>
                </c:pt>
                <c:pt idx="3">
                  <c:v>33.18</c:v>
                </c:pt>
                <c:pt idx="4">
                  <c:v>29.91</c:v>
                </c:pt>
                <c:pt idx="5">
                  <c:v>11.63</c:v>
                </c:pt>
                <c:pt idx="6">
                  <c:v>14.37</c:v>
                </c:pt>
                <c:pt idx="7">
                  <c:v>21</c:v>
                </c:pt>
              </c:numCache>
            </c:numRef>
          </c:val>
          <c:smooth val="0"/>
          <c:extLst>
            <c:ext xmlns:c16="http://schemas.microsoft.com/office/drawing/2014/chart" uri="{C3380CC4-5D6E-409C-BE32-E72D297353CC}">
              <c16:uniqueId val="{00000004-9125-49E0-8042-4391351BBCFA}"/>
            </c:ext>
          </c:extLst>
        </c:ser>
        <c:dLbls>
          <c:dLblPos val="l"/>
          <c:showLegendKey val="0"/>
          <c:showVal val="1"/>
          <c:showCatName val="0"/>
          <c:showSerName val="0"/>
          <c:showPercent val="0"/>
          <c:showBubbleSize val="0"/>
        </c:dLbls>
        <c:smooth val="0"/>
        <c:axId val="499816064"/>
        <c:axId val="499819392"/>
      </c:lineChart>
      <c:catAx>
        <c:axId val="49981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99819392"/>
        <c:crosses val="autoZero"/>
        <c:auto val="1"/>
        <c:lblAlgn val="ctr"/>
        <c:lblOffset val="100"/>
        <c:noMultiLvlLbl val="0"/>
      </c:catAx>
      <c:valAx>
        <c:axId val="499819392"/>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1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7913878505568"/>
          <c:y val="0.10399120457458222"/>
          <c:w val="0.67444172242988865"/>
          <c:h val="0.71487971929688077"/>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281662128277"/>
          <c:y val="0.12084423087251643"/>
          <c:w val="0.44672906807985541"/>
          <c:h val="0.68888747665716865"/>
        </c:manualLayout>
      </c:layout>
      <c:doughnutChart>
        <c:varyColors val="1"/>
        <c:ser>
          <c:idx val="0"/>
          <c:order val="0"/>
          <c:spPr>
            <a:ln>
              <a:noFill/>
            </a:ln>
          </c:spPr>
          <c:dPt>
            <c:idx val="0"/>
            <c:bubble3D val="0"/>
            <c:spPr>
              <a:solidFill>
                <a:schemeClr val="bg1">
                  <a:lumMod val="50000"/>
                </a:schemeClr>
              </a:solidFill>
              <a:ln w="19050">
                <a:noFill/>
              </a:ln>
              <a:effectLst/>
            </c:spPr>
            <c:extLst>
              <c:ext xmlns:c16="http://schemas.microsoft.com/office/drawing/2014/chart" uri="{C3380CC4-5D6E-409C-BE32-E72D297353CC}">
                <c16:uniqueId val="{00000001-6201-46F4-96AD-B71586B10E88}"/>
              </c:ext>
            </c:extLst>
          </c:dPt>
          <c:dPt>
            <c:idx val="1"/>
            <c:bubble3D val="0"/>
            <c:spPr>
              <a:solidFill>
                <a:schemeClr val="accent2"/>
              </a:solidFill>
              <a:ln w="19050">
                <a:noFill/>
              </a:ln>
              <a:effectLst/>
            </c:spPr>
            <c:extLst>
              <c:ext xmlns:c16="http://schemas.microsoft.com/office/drawing/2014/chart" uri="{C3380CC4-5D6E-409C-BE32-E72D297353CC}">
                <c16:uniqueId val="{00000003-6201-46F4-96AD-B71586B10E88}"/>
              </c:ext>
            </c:extLst>
          </c:dPt>
          <c:dPt>
            <c:idx val="2"/>
            <c:bubble3D val="0"/>
            <c:spPr>
              <a:solidFill>
                <a:srgbClr val="00667D"/>
              </a:solidFill>
              <a:ln w="19050">
                <a:noFill/>
              </a:ln>
              <a:effectLst/>
            </c:spPr>
            <c:extLst>
              <c:ext xmlns:c16="http://schemas.microsoft.com/office/drawing/2014/chart" uri="{C3380CC4-5D6E-409C-BE32-E72D297353CC}">
                <c16:uniqueId val="{00000005-6201-46F4-96AD-B71586B10E88}"/>
              </c:ext>
            </c:extLst>
          </c:dPt>
          <c:dLbls>
            <c:dLbl>
              <c:idx val="0"/>
              <c:delete val="1"/>
              <c:extLst>
                <c:ext xmlns:c15="http://schemas.microsoft.com/office/drawing/2012/chart" uri="{CE6537A1-D6FC-4f65-9D91-7224C49458BB}"/>
                <c:ext xmlns:c16="http://schemas.microsoft.com/office/drawing/2014/chart" uri="{C3380CC4-5D6E-409C-BE32-E72D297353CC}">
                  <c16:uniqueId val="{00000001-6201-46F4-96AD-B71586B10E8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Sheet9!$D$5:$D$7</c:f>
              <c:strCache>
                <c:ptCount val="3"/>
                <c:pt idx="0">
                  <c:v>Do not know</c:v>
                </c:pt>
                <c:pt idx="1">
                  <c:v>No</c:v>
                </c:pt>
                <c:pt idx="2">
                  <c:v>Yes</c:v>
                </c:pt>
              </c:strCache>
            </c:strRef>
          </c:cat>
          <c:val>
            <c:numRef>
              <c:f>Sheet9!$F$5:$F$7</c:f>
              <c:numCache>
                <c:formatCode>0</c:formatCode>
                <c:ptCount val="3"/>
                <c:pt idx="0">
                  <c:v>0.1</c:v>
                </c:pt>
                <c:pt idx="1">
                  <c:v>9.3000000000000007</c:v>
                </c:pt>
                <c:pt idx="2">
                  <c:v>90.5</c:v>
                </c:pt>
              </c:numCache>
            </c:numRef>
          </c:val>
          <c:extLst>
            <c:ext xmlns:c16="http://schemas.microsoft.com/office/drawing/2014/chart" uri="{C3380CC4-5D6E-409C-BE32-E72D297353CC}">
              <c16:uniqueId val="{00000006-6201-46F4-96AD-B71586B10E8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5940383923506327"/>
          <c:y val="0.46998240552989951"/>
          <c:w val="0.21975354657230173"/>
          <c:h val="0.230166713017236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600" i="1" dirty="0">
                <a:solidFill>
                  <a:schemeClr val="tx1">
                    <a:lumMod val="50000"/>
                  </a:schemeClr>
                </a:solidFill>
                <a:latin typeface="Segoe UI" panose="020B0502040204020203" pitchFamily="34" charset="0"/>
                <a:cs typeface="Segoe UI" panose="020B0502040204020203" pitchFamily="34" charset="0"/>
              </a:rPr>
              <a:t>When did you talk with your partner </a:t>
            </a:r>
            <a:r>
              <a:rPr lang="en-US" sz="1600" b="1" i="1" dirty="0">
                <a:solidFill>
                  <a:schemeClr val="tx1">
                    <a:lumMod val="50000"/>
                  </a:schemeClr>
                </a:solidFill>
                <a:latin typeface="Segoe UI" panose="020B0502040204020203" pitchFamily="34" charset="0"/>
                <a:cs typeface="Segoe UI" panose="020B0502040204020203" pitchFamily="34" charset="0"/>
              </a:rPr>
              <a:t>about using your modern method </a:t>
            </a:r>
          </a:p>
          <a:p>
            <a:pPr>
              <a:defRPr sz="1800" i="1">
                <a:latin typeface="Segoe UI" panose="020B0502040204020203" pitchFamily="34" charset="0"/>
                <a:cs typeface="Segoe UI" panose="020B0502040204020203" pitchFamily="34" charset="0"/>
              </a:defRPr>
            </a:pPr>
            <a:r>
              <a:rPr lang="en-US" sz="1600" i="1" dirty="0">
                <a:solidFill>
                  <a:schemeClr val="tx1">
                    <a:lumMod val="50000"/>
                  </a:schemeClr>
                </a:solidFill>
                <a:latin typeface="Segoe UI" panose="020B0502040204020203" pitchFamily="34" charset="0"/>
                <a:cs typeface="Segoe UI" panose="020B0502040204020203" pitchFamily="34" charset="0"/>
              </a:rPr>
              <a:t>Among users who husband/partner are aware of use</a:t>
            </a:r>
          </a:p>
          <a:p>
            <a:pPr>
              <a:defRPr sz="1800" i="1">
                <a:latin typeface="Segoe UI" panose="020B0502040204020203" pitchFamily="34" charset="0"/>
                <a:cs typeface="Segoe UI" panose="020B0502040204020203" pitchFamily="34" charset="0"/>
              </a:defRPr>
            </a:pPr>
            <a:r>
              <a:rPr lang="en-US" sz="1600" i="1" dirty="0">
                <a:solidFill>
                  <a:schemeClr val="tx1">
                    <a:lumMod val="50000"/>
                  </a:schemeClr>
                </a:solidFill>
                <a:latin typeface="Segoe UI" panose="020B0502040204020203" pitchFamily="34" charset="0"/>
                <a:cs typeface="Segoe UI" panose="020B0502040204020203" pitchFamily="34" charset="0"/>
              </a:rPr>
              <a:t> (n= 1,740)</a:t>
            </a:r>
          </a:p>
        </c:rich>
      </c:tx>
      <c:layout>
        <c:manualLayout>
          <c:xMode val="edge"/>
          <c:yMode val="edge"/>
          <c:x val="0.10140218145480771"/>
          <c:y val="1.0233679765329099E-2"/>
        </c:manualLayout>
      </c:layout>
      <c:overlay val="0"/>
      <c:spPr>
        <a:noFill/>
        <a:ln>
          <a:noFill/>
        </a:ln>
        <a:effectLst/>
      </c:spPr>
      <c:txPr>
        <a:bodyPr rot="0" spcFirstLastPara="1" vertOverflow="ellipsis" vert="horz" wrap="square" anchor="ctr" anchorCtr="1"/>
        <a:lstStyle/>
        <a:p>
          <a:pPr>
            <a:defRPr sz="1800" b="0" i="1"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7761816061583291"/>
          <c:y val="0.35853576187597047"/>
          <c:w val="0.45801761684769476"/>
          <c:h val="0.64146423812402953"/>
        </c:manualLayout>
      </c:layout>
      <c:doughnutChart>
        <c:varyColors val="1"/>
        <c:ser>
          <c:idx val="0"/>
          <c:order val="0"/>
          <c:spPr>
            <a:ln>
              <a:noFill/>
            </a:ln>
          </c:spPr>
          <c:dPt>
            <c:idx val="0"/>
            <c:bubble3D val="0"/>
            <c:spPr>
              <a:solidFill>
                <a:srgbClr val="00667D"/>
              </a:solidFill>
              <a:ln w="19050">
                <a:noFill/>
              </a:ln>
              <a:effectLst/>
            </c:spPr>
            <c:extLst>
              <c:ext xmlns:c16="http://schemas.microsoft.com/office/drawing/2014/chart" uri="{C3380CC4-5D6E-409C-BE32-E72D297353CC}">
                <c16:uniqueId val="{00000001-96B9-4324-B76F-D61CA1FBB5C4}"/>
              </c:ext>
            </c:extLst>
          </c:dPt>
          <c:dPt>
            <c:idx val="1"/>
            <c:bubble3D val="0"/>
            <c:spPr>
              <a:solidFill>
                <a:schemeClr val="accent2"/>
              </a:solidFill>
              <a:ln w="19050">
                <a:noFill/>
              </a:ln>
              <a:effectLst/>
            </c:spPr>
            <c:extLst>
              <c:ext xmlns:c16="http://schemas.microsoft.com/office/drawing/2014/chart" uri="{C3380CC4-5D6E-409C-BE32-E72D297353CC}">
                <c16:uniqueId val="{00000003-96B9-4324-B76F-D61CA1FBB5C4}"/>
              </c:ext>
            </c:extLst>
          </c:dPt>
          <c:dPt>
            <c:idx val="2"/>
            <c:bubble3D val="0"/>
            <c:spPr>
              <a:solidFill>
                <a:srgbClr val="B87599"/>
              </a:solidFill>
              <a:ln w="19050">
                <a:noFill/>
              </a:ln>
              <a:effectLst/>
            </c:spPr>
            <c:extLst>
              <c:ext xmlns:c16="http://schemas.microsoft.com/office/drawing/2014/chart" uri="{C3380CC4-5D6E-409C-BE32-E72D297353CC}">
                <c16:uniqueId val="{00000005-96B9-4324-B76F-D61CA1FBB5C4}"/>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Sheet9!$D$17:$D$19</c:f>
              <c:strCache>
                <c:ptCount val="3"/>
                <c:pt idx="0">
                  <c:v>Before</c:v>
                </c:pt>
                <c:pt idx="1">
                  <c:v>After</c:v>
                </c:pt>
                <c:pt idx="2">
                  <c:v>No discussion</c:v>
                </c:pt>
              </c:strCache>
            </c:strRef>
          </c:cat>
          <c:val>
            <c:numRef>
              <c:f>Sheet9!$F$17:$F$19</c:f>
              <c:numCache>
                <c:formatCode>0</c:formatCode>
                <c:ptCount val="3"/>
                <c:pt idx="0">
                  <c:v>76.8</c:v>
                </c:pt>
                <c:pt idx="1">
                  <c:v>21.8</c:v>
                </c:pt>
                <c:pt idx="2">
                  <c:v>1.4</c:v>
                </c:pt>
              </c:numCache>
            </c:numRef>
          </c:val>
          <c:extLst>
            <c:ext xmlns:c16="http://schemas.microsoft.com/office/drawing/2014/chart" uri="{C3380CC4-5D6E-409C-BE32-E72D297353CC}">
              <c16:uniqueId val="{00000006-96B9-4324-B76F-D61CA1FBB5C4}"/>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4377853209955236"/>
          <c:y val="0.51284944591741988"/>
          <c:w val="0.24232638670448609"/>
          <c:h val="0.41378635138695907"/>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1" u="none" strike="noStrike" kern="1200" spc="0" baseline="0">
                <a:solidFill>
                  <a:srgbClr val="59595B"/>
                </a:solidFill>
                <a:latin typeface="+mn-lt"/>
                <a:ea typeface="+mn-ea"/>
                <a:cs typeface="+mn-cs"/>
              </a:defRPr>
            </a:pPr>
            <a:r>
              <a:rPr lang="en-US" sz="1600" i="1" dirty="0">
                <a:solidFill>
                  <a:schemeClr val="tx1"/>
                </a:solidFill>
                <a:latin typeface="Segoe UI" panose="020B0502040204020203" pitchFamily="34" charset="0"/>
                <a:cs typeface="Segoe UI" panose="020B0502040204020203" pitchFamily="34" charset="0"/>
              </a:rPr>
              <a:t>Percent of women whose</a:t>
            </a:r>
            <a:r>
              <a:rPr lang="en-US" sz="1600" i="1" baseline="0" dirty="0">
                <a:solidFill>
                  <a:schemeClr val="tx1"/>
                </a:solidFill>
                <a:latin typeface="Segoe UI" panose="020B0502040204020203" pitchFamily="34" charset="0"/>
                <a:cs typeface="Segoe UI" panose="020B0502040204020203" pitchFamily="34" charset="0"/>
              </a:rPr>
              <a:t> partners do not know they are using a method and gave the following reasons</a:t>
            </a:r>
            <a:endParaRPr lang="en-US" sz="1600" i="1" dirty="0">
              <a:solidFill>
                <a:schemeClr val="tx1"/>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800" i="1">
                <a:solidFill>
                  <a:srgbClr val="59595B"/>
                </a:solidFill>
              </a:defRPr>
            </a:pPr>
            <a:r>
              <a:rPr lang="en-US" sz="1600" i="1" dirty="0">
                <a:solidFill>
                  <a:schemeClr val="tx1"/>
                </a:solidFill>
                <a:latin typeface="Segoe UI" panose="020B0502040204020203" pitchFamily="34" charset="0"/>
                <a:cs typeface="Segoe UI" panose="020B0502040204020203" pitchFamily="34" charset="0"/>
              </a:rPr>
              <a:t>(n=200)</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1" u="none" strike="noStrike" kern="1200" spc="0" baseline="0">
              <a:solidFill>
                <a:srgbClr val="59595B"/>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part_decn!$C$6:$C$9</c:f>
              <c:strCache>
                <c:ptCount val="4"/>
                <c:pt idx="0">
                  <c:v>He does not know about FP</c:v>
                </c:pt>
                <c:pt idx="1">
                  <c:v>Other</c:v>
                </c:pt>
                <c:pt idx="2">
                  <c:v>There might be negative consequences in telling him</c:v>
                </c:pt>
                <c:pt idx="3">
                  <c:v>It does not concern him</c:v>
                </c:pt>
              </c:strCache>
            </c:strRef>
          </c:cat>
          <c:val>
            <c:numRef>
              <c:f>part_decn!$D$6:$D$9</c:f>
              <c:numCache>
                <c:formatCode>0</c:formatCode>
                <c:ptCount val="4"/>
                <c:pt idx="0">
                  <c:v>11.5</c:v>
                </c:pt>
                <c:pt idx="1">
                  <c:v>27.2</c:v>
                </c:pt>
                <c:pt idx="2">
                  <c:v>37.799999999999997</c:v>
                </c:pt>
                <c:pt idx="3">
                  <c:v>38.4</c:v>
                </c:pt>
              </c:numCache>
            </c:numRef>
          </c:val>
          <c:extLst>
            <c:ext xmlns:c16="http://schemas.microsoft.com/office/drawing/2014/chart" uri="{C3380CC4-5D6E-409C-BE32-E72D297353CC}">
              <c16:uniqueId val="{00000000-C354-4CCD-86D6-D30A71B0D954}"/>
            </c:ext>
          </c:extLst>
        </c:ser>
        <c:dLbls>
          <c:dLblPos val="outEnd"/>
          <c:showLegendKey val="0"/>
          <c:showVal val="1"/>
          <c:showCatName val="0"/>
          <c:showSerName val="0"/>
          <c:showPercent val="0"/>
          <c:showBubbleSize val="0"/>
        </c:dLbls>
        <c:gapWidth val="219"/>
        <c:axId val="1268961856"/>
        <c:axId val="1268962272"/>
      </c:barChart>
      <c:catAx>
        <c:axId val="126896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95000"/>
                    <a:lumOff val="5000"/>
                  </a:schemeClr>
                </a:solidFill>
                <a:latin typeface="Segoe UI" panose="020B0502040204020203" pitchFamily="34" charset="0"/>
                <a:ea typeface="+mn-ea"/>
                <a:cs typeface="Segoe UI" panose="020B0502040204020203" pitchFamily="34" charset="0"/>
              </a:defRPr>
            </a:pPr>
            <a:endParaRPr lang="en-US"/>
          </a:p>
        </c:txPr>
        <c:crossAx val="1268962272"/>
        <c:crosses val="autoZero"/>
        <c:auto val="1"/>
        <c:lblAlgn val="ctr"/>
        <c:lblOffset val="100"/>
        <c:noMultiLvlLbl val="0"/>
      </c:catAx>
      <c:valAx>
        <c:axId val="126896227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26896185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1"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1600" i="1" dirty="0">
                <a:solidFill>
                  <a:schemeClr val="tx1"/>
                </a:solidFill>
                <a:latin typeface="Segoe UI" panose="020B0502040204020203" pitchFamily="34" charset="0"/>
                <a:cs typeface="Segoe UI" panose="020B0502040204020203" pitchFamily="34" charset="0"/>
              </a:rPr>
              <a:t>IS NOT using contraception</a:t>
            </a:r>
            <a:r>
              <a:rPr lang="en-US" sz="1600" i="1" strike="sngStrike" dirty="0">
                <a:solidFill>
                  <a:schemeClr val="tx1"/>
                </a:solidFill>
                <a:latin typeface="Segoe UI" panose="020B0502040204020203" pitchFamily="34" charset="0"/>
                <a:cs typeface="Segoe UI" panose="020B0502040204020203" pitchFamily="34" charset="0"/>
              </a:rPr>
              <a:t> </a:t>
            </a:r>
            <a:r>
              <a:rPr lang="en-US" sz="1600" i="1" dirty="0">
                <a:solidFill>
                  <a:schemeClr val="tx1"/>
                </a:solidFill>
                <a:latin typeface="Segoe UI" panose="020B0502040204020203" pitchFamily="34" charset="0"/>
                <a:cs typeface="Segoe UI" panose="020B0502040204020203" pitchFamily="34" charset="0"/>
              </a:rPr>
              <a:t>mainly your decision/husband/both?</a:t>
            </a:r>
          </a:p>
        </c:rich>
      </c:tx>
      <c:overlay val="0"/>
      <c:spPr>
        <a:noFill/>
        <a:ln>
          <a:noFill/>
        </a:ln>
        <a:effectLst/>
      </c:spPr>
      <c:txPr>
        <a:bodyPr rot="0" spcFirstLastPara="1" vertOverflow="ellipsis" vert="horz" wrap="square" anchor="ctr" anchorCtr="1"/>
        <a:lstStyle/>
        <a:p>
          <a:pPr>
            <a:defRPr sz="1600" b="0" i="1"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clustered"/>
        <c:varyColors val="0"/>
        <c:ser>
          <c:idx val="0"/>
          <c:order val="0"/>
          <c:tx>
            <c:strRef>
              <c:f>part_decn!$D$22</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part_decn!$C$23:$C$26</c:f>
              <c:strCache>
                <c:ptCount val="4"/>
                <c:pt idx="0">
                  <c:v>Other</c:v>
                </c:pt>
                <c:pt idx="1">
                  <c:v>Mainly husband/partner</c:v>
                </c:pt>
                <c:pt idx="2">
                  <c:v>Joint Decision</c:v>
                </c:pt>
                <c:pt idx="3">
                  <c:v>Mainly respondent</c:v>
                </c:pt>
              </c:strCache>
            </c:strRef>
          </c:cat>
          <c:val>
            <c:numRef>
              <c:f>part_decn!$D$23:$D$26</c:f>
              <c:numCache>
                <c:formatCode>0</c:formatCode>
                <c:ptCount val="4"/>
                <c:pt idx="0">
                  <c:v>2.8</c:v>
                </c:pt>
                <c:pt idx="1">
                  <c:v>4</c:v>
                </c:pt>
                <c:pt idx="2">
                  <c:v>24.9</c:v>
                </c:pt>
                <c:pt idx="3">
                  <c:v>68.400000000000006</c:v>
                </c:pt>
              </c:numCache>
            </c:numRef>
          </c:val>
          <c:extLst>
            <c:ext xmlns:c16="http://schemas.microsoft.com/office/drawing/2014/chart" uri="{C3380CC4-5D6E-409C-BE32-E72D297353CC}">
              <c16:uniqueId val="{00000000-78A0-40B4-9FC0-84AE20B6606D}"/>
            </c:ext>
          </c:extLst>
        </c:ser>
        <c:dLbls>
          <c:dLblPos val="outEnd"/>
          <c:showLegendKey val="0"/>
          <c:showVal val="1"/>
          <c:showCatName val="0"/>
          <c:showSerName val="0"/>
          <c:showPercent val="0"/>
          <c:showBubbleSize val="0"/>
        </c:dLbls>
        <c:gapWidth val="182"/>
        <c:axId val="1316476640"/>
        <c:axId val="1316477056"/>
      </c:barChart>
      <c:catAx>
        <c:axId val="131647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95000"/>
                    <a:lumOff val="5000"/>
                  </a:schemeClr>
                </a:solidFill>
                <a:latin typeface="+mn-lt"/>
                <a:ea typeface="+mn-ea"/>
                <a:cs typeface="+mn-cs"/>
              </a:defRPr>
            </a:pPr>
            <a:endParaRPr lang="en-US"/>
          </a:p>
        </c:txPr>
        <c:crossAx val="1316477056"/>
        <c:crosses val="autoZero"/>
        <c:auto val="1"/>
        <c:lblAlgn val="ctr"/>
        <c:lblOffset val="100"/>
        <c:noMultiLvlLbl val="0"/>
      </c:catAx>
      <c:valAx>
        <c:axId val="1316477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31647664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92126034014879"/>
          <c:y val="2.8748536224118607E-2"/>
          <c:w val="0.59585683888696084"/>
          <c:h val="0.67858204315327753"/>
        </c:manualLayout>
      </c:layout>
      <c:barChart>
        <c:barDir val="col"/>
        <c:grouping val="clustered"/>
        <c:varyColors val="0"/>
        <c:ser>
          <c:idx val="0"/>
          <c:order val="0"/>
          <c:tx>
            <c:strRef>
              <c:f>Sheet1!$B$1</c:f>
              <c:strCache>
                <c:ptCount val="1"/>
                <c:pt idx="0">
                  <c:v>Penta 1 Vaccination coverage (by card)</c:v>
                </c:pt>
              </c:strCache>
            </c:strRef>
          </c:tx>
          <c:spPr>
            <a:solidFill>
              <a:srgbClr val="265C9B"/>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0BA1-4020-9DD6-D92F9471C3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(n=2,369)</c:v>
                </c:pt>
              </c:strCache>
            </c:strRef>
          </c:cat>
          <c:val>
            <c:numRef>
              <c:f>Sheet1!$B$2</c:f>
              <c:numCache>
                <c:formatCode>0</c:formatCode>
                <c:ptCount val="1"/>
                <c:pt idx="0">
                  <c:v>43</c:v>
                </c:pt>
              </c:numCache>
            </c:numRef>
          </c:val>
          <c:extLst>
            <c:ext xmlns:c16="http://schemas.microsoft.com/office/drawing/2014/chart" uri="{C3380CC4-5D6E-409C-BE32-E72D297353CC}">
              <c16:uniqueId val="{00000002-0BA1-4020-9DD6-D92F9471C34F}"/>
            </c:ext>
          </c:extLst>
        </c:ser>
        <c:ser>
          <c:idx val="1"/>
          <c:order val="1"/>
          <c:tx>
            <c:strRef>
              <c:f>Sheet1!$C$1</c:f>
              <c:strCache>
                <c:ptCount val="1"/>
                <c:pt idx="0">
                  <c:v> Penta 1 Vaccination coverage (by card or self reported by the mother)</c:v>
                </c:pt>
              </c:strCache>
            </c:strRef>
          </c:tx>
          <c:spPr>
            <a:solidFill>
              <a:srgbClr val="C3B9D9"/>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(n=2,369)</c:v>
                </c:pt>
              </c:strCache>
            </c:strRef>
          </c:cat>
          <c:val>
            <c:numRef>
              <c:f>Sheet1!$C$2</c:f>
              <c:numCache>
                <c:formatCode>0</c:formatCode>
                <c:ptCount val="1"/>
                <c:pt idx="0">
                  <c:v>79</c:v>
                </c:pt>
              </c:numCache>
            </c:numRef>
          </c:val>
          <c:extLst>
            <c:ext xmlns:c16="http://schemas.microsoft.com/office/drawing/2014/chart" uri="{C3380CC4-5D6E-409C-BE32-E72D297353CC}">
              <c16:uniqueId val="{00000004-0BA1-4020-9DD6-D92F9471C34F}"/>
            </c:ext>
          </c:extLst>
        </c:ser>
        <c:dLbls>
          <c:dLblPos val="inEnd"/>
          <c:showLegendKey val="0"/>
          <c:showVal val="1"/>
          <c:showCatName val="0"/>
          <c:showSerName val="0"/>
          <c:showPercent val="0"/>
          <c:showBubbleSize val="0"/>
        </c:dLbls>
        <c:gapWidth val="100"/>
        <c:overlap val="-10"/>
        <c:axId val="1987320912"/>
        <c:axId val="1987297616"/>
      </c:barChart>
      <c:catAx>
        <c:axId val="198732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297616"/>
        <c:crosses val="autoZero"/>
        <c:auto val="1"/>
        <c:lblAlgn val="ctr"/>
        <c:lblOffset val="100"/>
        <c:noMultiLvlLbl val="0"/>
      </c:catAx>
      <c:valAx>
        <c:axId val="198729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7320912"/>
        <c:crosses val="autoZero"/>
        <c:crossBetween val="between"/>
      </c:valAx>
      <c:spPr>
        <a:noFill/>
        <a:ln>
          <a:noFill/>
        </a:ln>
        <a:effectLst/>
      </c:spPr>
    </c:plotArea>
    <c:legend>
      <c:legendPos val="b"/>
      <c:layout>
        <c:manualLayout>
          <c:xMode val="edge"/>
          <c:yMode val="edge"/>
          <c:x val="0"/>
          <c:y val="0.82704783345403865"/>
          <c:w val="1"/>
          <c:h val="0.15668257471201541"/>
        </c:manualLayout>
      </c:layout>
      <c:overlay val="0"/>
      <c:spPr>
        <a:noFill/>
        <a:ln>
          <a:noFill/>
        </a:ln>
        <a:effectLst/>
      </c:spPr>
      <c:txPr>
        <a:bodyPr rot="0" spcFirstLastPara="1" vertOverflow="ellipsis" vert="horz" wrap="square" anchor="ctr" anchorCtr="1"/>
        <a:lstStyle/>
        <a:p>
          <a:pPr>
            <a:defRPr sz="1197" b="1"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66583964793218"/>
          <c:y val="3.2988835746768537E-2"/>
          <c:w val="0.75586898147922987"/>
          <c:h val="0.77397381579053015"/>
        </c:manualLayout>
      </c:layout>
      <c:barChart>
        <c:barDir val="bar"/>
        <c:grouping val="percentStacked"/>
        <c:varyColors val="0"/>
        <c:ser>
          <c:idx val="0"/>
          <c:order val="0"/>
          <c:tx>
            <c:strRef>
              <c:f>Sheet1!$B$2</c:f>
              <c:strCache>
                <c:ptCount val="1"/>
                <c:pt idx="0">
                  <c:v>Method in stock</c:v>
                </c:pt>
              </c:strCache>
            </c:strRef>
          </c:tx>
          <c:spPr>
            <a:solidFill>
              <a:srgbClr val="00667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Sheet1!$B$3:$B$8</c:f>
              <c:numCache>
                <c:formatCode>0%</c:formatCode>
                <c:ptCount val="6"/>
                <c:pt idx="0">
                  <c:v>0.81100000000000005</c:v>
                </c:pt>
                <c:pt idx="1">
                  <c:v>0.9</c:v>
                </c:pt>
                <c:pt idx="2">
                  <c:v>0.83</c:v>
                </c:pt>
                <c:pt idx="3">
                  <c:v>0.77600000000000002</c:v>
                </c:pt>
                <c:pt idx="4">
                  <c:v>0.76</c:v>
                </c:pt>
                <c:pt idx="5">
                  <c:v>0.85</c:v>
                </c:pt>
              </c:numCache>
            </c:numRef>
          </c:val>
          <c:extLst>
            <c:ext xmlns:c16="http://schemas.microsoft.com/office/drawing/2014/chart" uri="{C3380CC4-5D6E-409C-BE32-E72D297353CC}">
              <c16:uniqueId val="{00000000-4F4D-B14A-99B7-19E3FCC39EE7}"/>
            </c:ext>
          </c:extLst>
        </c:ser>
        <c:ser>
          <c:idx val="1"/>
          <c:order val="1"/>
          <c:tx>
            <c:strRef>
              <c:f>Sheet1!$C$2</c:f>
              <c:strCache>
                <c:ptCount val="1"/>
                <c:pt idx="0">
                  <c:v>In stock, but stockout in last 3 months</c:v>
                </c:pt>
              </c:strCache>
            </c:strRef>
          </c:tx>
          <c:spPr>
            <a:solidFill>
              <a:schemeClr val="accent5">
                <a:lumMod val="60000"/>
                <a:lumOff val="40000"/>
              </a:schemeClr>
            </a:solidFill>
            <a:ln>
              <a:noFill/>
            </a:ln>
            <a:effectLst/>
          </c:spPr>
          <c:invertIfNegative val="0"/>
          <c:dLbls>
            <c:dLbl>
              <c:idx val="1"/>
              <c:layout>
                <c:manualLayout>
                  <c:x val="-1.6207455429497669E-2"/>
                  <c:y val="1.396172414376849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1869259859535386E-2"/>
                      <c:h val="6.3157866966017634E-2"/>
                    </c:manualLayout>
                  </c15:layout>
                </c:ext>
                <c:ext xmlns:c16="http://schemas.microsoft.com/office/drawing/2014/chart" uri="{C3380CC4-5D6E-409C-BE32-E72D297353CC}">
                  <c16:uniqueId val="{00000000-7928-42A7-BD2E-C8DC7D20AF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Sheet1!$C$3:$C$8</c:f>
              <c:numCache>
                <c:formatCode>0%</c:formatCode>
                <c:ptCount val="6"/>
                <c:pt idx="0">
                  <c:v>0.16800000000000001</c:v>
                </c:pt>
                <c:pt idx="1">
                  <c:v>3.5000000000000003E-2</c:v>
                </c:pt>
                <c:pt idx="2">
                  <c:v>0.13</c:v>
                </c:pt>
                <c:pt idx="3">
                  <c:v>0.17499999999999999</c:v>
                </c:pt>
                <c:pt idx="4">
                  <c:v>7.0000000000000007E-2</c:v>
                </c:pt>
                <c:pt idx="5">
                  <c:v>0.03</c:v>
                </c:pt>
              </c:numCache>
            </c:numRef>
          </c:val>
          <c:extLst>
            <c:ext xmlns:c16="http://schemas.microsoft.com/office/drawing/2014/chart" uri="{C3380CC4-5D6E-409C-BE32-E72D297353CC}">
              <c16:uniqueId val="{00000001-4F4D-B14A-99B7-19E3FCC39EE7}"/>
            </c:ext>
          </c:extLst>
        </c:ser>
        <c:ser>
          <c:idx val="2"/>
          <c:order val="2"/>
          <c:tx>
            <c:strRef>
              <c:f>Sheet1!$D$2</c:f>
              <c:strCache>
                <c:ptCount val="1"/>
                <c:pt idx="0">
                  <c:v>Out of stock at the day of interview</c:v>
                </c:pt>
              </c:strCache>
            </c:strRef>
          </c:tx>
          <c:spPr>
            <a:solidFill>
              <a:srgbClr val="70A8AF"/>
            </a:solidFill>
            <a:ln>
              <a:noFill/>
            </a:ln>
            <a:effectLst/>
          </c:spPr>
          <c:invertIfNegative val="0"/>
          <c:dLbls>
            <c:dLbl>
              <c:idx val="0"/>
              <c:layout>
                <c:manualLayout>
                  <c:x val="-2.806324704584606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BE-4EA0-948E-0B1B8E858537}"/>
                </c:ext>
              </c:extLst>
            </c:dLbl>
            <c:dLbl>
              <c:idx val="1"/>
              <c:layout>
                <c:manualLayout>
                  <c:x val="5.3174066369742678E-8"/>
                  <c:y val="1.9544874834753468E-2"/>
                </c:manualLayout>
              </c:layout>
              <c:spPr>
                <a:noFill/>
                <a:ln>
                  <a:noFill/>
                </a:ln>
                <a:effectLst/>
              </c:spPr>
              <c:txPr>
                <a:bodyPr rot="0" spcFirstLastPara="1" vertOverflow="ellipsis" horzOverflow="clip" vert="horz" wrap="square" lIns="38100" tIns="19050" rIns="38100" bIns="19050" anchor="t" anchorCtr="0">
                  <a:norm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3.6538329558712508E-2"/>
                      <c:h val="7.2595249386227176E-2"/>
                    </c:manualLayout>
                  </c15:layout>
                </c:ext>
                <c:ext xmlns:c16="http://schemas.microsoft.com/office/drawing/2014/chart" uri="{C3380CC4-5D6E-409C-BE32-E72D297353CC}">
                  <c16:uniqueId val="{00000000-B75E-4379-9EB8-37ADFA5B10C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Sheet1!$D$3:$D$8</c:f>
              <c:numCache>
                <c:formatCode>0%</c:formatCode>
                <c:ptCount val="6"/>
                <c:pt idx="0">
                  <c:v>7.0000000000000001E-3</c:v>
                </c:pt>
                <c:pt idx="1">
                  <c:v>1.4E-2</c:v>
                </c:pt>
                <c:pt idx="2">
                  <c:v>2.8000000000000001E-2</c:v>
                </c:pt>
                <c:pt idx="3">
                  <c:v>4.2000000000000003E-2</c:v>
                </c:pt>
                <c:pt idx="4">
                  <c:v>0.11899999999999999</c:v>
                </c:pt>
                <c:pt idx="5">
                  <c:v>7.0000000000000007E-2</c:v>
                </c:pt>
              </c:numCache>
            </c:numRef>
          </c:val>
          <c:extLst>
            <c:ext xmlns:c16="http://schemas.microsoft.com/office/drawing/2014/chart" uri="{C3380CC4-5D6E-409C-BE32-E72D297353CC}">
              <c16:uniqueId val="{00000002-4F4D-B14A-99B7-19E3FCC39EE7}"/>
            </c:ext>
          </c:extLst>
        </c:ser>
        <c:ser>
          <c:idx val="3"/>
          <c:order val="3"/>
          <c:tx>
            <c:strRef>
              <c:f>Sheet1!$E$2</c:f>
              <c:strCache>
                <c:ptCount val="1"/>
                <c:pt idx="0">
                  <c:v>Method not offered</c:v>
                </c:pt>
              </c:strCache>
            </c:strRef>
          </c:tx>
          <c:spPr>
            <a:solidFill>
              <a:schemeClr val="bg1">
                <a:lumMod val="65000"/>
              </a:schemeClr>
            </a:solidFill>
            <a:ln>
              <a:noFill/>
            </a:ln>
            <a:effectLst/>
          </c:spPr>
          <c:invertIfNegative val="0"/>
          <c:dLbls>
            <c:dLbl>
              <c:idx val="0"/>
              <c:spPr>
                <a:noFill/>
                <a:ln>
                  <a:noFill/>
                </a:ln>
                <a:effectLst/>
              </c:spPr>
              <c:txPr>
                <a:bodyPr rot="0" spcFirstLastPara="1" vertOverflow="ellipsis" horzOverflow="clip" vert="horz" wrap="square" lIns="36576" tIns="19050" rIns="36576" bIns="19050" anchor="ctr" anchorCtr="0">
                  <a:norm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66E3-4C98-9451-722DA9BCBA9B}"/>
                </c:ext>
              </c:extLst>
            </c:dLbl>
            <c:dLbl>
              <c:idx val="2"/>
              <c:layout>
                <c:manualLayout>
                  <c:x val="1.7381520947929687E-2"/>
                  <c:y val="5.5842499527866034E-3"/>
                </c:manualLayout>
              </c:layout>
              <c:spPr>
                <a:noFill/>
                <a:ln>
                  <a:noFill/>
                </a:ln>
                <a:effectLst/>
              </c:spPr>
              <c:txPr>
                <a:bodyPr rot="0" spcFirstLastPara="1" vertOverflow="ellipsis" horzOverflow="clip" vert="horz" wrap="square" lIns="36576" tIns="19050" rIns="36576" bIns="19050" anchor="ctr" anchorCtr="0">
                  <a:norm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66E3-4C98-9451-722DA9BCBA9B}"/>
                </c:ext>
              </c:extLst>
            </c:dLbl>
            <c:dLbl>
              <c:idx val="3"/>
              <c:layout>
                <c:manualLayout>
                  <c:x val="1.7394274140686089E-2"/>
                  <c:y val="0"/>
                </c:manualLayout>
              </c:layout>
              <c:spPr>
                <a:noFill/>
                <a:ln>
                  <a:noFill/>
                </a:ln>
                <a:effectLst/>
              </c:spPr>
              <c:txPr>
                <a:bodyPr rot="0" spcFirstLastPara="1" vertOverflow="ellipsis" horzOverflow="clip" vert="horz" wrap="square" lIns="36576" tIns="19050" rIns="36576" bIns="19050" anchor="ctr" anchorCtr="0">
                  <a:norm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66E3-4C98-9451-722DA9BCBA9B}"/>
                </c:ext>
              </c:extLst>
            </c:dLbl>
            <c:spPr>
              <a:noFill/>
              <a:ln>
                <a:noFill/>
              </a:ln>
              <a:effectLst/>
            </c:spPr>
            <c:txPr>
              <a:bodyPr rot="0" spcFirstLastPara="1" vertOverflow="ellipsis" horzOverflow="clip" vert="horz" wrap="square" lIns="36576" tIns="19050" rIns="36576" bIns="19050" anchor="ctr" anchorCtr="0">
                <a:norm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Sheet1!$E$3:$E$8</c:f>
              <c:numCache>
                <c:formatCode>0%</c:formatCode>
                <c:ptCount val="6"/>
                <c:pt idx="0">
                  <c:v>1.4E-2</c:v>
                </c:pt>
                <c:pt idx="1">
                  <c:v>5.6000000000000001E-2</c:v>
                </c:pt>
                <c:pt idx="2">
                  <c:v>7.0000000000000001E-3</c:v>
                </c:pt>
                <c:pt idx="3">
                  <c:v>7.0000000000000001E-3</c:v>
                </c:pt>
                <c:pt idx="4">
                  <c:v>4.9000000000000002E-2</c:v>
                </c:pt>
                <c:pt idx="5">
                  <c:v>5.6000000000000001E-2</c:v>
                </c:pt>
              </c:numCache>
            </c:numRef>
          </c:val>
          <c:extLst>
            <c:ext xmlns:c16="http://schemas.microsoft.com/office/drawing/2014/chart" uri="{C3380CC4-5D6E-409C-BE32-E72D297353CC}">
              <c16:uniqueId val="{00000001-8C62-4409-8E0A-12B9A2D60078}"/>
            </c:ext>
          </c:extLst>
        </c:ser>
        <c:dLbls>
          <c:showLegendKey val="0"/>
          <c:showVal val="0"/>
          <c:showCatName val="0"/>
          <c:showSerName val="0"/>
          <c:showPercent val="0"/>
          <c:showBubbleSize val="0"/>
        </c:dLbls>
        <c:gapWidth val="50"/>
        <c:overlap val="100"/>
        <c:axId val="740744096"/>
        <c:axId val="740744512"/>
      </c:barChart>
      <c:catAx>
        <c:axId val="74074409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740744512"/>
        <c:crosses val="autoZero"/>
        <c:auto val="1"/>
        <c:lblAlgn val="ctr"/>
        <c:lblOffset val="100"/>
        <c:noMultiLvlLbl val="0"/>
      </c:catAx>
      <c:valAx>
        <c:axId val="740744512"/>
        <c:scaling>
          <c:orientation val="minMax"/>
        </c:scaling>
        <c:delete val="1"/>
        <c:axPos val="b"/>
        <c:numFmt formatCode="0%" sourceLinked="1"/>
        <c:majorTickMark val="none"/>
        <c:minorTickMark val="none"/>
        <c:tickLblPos val="nextTo"/>
        <c:crossAx val="7407440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7323545043788"/>
          <c:y val="3.0313531313747654E-2"/>
          <c:w val="0.68434091508381578"/>
          <c:h val="0.79230392168563202"/>
        </c:manualLayout>
      </c:layout>
      <c:barChart>
        <c:barDir val="bar"/>
        <c:grouping val="percentStacked"/>
        <c:varyColors val="0"/>
        <c:ser>
          <c:idx val="0"/>
          <c:order val="0"/>
          <c:tx>
            <c:strRef>
              <c:f>Sheet1!$B$2</c:f>
              <c:strCache>
                <c:ptCount val="1"/>
                <c:pt idx="0">
                  <c:v>Method in stock</c:v>
                </c:pt>
              </c:strCache>
            </c:strRef>
          </c:tx>
          <c:spPr>
            <a:solidFill>
              <a:srgbClr val="00667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Sheet1!$B$3:$B$8</c:f>
              <c:numCache>
                <c:formatCode>0%</c:formatCode>
                <c:ptCount val="6"/>
                <c:pt idx="0">
                  <c:v>0.746</c:v>
                </c:pt>
                <c:pt idx="1">
                  <c:v>0.751</c:v>
                </c:pt>
                <c:pt idx="2">
                  <c:v>0.60599999999999998</c:v>
                </c:pt>
                <c:pt idx="3">
                  <c:v>0.78400000000000003</c:v>
                </c:pt>
                <c:pt idx="4">
                  <c:v>0.72799999999999998</c:v>
                </c:pt>
                <c:pt idx="5">
                  <c:v>0.83599999999999997</c:v>
                </c:pt>
              </c:numCache>
            </c:numRef>
          </c:val>
          <c:extLst>
            <c:ext xmlns:c16="http://schemas.microsoft.com/office/drawing/2014/chart" uri="{C3380CC4-5D6E-409C-BE32-E72D297353CC}">
              <c16:uniqueId val="{00000000-5EDB-4604-8B51-B9164F7D79A2}"/>
            </c:ext>
          </c:extLst>
        </c:ser>
        <c:ser>
          <c:idx val="1"/>
          <c:order val="1"/>
          <c:tx>
            <c:strRef>
              <c:f>Sheet1!$C$2</c:f>
              <c:strCache>
                <c:ptCount val="1"/>
                <c:pt idx="0">
                  <c:v>In stock, but stockout in last 3 months</c:v>
                </c:pt>
              </c:strCache>
            </c:strRef>
          </c:tx>
          <c:spPr>
            <a:solidFill>
              <a:schemeClr val="accent5">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Sheet1!$C$3:$C$8</c:f>
              <c:numCache>
                <c:formatCode>0%</c:formatCode>
                <c:ptCount val="6"/>
                <c:pt idx="0">
                  <c:v>0.19700000000000001</c:v>
                </c:pt>
                <c:pt idx="1">
                  <c:v>4.7E-2</c:v>
                </c:pt>
                <c:pt idx="2">
                  <c:v>0.315</c:v>
                </c:pt>
                <c:pt idx="3">
                  <c:v>0.14599999999999999</c:v>
                </c:pt>
                <c:pt idx="4">
                  <c:v>0.122</c:v>
                </c:pt>
                <c:pt idx="5">
                  <c:v>4.7E-2</c:v>
                </c:pt>
              </c:numCache>
            </c:numRef>
          </c:val>
          <c:extLst>
            <c:ext xmlns:c16="http://schemas.microsoft.com/office/drawing/2014/chart" uri="{C3380CC4-5D6E-409C-BE32-E72D297353CC}">
              <c16:uniqueId val="{00000002-5EDB-4604-8B51-B9164F7D79A2}"/>
            </c:ext>
          </c:extLst>
        </c:ser>
        <c:ser>
          <c:idx val="3"/>
          <c:order val="2"/>
          <c:tx>
            <c:strRef>
              <c:f>Sheet1!$D$2</c:f>
              <c:strCache>
                <c:ptCount val="1"/>
                <c:pt idx="0">
                  <c:v>Out of stock in the past 3 months</c:v>
                </c:pt>
              </c:strCache>
            </c:strRef>
          </c:tx>
          <c:spPr>
            <a:solidFill>
              <a:srgbClr val="70A8AF"/>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5A-444F-B7BE-6D0C16669536}"/>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5A-444F-B7BE-6D0C1666953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Sheet1!$D$3:$D$8</c:f>
              <c:numCache>
                <c:formatCode>0%</c:formatCode>
                <c:ptCount val="6"/>
                <c:pt idx="0">
                  <c:v>5.1999999999999998E-2</c:v>
                </c:pt>
                <c:pt idx="1">
                  <c:v>2.8000000000000001E-2</c:v>
                </c:pt>
                <c:pt idx="2">
                  <c:v>7.0000000000000007E-2</c:v>
                </c:pt>
                <c:pt idx="3">
                  <c:v>6.6000000000000003E-2</c:v>
                </c:pt>
                <c:pt idx="4">
                  <c:v>0.108</c:v>
                </c:pt>
                <c:pt idx="5">
                  <c:v>7.4999999999999997E-2</c:v>
                </c:pt>
              </c:numCache>
            </c:numRef>
          </c:val>
          <c:extLst>
            <c:ext xmlns:c16="http://schemas.microsoft.com/office/drawing/2014/chart" uri="{C3380CC4-5D6E-409C-BE32-E72D297353CC}">
              <c16:uniqueId val="{00000009-5EDB-4604-8B51-B9164F7D79A2}"/>
            </c:ext>
          </c:extLst>
        </c:ser>
        <c:ser>
          <c:idx val="2"/>
          <c:order val="3"/>
          <c:tx>
            <c:strRef>
              <c:f>Sheet1!$E$2</c:f>
              <c:strCache>
                <c:ptCount val="1"/>
                <c:pt idx="0">
                  <c:v>Method not offered</c:v>
                </c:pt>
              </c:strCache>
            </c:strRef>
          </c:tx>
          <c:spPr>
            <a:solidFill>
              <a:srgbClr val="A6A6A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5A-444F-B7BE-6D0C16669536}"/>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5A-444F-B7BE-6D0C1666953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5A-444F-B7BE-6D0C166695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Sheet1!$E$3:$E$8</c:f>
              <c:numCache>
                <c:formatCode>0%</c:formatCode>
                <c:ptCount val="6"/>
                <c:pt idx="0">
                  <c:v>5.0000000000000001E-3</c:v>
                </c:pt>
                <c:pt idx="1">
                  <c:v>0.17399999999999999</c:v>
                </c:pt>
                <c:pt idx="2">
                  <c:v>8.9999999999999993E-3</c:v>
                </c:pt>
                <c:pt idx="3">
                  <c:v>5.0000000000000001E-3</c:v>
                </c:pt>
                <c:pt idx="4">
                  <c:v>4.2000000000000003E-2</c:v>
                </c:pt>
                <c:pt idx="5">
                  <c:v>4.2000000000000003E-2</c:v>
                </c:pt>
              </c:numCache>
            </c:numRef>
          </c:val>
          <c:extLst>
            <c:ext xmlns:c16="http://schemas.microsoft.com/office/drawing/2014/chart" uri="{C3380CC4-5D6E-409C-BE32-E72D297353CC}">
              <c16:uniqueId val="{0000000A-5EDB-4604-8B51-B9164F7D79A2}"/>
            </c:ext>
          </c:extLst>
        </c:ser>
        <c:dLbls>
          <c:dLblPos val="ctr"/>
          <c:showLegendKey val="0"/>
          <c:showVal val="1"/>
          <c:showCatName val="0"/>
          <c:showSerName val="0"/>
          <c:showPercent val="0"/>
          <c:showBubbleSize val="0"/>
        </c:dLbls>
        <c:gapWidth val="50"/>
        <c:overlap val="100"/>
        <c:axId val="740744096"/>
        <c:axId val="740744512"/>
      </c:barChart>
      <c:catAx>
        <c:axId val="74074409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740744512"/>
        <c:crosses val="autoZero"/>
        <c:auto val="1"/>
        <c:lblAlgn val="ctr"/>
        <c:lblOffset val="100"/>
        <c:noMultiLvlLbl val="0"/>
      </c:catAx>
      <c:valAx>
        <c:axId val="740744512"/>
        <c:scaling>
          <c:orientation val="minMax"/>
        </c:scaling>
        <c:delete val="1"/>
        <c:axPos val="b"/>
        <c:numFmt formatCode="0%" sourceLinked="1"/>
        <c:majorTickMark val="none"/>
        <c:minorTickMark val="none"/>
        <c:tickLblPos val="nextTo"/>
        <c:crossAx val="7407440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19499397863145"/>
          <c:y val="5.1954089814399487E-2"/>
          <c:w val="0.73897522421733286"/>
          <c:h val="0.76966747457401974"/>
        </c:manualLayout>
      </c:layout>
      <c:barChart>
        <c:barDir val="bar"/>
        <c:grouping val="percentStacked"/>
        <c:varyColors val="0"/>
        <c:ser>
          <c:idx val="0"/>
          <c:order val="0"/>
          <c:tx>
            <c:strRef>
              <c:f>Sheet1!$B$2</c:f>
              <c:strCache>
                <c:ptCount val="1"/>
                <c:pt idx="0">
                  <c:v>Method in stock</c:v>
                </c:pt>
              </c:strCache>
            </c:strRef>
          </c:tx>
          <c:spPr>
            <a:solidFill>
              <a:srgbClr val="00667D"/>
            </a:solidFill>
            <a:ln>
              <a:noFill/>
            </a:ln>
            <a:effectLst/>
          </c:spPr>
          <c:invertIfNegative val="0"/>
          <c:dLbls>
            <c:dLbl>
              <c:idx val="1"/>
              <c:layout>
                <c:manualLayout>
                  <c:x val="9.8473080184779613E-3"/>
                  <c:y val="0"/>
                </c:manualLayout>
              </c:layout>
              <c:spPr>
                <a:noFill/>
                <a:ln>
                  <a:noFill/>
                </a:ln>
                <a:effectLst/>
              </c:spPr>
              <c:txPr>
                <a:bodyPr rot="0" spcFirstLastPara="1" vertOverflow="ellipsis" vert="horz" wrap="square" anchor="t"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6423023515681699E-2"/>
                      <c:h val="6.9129500682453909E-2"/>
                    </c:manualLayout>
                  </c15:layout>
                </c:ext>
                <c:ext xmlns:c16="http://schemas.microsoft.com/office/drawing/2014/chart" uri="{C3380CC4-5D6E-409C-BE32-E72D297353CC}">
                  <c16:uniqueId val="{00000002-D2F9-45E2-89D5-1E4E5FC3825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Sheet1!$B$3:$B$8</c:f>
              <c:numCache>
                <c:formatCode>0%</c:formatCode>
                <c:ptCount val="6"/>
                <c:pt idx="0">
                  <c:v>0.56999999999999995</c:v>
                </c:pt>
                <c:pt idx="1">
                  <c:v>0.02</c:v>
                </c:pt>
                <c:pt idx="2">
                  <c:v>0.52400000000000002</c:v>
                </c:pt>
                <c:pt idx="3">
                  <c:v>0.59399999999999997</c:v>
                </c:pt>
                <c:pt idx="4">
                  <c:v>0.28000000000000003</c:v>
                </c:pt>
                <c:pt idx="5">
                  <c:v>0.622</c:v>
                </c:pt>
              </c:numCache>
            </c:numRef>
          </c:val>
          <c:extLst>
            <c:ext xmlns:c16="http://schemas.microsoft.com/office/drawing/2014/chart" uri="{C3380CC4-5D6E-409C-BE32-E72D297353CC}">
              <c16:uniqueId val="{00000000-4F4D-B14A-99B7-19E3FCC39EE7}"/>
            </c:ext>
          </c:extLst>
        </c:ser>
        <c:ser>
          <c:idx val="1"/>
          <c:order val="1"/>
          <c:tx>
            <c:strRef>
              <c:f>Sheet1!$C$2</c:f>
              <c:strCache>
                <c:ptCount val="1"/>
                <c:pt idx="0">
                  <c:v>In stock, but stockout in last 3 months</c:v>
                </c:pt>
              </c:strCache>
            </c:strRef>
          </c:tx>
          <c:spPr>
            <a:solidFill>
              <a:schemeClr val="accent5">
                <a:lumMod val="60000"/>
                <a:lumOff val="40000"/>
              </a:schemeClr>
            </a:solidFill>
            <a:ln>
              <a:noFill/>
            </a:ln>
            <a:effectLst/>
          </c:spPr>
          <c:invertIfNegative val="0"/>
          <c:dLbls>
            <c:dLbl>
              <c:idx val="1"/>
              <c:layout>
                <c:manualLayout>
                  <c:x val="3.7982473785557705E-2"/>
                  <c:y val="-3.0561229302589056E-3"/>
                </c:manualLayout>
              </c:layout>
              <c:spPr>
                <a:noFill/>
                <a:ln>
                  <a:noFill/>
                </a:ln>
                <a:effectLst/>
              </c:spPr>
              <c:txPr>
                <a:bodyPr rot="0" spcFirstLastPara="1" vertOverflow="ellipsis" vert="horz" wrap="square" anchor="ctr" anchorCtr="1"/>
                <a:lstStyle/>
                <a:p>
                  <a:pPr>
                    <a:defRPr sz="1400" b="0" i="0" u="none" strike="noStrike" kern="1200" baseline="0">
                      <a:solidFill>
                        <a:schemeClr val="accent5">
                          <a:lumMod val="60000"/>
                          <a:lumOff val="40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0795990362265735E-2"/>
                      <c:h val="6.6073377752195114E-2"/>
                    </c:manualLayout>
                  </c15:layout>
                </c:ext>
                <c:ext xmlns:c16="http://schemas.microsoft.com/office/drawing/2014/chart" uri="{C3380CC4-5D6E-409C-BE32-E72D297353CC}">
                  <c16:uniqueId val="{00000001-D2F9-45E2-89D5-1E4E5FC3825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Sheet1!$C$3:$C$8</c:f>
              <c:numCache>
                <c:formatCode>0%</c:formatCode>
                <c:ptCount val="6"/>
                <c:pt idx="0">
                  <c:v>7.0000000000000007E-2</c:v>
                </c:pt>
                <c:pt idx="1">
                  <c:v>0</c:v>
                </c:pt>
                <c:pt idx="2">
                  <c:v>0.27300000000000002</c:v>
                </c:pt>
                <c:pt idx="3">
                  <c:v>0.17499999999999999</c:v>
                </c:pt>
                <c:pt idx="4">
                  <c:v>0.105</c:v>
                </c:pt>
                <c:pt idx="5">
                  <c:v>3.5000000000000003E-2</c:v>
                </c:pt>
              </c:numCache>
            </c:numRef>
          </c:val>
          <c:extLst>
            <c:ext xmlns:c16="http://schemas.microsoft.com/office/drawing/2014/chart" uri="{C3380CC4-5D6E-409C-BE32-E72D297353CC}">
              <c16:uniqueId val="{00000001-4F4D-B14A-99B7-19E3FCC39EE7}"/>
            </c:ext>
          </c:extLst>
        </c:ser>
        <c:ser>
          <c:idx val="2"/>
          <c:order val="2"/>
          <c:tx>
            <c:strRef>
              <c:f>Sheet1!$D$2</c:f>
              <c:strCache>
                <c:ptCount val="1"/>
                <c:pt idx="0">
                  <c:v>Out of stock</c:v>
                </c:pt>
              </c:strCache>
            </c:strRef>
          </c:tx>
          <c:spPr>
            <a:solidFill>
              <a:srgbClr val="70A8AF"/>
            </a:solidFill>
            <a:ln>
              <a:noFill/>
            </a:ln>
            <a:effectLst/>
          </c:spPr>
          <c:invertIfNegative val="0"/>
          <c:dLbls>
            <c:dLbl>
              <c:idx val="1"/>
              <c:layout>
                <c:manualLayout>
                  <c:x val="7.9481843292000434E-2"/>
                  <c:y val="1.528181784929688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6575715497203766E-2"/>
                      <c:h val="7.5241746542971485E-2"/>
                    </c:manualLayout>
                  </c15:layout>
                </c:ext>
                <c:ext xmlns:c16="http://schemas.microsoft.com/office/drawing/2014/chart" uri="{C3380CC4-5D6E-409C-BE32-E72D297353CC}">
                  <c16:uniqueId val="{00000000-950E-44A5-9DE9-A773758413D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Sheet1!$D$3:$D$8</c:f>
              <c:numCache>
                <c:formatCode>0%</c:formatCode>
                <c:ptCount val="6"/>
                <c:pt idx="0">
                  <c:v>0.14000000000000001</c:v>
                </c:pt>
                <c:pt idx="1">
                  <c:v>0</c:v>
                </c:pt>
                <c:pt idx="2">
                  <c:v>0.17499999999999999</c:v>
                </c:pt>
                <c:pt idx="3">
                  <c:v>0.217</c:v>
                </c:pt>
                <c:pt idx="4">
                  <c:v>0.27300000000000002</c:v>
                </c:pt>
                <c:pt idx="5">
                  <c:v>0.21</c:v>
                </c:pt>
              </c:numCache>
            </c:numRef>
          </c:val>
          <c:extLst>
            <c:ext xmlns:c16="http://schemas.microsoft.com/office/drawing/2014/chart" uri="{C3380CC4-5D6E-409C-BE32-E72D297353CC}">
              <c16:uniqueId val="{00000002-4F4D-B14A-99B7-19E3FCC39EE7}"/>
            </c:ext>
          </c:extLst>
        </c:ser>
        <c:ser>
          <c:idx val="3"/>
          <c:order val="3"/>
          <c:tx>
            <c:strRef>
              <c:f>Sheet1!$E$2</c:f>
              <c:strCache>
                <c:ptCount val="1"/>
                <c:pt idx="0">
                  <c:v>Method not offered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Sheet1!$E$3:$E$8</c:f>
              <c:numCache>
                <c:formatCode>0%</c:formatCode>
                <c:ptCount val="6"/>
                <c:pt idx="0">
                  <c:v>0.22</c:v>
                </c:pt>
                <c:pt idx="1">
                  <c:v>0.98</c:v>
                </c:pt>
                <c:pt idx="2">
                  <c:v>2.8000000000000001E-2</c:v>
                </c:pt>
                <c:pt idx="3">
                  <c:v>0.01</c:v>
                </c:pt>
                <c:pt idx="4">
                  <c:v>0.34</c:v>
                </c:pt>
                <c:pt idx="5">
                  <c:v>0.13</c:v>
                </c:pt>
              </c:numCache>
            </c:numRef>
          </c:val>
          <c:extLst>
            <c:ext xmlns:c16="http://schemas.microsoft.com/office/drawing/2014/chart" uri="{C3380CC4-5D6E-409C-BE32-E72D297353CC}">
              <c16:uniqueId val="{00000001-17A0-446B-9E31-EB9D65543572}"/>
            </c:ext>
          </c:extLst>
        </c:ser>
        <c:ser>
          <c:idx val="4"/>
          <c:order val="4"/>
          <c:tx>
            <c:strRef>
              <c:f>Sheet1!$F$2</c:f>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Implants</c:v>
                </c:pt>
                <c:pt idx="1">
                  <c:v>IUD</c:v>
                </c:pt>
                <c:pt idx="2">
                  <c:v>Injectable</c:v>
                </c:pt>
                <c:pt idx="3">
                  <c:v>Pills</c:v>
                </c:pt>
                <c:pt idx="4">
                  <c:v>Emergency Contraception</c:v>
                </c:pt>
                <c:pt idx="5">
                  <c:v>Male Condom</c:v>
                </c:pt>
              </c:strCache>
            </c:strRef>
          </c:cat>
          <c:val>
            <c:numRef>
              <c:f>Sheet1!$F$3:$F$8</c:f>
              <c:numCache>
                <c:formatCode>General</c:formatCode>
                <c:ptCount val="6"/>
              </c:numCache>
            </c:numRef>
          </c:val>
          <c:extLst>
            <c:ext xmlns:c16="http://schemas.microsoft.com/office/drawing/2014/chart" uri="{C3380CC4-5D6E-409C-BE32-E72D297353CC}">
              <c16:uniqueId val="{00000004-17A0-446B-9E31-EB9D65543572}"/>
            </c:ext>
          </c:extLst>
        </c:ser>
        <c:dLbls>
          <c:dLblPos val="ctr"/>
          <c:showLegendKey val="0"/>
          <c:showVal val="1"/>
          <c:showCatName val="0"/>
          <c:showSerName val="0"/>
          <c:showPercent val="0"/>
          <c:showBubbleSize val="0"/>
        </c:dLbls>
        <c:gapWidth val="50"/>
        <c:overlap val="100"/>
        <c:axId val="740744096"/>
        <c:axId val="740744512"/>
      </c:barChart>
      <c:catAx>
        <c:axId val="74074409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40744512"/>
        <c:crosses val="autoZero"/>
        <c:auto val="1"/>
        <c:lblAlgn val="ctr"/>
        <c:lblOffset val="100"/>
        <c:noMultiLvlLbl val="0"/>
      </c:catAx>
      <c:valAx>
        <c:axId val="740744512"/>
        <c:scaling>
          <c:orientation val="minMax"/>
        </c:scaling>
        <c:delete val="1"/>
        <c:axPos val="b"/>
        <c:numFmt formatCode="0%" sourceLinked="1"/>
        <c:majorTickMark val="none"/>
        <c:minorTickMark val="none"/>
        <c:tickLblPos val="nextTo"/>
        <c:crossAx val="740744096"/>
        <c:crosses val="autoZero"/>
        <c:crossBetween val="between"/>
      </c:valAx>
      <c:spPr>
        <a:noFill/>
        <a:ln w="25400">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06222758514577E-2"/>
          <c:y val="0.11098978073929169"/>
          <c:w val="0.94022460750792203"/>
          <c:h val="0.67672316297835922"/>
        </c:manualLayout>
      </c:layout>
      <c:lineChart>
        <c:grouping val="standard"/>
        <c:varyColors val="0"/>
        <c:ser>
          <c:idx val="0"/>
          <c:order val="0"/>
          <c:tx>
            <c:strRef>
              <c:f>'Output3.1.3'!$C$4</c:f>
              <c:strCache>
                <c:ptCount val="1"/>
                <c:pt idx="0">
                  <c:v>Amhara</c:v>
                </c:pt>
              </c:strCache>
            </c:strRef>
          </c:tx>
          <c:spPr>
            <a:ln w="28575" cap="rnd">
              <a:solidFill>
                <a:schemeClr val="accent1"/>
              </a:solidFill>
              <a:round/>
            </a:ln>
            <a:effectLst/>
          </c:spPr>
          <c:marker>
            <c:symbol val="none"/>
          </c:marker>
          <c:dLbls>
            <c:dLbl>
              <c:idx val="0"/>
              <c:layout>
                <c:manualLayout>
                  <c:x val="-3.8401903697701606E-2"/>
                  <c:y val="-5.6609875482900286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4F-4961-A26B-673BE20C8A48}"/>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'Output3.1.3'!$C$5:$C$12</c:f>
              <c:numCache>
                <c:formatCode>General</c:formatCode>
                <c:ptCount val="8"/>
                <c:pt idx="0">
                  <c:v>64</c:v>
                </c:pt>
                <c:pt idx="1">
                  <c:v>95</c:v>
                </c:pt>
                <c:pt idx="2">
                  <c:v>90</c:v>
                </c:pt>
                <c:pt idx="3">
                  <c:v>97</c:v>
                </c:pt>
                <c:pt idx="4">
                  <c:v>97</c:v>
                </c:pt>
                <c:pt idx="5" formatCode="0">
                  <c:v>85</c:v>
                </c:pt>
                <c:pt idx="6">
                  <c:v>81</c:v>
                </c:pt>
                <c:pt idx="7">
                  <c:v>91</c:v>
                </c:pt>
              </c:numCache>
            </c:numRef>
          </c:val>
          <c:smooth val="0"/>
          <c:extLst>
            <c:ext xmlns:c16="http://schemas.microsoft.com/office/drawing/2014/chart" uri="{C3380CC4-5D6E-409C-BE32-E72D297353CC}">
              <c16:uniqueId val="{00000000-0429-4F48-8692-8424C3C5C1D2}"/>
            </c:ext>
          </c:extLst>
        </c:ser>
        <c:ser>
          <c:idx val="1"/>
          <c:order val="1"/>
          <c:tx>
            <c:strRef>
              <c:f>'Output3.1.3'!$D$4</c:f>
              <c:strCache>
                <c:ptCount val="1"/>
                <c:pt idx="0">
                  <c:v>Oromia</c:v>
                </c:pt>
              </c:strCache>
            </c:strRef>
          </c:tx>
          <c:spPr>
            <a:ln w="28575" cap="rnd">
              <a:solidFill>
                <a:schemeClr val="accent2"/>
              </a:solidFill>
              <a:round/>
            </a:ln>
            <a:effectLst/>
          </c:spPr>
          <c:marker>
            <c:symbol val="none"/>
          </c:marker>
          <c:dLbls>
            <c:dLbl>
              <c:idx val="0"/>
              <c:layout>
                <c:manualLayout>
                  <c:x val="-3.2427707876329814E-2"/>
                  <c:y val="-2.13061447183967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4F-4961-A26B-673BE20C8A48}"/>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4F-4961-A26B-673BE20C8A48}"/>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'Output3.1.3'!$D$5:$D$12</c:f>
              <c:numCache>
                <c:formatCode>General</c:formatCode>
                <c:ptCount val="8"/>
                <c:pt idx="0">
                  <c:v>44</c:v>
                </c:pt>
                <c:pt idx="1">
                  <c:v>73</c:v>
                </c:pt>
                <c:pt idx="2">
                  <c:v>79</c:v>
                </c:pt>
                <c:pt idx="3">
                  <c:v>85</c:v>
                </c:pt>
                <c:pt idx="4">
                  <c:v>80</c:v>
                </c:pt>
                <c:pt idx="5" formatCode="0">
                  <c:v>92</c:v>
                </c:pt>
                <c:pt idx="6">
                  <c:v>82</c:v>
                </c:pt>
                <c:pt idx="7">
                  <c:v>89</c:v>
                </c:pt>
              </c:numCache>
            </c:numRef>
          </c:val>
          <c:smooth val="0"/>
          <c:extLst>
            <c:ext xmlns:c16="http://schemas.microsoft.com/office/drawing/2014/chart" uri="{C3380CC4-5D6E-409C-BE32-E72D297353CC}">
              <c16:uniqueId val="{00000001-0429-4F48-8692-8424C3C5C1D2}"/>
            </c:ext>
          </c:extLst>
        </c:ser>
        <c:ser>
          <c:idx val="2"/>
          <c:order val="2"/>
          <c:tx>
            <c:strRef>
              <c:f>'Output3.1.3'!$E$4</c:f>
              <c:strCache>
                <c:ptCount val="1"/>
                <c:pt idx="0">
                  <c:v>SNNP*</c:v>
                </c:pt>
              </c:strCache>
            </c:strRef>
          </c:tx>
          <c:spPr>
            <a:ln w="28575" cap="rnd">
              <a:solidFill>
                <a:srgbClr val="EDC95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4F-4961-A26B-673BE20C8A48}"/>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4F-4961-A26B-673BE20C8A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'Output3.1.3'!$E$5:$E$12</c:f>
              <c:numCache>
                <c:formatCode>General</c:formatCode>
                <c:ptCount val="8"/>
                <c:pt idx="0">
                  <c:v>80</c:v>
                </c:pt>
                <c:pt idx="1">
                  <c:v>93</c:v>
                </c:pt>
                <c:pt idx="2">
                  <c:v>91</c:v>
                </c:pt>
                <c:pt idx="3">
                  <c:v>92</c:v>
                </c:pt>
                <c:pt idx="4">
                  <c:v>92</c:v>
                </c:pt>
                <c:pt idx="5" formatCode="0">
                  <c:v>67</c:v>
                </c:pt>
                <c:pt idx="6">
                  <c:v>69</c:v>
                </c:pt>
                <c:pt idx="7">
                  <c:v>58</c:v>
                </c:pt>
              </c:numCache>
            </c:numRef>
          </c:val>
          <c:smooth val="0"/>
          <c:extLst>
            <c:ext xmlns:c16="http://schemas.microsoft.com/office/drawing/2014/chart" uri="{C3380CC4-5D6E-409C-BE32-E72D297353CC}">
              <c16:uniqueId val="{00000002-0429-4F48-8692-8424C3C5C1D2}"/>
            </c:ext>
          </c:extLst>
        </c:ser>
        <c:ser>
          <c:idx val="3"/>
          <c:order val="3"/>
          <c:tx>
            <c:strRef>
              <c:f>'Output3.1.3'!$F$4</c:f>
              <c:strCache>
                <c:ptCount val="1"/>
                <c:pt idx="0">
                  <c:v>Addis Ababa</c:v>
                </c:pt>
              </c:strCache>
            </c:strRef>
          </c:tx>
          <c:spPr>
            <a:ln w="28575" cap="rnd">
              <a:solidFill>
                <a:srgbClr val="99C6CC"/>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4F-4961-A26B-673BE20C8A4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4F-4961-A26B-673BE20C8A48}"/>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'Output3.1.3'!$F$5:$F$12</c:f>
              <c:numCache>
                <c:formatCode>General</c:formatCode>
                <c:ptCount val="8"/>
                <c:pt idx="0">
                  <c:v>75</c:v>
                </c:pt>
                <c:pt idx="1">
                  <c:v>94</c:v>
                </c:pt>
                <c:pt idx="2">
                  <c:v>90</c:v>
                </c:pt>
                <c:pt idx="3">
                  <c:v>95</c:v>
                </c:pt>
                <c:pt idx="4">
                  <c:v>100</c:v>
                </c:pt>
                <c:pt idx="5" formatCode="0">
                  <c:v>100</c:v>
                </c:pt>
                <c:pt idx="6">
                  <c:v>96</c:v>
                </c:pt>
                <c:pt idx="7">
                  <c:v>91</c:v>
                </c:pt>
              </c:numCache>
            </c:numRef>
          </c:val>
          <c:smooth val="0"/>
          <c:extLst>
            <c:ext xmlns:c16="http://schemas.microsoft.com/office/drawing/2014/chart" uri="{C3380CC4-5D6E-409C-BE32-E72D297353CC}">
              <c16:uniqueId val="{00000003-0429-4F48-8692-8424C3C5C1D2}"/>
            </c:ext>
          </c:extLst>
        </c:ser>
        <c:ser>
          <c:idx val="4"/>
          <c:order val="4"/>
          <c:tx>
            <c:strRef>
              <c:f>'Output3.1.3'!$G$4</c:f>
              <c:strCache>
                <c:ptCount val="1"/>
                <c:pt idx="0">
                  <c:v>Total</c:v>
                </c:pt>
              </c:strCache>
            </c:strRef>
          </c:tx>
          <c:spPr>
            <a:ln w="28575" cap="rnd">
              <a:solidFill>
                <a:schemeClr val="accent5"/>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'Output3.1.3'!$G$5:$G$12</c:f>
              <c:numCache>
                <c:formatCode>General</c:formatCode>
                <c:ptCount val="8"/>
                <c:pt idx="0">
                  <c:v>61</c:v>
                </c:pt>
                <c:pt idx="1">
                  <c:v>82</c:v>
                </c:pt>
                <c:pt idx="2">
                  <c:v>81</c:v>
                </c:pt>
                <c:pt idx="3">
                  <c:v>87</c:v>
                </c:pt>
                <c:pt idx="4">
                  <c:v>86</c:v>
                </c:pt>
                <c:pt idx="5" formatCode="0">
                  <c:v>80</c:v>
                </c:pt>
                <c:pt idx="6">
                  <c:v>79</c:v>
                </c:pt>
                <c:pt idx="7">
                  <c:v>79</c:v>
                </c:pt>
              </c:numCache>
            </c:numRef>
          </c:val>
          <c:smooth val="0"/>
          <c:extLst>
            <c:ext xmlns:c16="http://schemas.microsoft.com/office/drawing/2014/chart" uri="{C3380CC4-5D6E-409C-BE32-E72D297353CC}">
              <c16:uniqueId val="{00000004-0429-4F48-8692-8424C3C5C1D2}"/>
            </c:ext>
          </c:extLst>
        </c:ser>
        <c:dLbls>
          <c:showLegendKey val="0"/>
          <c:showVal val="0"/>
          <c:showCatName val="0"/>
          <c:showSerName val="0"/>
          <c:showPercent val="0"/>
          <c:showBubbleSize val="0"/>
        </c:dLbls>
        <c:smooth val="0"/>
        <c:axId val="577715224"/>
        <c:axId val="577714568"/>
      </c:lineChart>
      <c:catAx>
        <c:axId val="57771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577714568"/>
        <c:crosses val="autoZero"/>
        <c:auto val="1"/>
        <c:lblAlgn val="ctr"/>
        <c:lblOffset val="100"/>
        <c:noMultiLvlLbl val="0"/>
      </c:catAx>
      <c:valAx>
        <c:axId val="577714568"/>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77715224"/>
        <c:crosses val="autoZero"/>
        <c:crossBetween val="between"/>
        <c:majorUnit val="10"/>
        <c:minorUnit val="2"/>
      </c:valAx>
      <c:spPr>
        <a:noFill/>
        <a:ln>
          <a:noFill/>
        </a:ln>
        <a:effectLst/>
      </c:spPr>
    </c:plotArea>
    <c:legend>
      <c:legendPos val="b"/>
      <c:layout>
        <c:manualLayout>
          <c:xMode val="edge"/>
          <c:yMode val="edge"/>
          <c:x val="0.2517005909400708"/>
          <c:y val="0.90154944573501239"/>
          <c:w val="0.48139624311022761"/>
          <c:h val="7.5447774294426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02330735252651E-2"/>
          <c:y val="4.7035235340520641E-2"/>
          <c:w val="0.9106931923913314"/>
          <c:h val="0.71113303017944296"/>
        </c:manualLayout>
      </c:layout>
      <c:lineChart>
        <c:grouping val="standard"/>
        <c:varyColors val="0"/>
        <c:ser>
          <c:idx val="0"/>
          <c:order val="0"/>
          <c:tx>
            <c:strRef>
              <c:f>'Output3.1.3'!$C$4</c:f>
              <c:strCache>
                <c:ptCount val="1"/>
                <c:pt idx="0">
                  <c:v>Amhara</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96-4A03-BA7F-36794C30C129}"/>
                </c:ext>
              </c:extLst>
            </c:dLbl>
            <c:dLbl>
              <c:idx val="7"/>
              <c:layout>
                <c:manualLayout>
                  <c:x val="-1.1577307320622079E-2"/>
                  <c:y val="-4.6395361302304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6-4A03-BA7F-36794C30C129}"/>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'Output3.1.3'!$C$5:$C$12</c:f>
              <c:numCache>
                <c:formatCode>0</c:formatCode>
                <c:ptCount val="8"/>
                <c:pt idx="0">
                  <c:v>50</c:v>
                </c:pt>
                <c:pt idx="1">
                  <c:v>72.400000000000006</c:v>
                </c:pt>
                <c:pt idx="2">
                  <c:v>85.7</c:v>
                </c:pt>
                <c:pt idx="3">
                  <c:v>77.400000000000006</c:v>
                </c:pt>
                <c:pt idx="4">
                  <c:v>71</c:v>
                </c:pt>
                <c:pt idx="5">
                  <c:v>77.27</c:v>
                </c:pt>
                <c:pt idx="6">
                  <c:v>85.71</c:v>
                </c:pt>
                <c:pt idx="7">
                  <c:v>86.5</c:v>
                </c:pt>
              </c:numCache>
            </c:numRef>
          </c:val>
          <c:smooth val="0"/>
          <c:extLst>
            <c:ext xmlns:c16="http://schemas.microsoft.com/office/drawing/2014/chart" uri="{C3380CC4-5D6E-409C-BE32-E72D297353CC}">
              <c16:uniqueId val="{00000000-0429-4F48-8692-8424C3C5C1D2}"/>
            </c:ext>
          </c:extLst>
        </c:ser>
        <c:ser>
          <c:idx val="1"/>
          <c:order val="1"/>
          <c:tx>
            <c:strRef>
              <c:f>'Output3.1.3'!$D$4</c:f>
              <c:strCache>
                <c:ptCount val="1"/>
                <c:pt idx="0">
                  <c:v>Oromia</c:v>
                </c:pt>
              </c:strCache>
            </c:strRef>
          </c:tx>
          <c:spPr>
            <a:ln w="28575" cap="rnd">
              <a:solidFill>
                <a:schemeClr val="accent2"/>
              </a:solidFill>
              <a:round/>
            </a:ln>
            <a:effectLst/>
          </c:spPr>
          <c:marker>
            <c:symbol val="none"/>
          </c:marker>
          <c:dLbls>
            <c:dLbl>
              <c:idx val="0"/>
              <c:layout>
                <c:manualLayout>
                  <c:x val="-2.9561139586405799E-2"/>
                  <c:y val="4.98179699229658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96-4A03-BA7F-36794C30C129}"/>
                </c:ext>
              </c:extLst>
            </c:dLbl>
            <c:dLbl>
              <c:idx val="7"/>
              <c:layout>
                <c:manualLayout>
                  <c:x val="1.7811242031726113E-2"/>
                  <c:y val="3.80289846740197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96-4A03-BA7F-36794C30C129}"/>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'Output3.1.3'!$D$5:$D$12</c:f>
              <c:numCache>
                <c:formatCode>0</c:formatCode>
                <c:ptCount val="8"/>
                <c:pt idx="0">
                  <c:v>33.299999999999997</c:v>
                </c:pt>
                <c:pt idx="1">
                  <c:v>78.3</c:v>
                </c:pt>
                <c:pt idx="2">
                  <c:v>84</c:v>
                </c:pt>
                <c:pt idx="3">
                  <c:v>83.3</c:v>
                </c:pt>
                <c:pt idx="4">
                  <c:v>91.7</c:v>
                </c:pt>
                <c:pt idx="5">
                  <c:v>76.47</c:v>
                </c:pt>
                <c:pt idx="6">
                  <c:v>73.53</c:v>
                </c:pt>
                <c:pt idx="7">
                  <c:v>83.3</c:v>
                </c:pt>
              </c:numCache>
            </c:numRef>
          </c:val>
          <c:smooth val="0"/>
          <c:extLst>
            <c:ext xmlns:c16="http://schemas.microsoft.com/office/drawing/2014/chart" uri="{C3380CC4-5D6E-409C-BE32-E72D297353CC}">
              <c16:uniqueId val="{00000001-0429-4F48-8692-8424C3C5C1D2}"/>
            </c:ext>
          </c:extLst>
        </c:ser>
        <c:ser>
          <c:idx val="2"/>
          <c:order val="2"/>
          <c:tx>
            <c:strRef>
              <c:f>'Output3.1.3'!$E$4</c:f>
              <c:strCache>
                <c:ptCount val="1"/>
                <c:pt idx="0">
                  <c:v>SNNP*</c:v>
                </c:pt>
              </c:strCache>
            </c:strRef>
          </c:tx>
          <c:spPr>
            <a:ln w="28575" cap="rnd">
              <a:solidFill>
                <a:srgbClr val="EDC95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96-4A03-BA7F-36794C30C129}"/>
                </c:ext>
              </c:extLst>
            </c:dLbl>
            <c:dLbl>
              <c:idx val="7"/>
              <c:layout>
                <c:manualLayout>
                  <c:x val="-6.1838844197650445E-3"/>
                  <c:y val="1.0229796877311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96-4A03-BA7F-36794C30C1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'Output3.1.3'!$E$5:$E$12</c:f>
              <c:numCache>
                <c:formatCode>0</c:formatCode>
                <c:ptCount val="8"/>
                <c:pt idx="0">
                  <c:v>77.8</c:v>
                </c:pt>
                <c:pt idx="1">
                  <c:v>83.3</c:v>
                </c:pt>
                <c:pt idx="2">
                  <c:v>83.3</c:v>
                </c:pt>
                <c:pt idx="3">
                  <c:v>75</c:v>
                </c:pt>
                <c:pt idx="4">
                  <c:v>89.5</c:v>
                </c:pt>
                <c:pt idx="5">
                  <c:v>85.71</c:v>
                </c:pt>
                <c:pt idx="6">
                  <c:v>83.33</c:v>
                </c:pt>
                <c:pt idx="7">
                  <c:v>82.8</c:v>
                </c:pt>
              </c:numCache>
            </c:numRef>
          </c:val>
          <c:smooth val="0"/>
          <c:extLst>
            <c:ext xmlns:c16="http://schemas.microsoft.com/office/drawing/2014/chart" uri="{C3380CC4-5D6E-409C-BE32-E72D297353CC}">
              <c16:uniqueId val="{00000002-0429-4F48-8692-8424C3C5C1D2}"/>
            </c:ext>
          </c:extLst>
        </c:ser>
        <c:ser>
          <c:idx val="3"/>
          <c:order val="3"/>
          <c:tx>
            <c:strRef>
              <c:f>'Output3.1.3'!$F$4</c:f>
              <c:strCache>
                <c:ptCount val="1"/>
                <c:pt idx="0">
                  <c:v>Total</c:v>
                </c:pt>
              </c:strCache>
            </c:strRef>
          </c:tx>
          <c:spPr>
            <a:ln w="28575" cap="rnd">
              <a:solidFill>
                <a:srgbClr val="CD2959"/>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96-4A03-BA7F-36794C30C129}"/>
                </c:ext>
              </c:extLst>
            </c:dLbl>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96-4A03-BA7F-36794C30C129}"/>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'Output3.1.3'!$B$5:$B$12</c:f>
              <c:numCache>
                <c:formatCode>General</c:formatCode>
                <c:ptCount val="8"/>
                <c:pt idx="0">
                  <c:v>2014</c:v>
                </c:pt>
                <c:pt idx="1">
                  <c:v>2015</c:v>
                </c:pt>
                <c:pt idx="2">
                  <c:v>2016</c:v>
                </c:pt>
                <c:pt idx="3">
                  <c:v>2017</c:v>
                </c:pt>
                <c:pt idx="4">
                  <c:v>2018</c:v>
                </c:pt>
                <c:pt idx="5">
                  <c:v>2019</c:v>
                </c:pt>
                <c:pt idx="6">
                  <c:v>2020</c:v>
                </c:pt>
                <c:pt idx="7">
                  <c:v>2021</c:v>
                </c:pt>
              </c:numCache>
            </c:numRef>
          </c:cat>
          <c:val>
            <c:numRef>
              <c:f>'Output3.1.3'!$F$5:$F$12</c:f>
              <c:numCache>
                <c:formatCode>0</c:formatCode>
                <c:ptCount val="8"/>
                <c:pt idx="0">
                  <c:v>46.1</c:v>
                </c:pt>
                <c:pt idx="1">
                  <c:v>67.400000000000006</c:v>
                </c:pt>
                <c:pt idx="2">
                  <c:v>75.599999999999994</c:v>
                </c:pt>
                <c:pt idx="3">
                  <c:v>71.599999999999994</c:v>
                </c:pt>
                <c:pt idx="4">
                  <c:v>73.3</c:v>
                </c:pt>
                <c:pt idx="5">
                  <c:v>71</c:v>
                </c:pt>
                <c:pt idx="6">
                  <c:v>68.900000000000006</c:v>
                </c:pt>
                <c:pt idx="7">
                  <c:v>71.3</c:v>
                </c:pt>
              </c:numCache>
            </c:numRef>
          </c:val>
          <c:smooth val="0"/>
          <c:extLst>
            <c:ext xmlns:c16="http://schemas.microsoft.com/office/drawing/2014/chart" uri="{C3380CC4-5D6E-409C-BE32-E72D297353CC}">
              <c16:uniqueId val="{00000003-0429-4F48-8692-8424C3C5C1D2}"/>
            </c:ext>
          </c:extLst>
        </c:ser>
        <c:dLbls>
          <c:showLegendKey val="0"/>
          <c:showVal val="0"/>
          <c:showCatName val="0"/>
          <c:showSerName val="0"/>
          <c:showPercent val="0"/>
          <c:showBubbleSize val="0"/>
        </c:dLbls>
        <c:smooth val="0"/>
        <c:axId val="577715224"/>
        <c:axId val="577714568"/>
      </c:lineChart>
      <c:catAx>
        <c:axId val="57771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577714568"/>
        <c:crosses val="autoZero"/>
        <c:auto val="1"/>
        <c:lblAlgn val="ctr"/>
        <c:lblOffset val="100"/>
        <c:noMultiLvlLbl val="0"/>
      </c:catAx>
      <c:valAx>
        <c:axId val="577714568"/>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577715224"/>
        <c:crosses val="autoZero"/>
        <c:crossBetween val="between"/>
        <c:majorUnit val="10"/>
        <c:minorUnit val="2"/>
      </c:valAx>
      <c:spPr>
        <a:noFill/>
        <a:ln>
          <a:noFill/>
        </a:ln>
        <a:effectLst/>
      </c:spPr>
    </c:plotArea>
    <c:legend>
      <c:legendPos val="b"/>
      <c:layout>
        <c:manualLayout>
          <c:xMode val="edge"/>
          <c:yMode val="edge"/>
          <c:x val="0.25253133073732142"/>
          <c:y val="0.91139755620354546"/>
          <c:w val="0.35159461893627797"/>
          <c:h val="8.86024437964545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82435752638842"/>
          <c:y val="2.7852136684923829E-2"/>
          <c:w val="0.76139709364100838"/>
          <c:h val="0.77287922236259443"/>
        </c:manualLayout>
      </c:layout>
      <c:barChart>
        <c:barDir val="col"/>
        <c:grouping val="clustered"/>
        <c:varyColors val="0"/>
        <c:ser>
          <c:idx val="0"/>
          <c:order val="0"/>
          <c:tx>
            <c:strRef>
              <c:f>Sheet1!$B$1</c:f>
              <c:strCache>
                <c:ptCount val="1"/>
                <c:pt idx="0">
                  <c:v>2019</c:v>
                </c:pt>
              </c:strCache>
            </c:strRef>
          </c:tx>
          <c:spPr>
            <a:solidFill>
              <a:srgbClr val="00667D"/>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c:v>
                </c:pt>
                <c:pt idx="2">
                  <c:v>Private </c:v>
                </c:pt>
                <c:pt idx="4">
                  <c:v>Total</c:v>
                </c:pt>
              </c:strCache>
            </c:strRef>
          </c:cat>
          <c:val>
            <c:numRef>
              <c:f>Sheet1!$B$2:$B$6</c:f>
              <c:numCache>
                <c:formatCode>General</c:formatCode>
                <c:ptCount val="5"/>
                <c:pt idx="0" formatCode="0">
                  <c:v>81</c:v>
                </c:pt>
                <c:pt idx="2" formatCode="0">
                  <c:v>28</c:v>
                </c:pt>
                <c:pt idx="4">
                  <c:v>78</c:v>
                </c:pt>
              </c:numCache>
            </c:numRef>
          </c:val>
          <c:extLst>
            <c:ext xmlns:c16="http://schemas.microsoft.com/office/drawing/2014/chart" uri="{C3380CC4-5D6E-409C-BE32-E72D297353CC}">
              <c16:uniqueId val="{00000000-DC2B-4698-8518-DDA3CB58C07F}"/>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c:v>
                </c:pt>
                <c:pt idx="2">
                  <c:v>Private </c:v>
                </c:pt>
                <c:pt idx="4">
                  <c:v>Total</c:v>
                </c:pt>
              </c:strCache>
            </c:strRef>
          </c:cat>
          <c:val>
            <c:numRef>
              <c:f>Sheet1!$C$2:$C$6</c:f>
              <c:numCache>
                <c:formatCode>General</c:formatCode>
                <c:ptCount val="5"/>
                <c:pt idx="0">
                  <c:v>83</c:v>
                </c:pt>
                <c:pt idx="2">
                  <c:v>57</c:v>
                </c:pt>
                <c:pt idx="4">
                  <c:v>82</c:v>
                </c:pt>
              </c:numCache>
            </c:numRef>
          </c:val>
          <c:extLst>
            <c:ext xmlns:c16="http://schemas.microsoft.com/office/drawing/2014/chart" uri="{C3380CC4-5D6E-409C-BE32-E72D297353CC}">
              <c16:uniqueId val="{00000001-A556-421B-8A90-7C8A5E44B332}"/>
            </c:ext>
          </c:extLst>
        </c:ser>
        <c:ser>
          <c:idx val="2"/>
          <c:order val="2"/>
          <c:tx>
            <c:strRef>
              <c:f>Sheet1!$D$1</c:f>
              <c:strCache>
                <c:ptCount val="1"/>
                <c:pt idx="0">
                  <c:v>2021</c:v>
                </c:pt>
              </c:strCache>
            </c:strRef>
          </c:tx>
          <c:spPr>
            <a:solidFill>
              <a:srgbClr val="70A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c:v>
                </c:pt>
                <c:pt idx="2">
                  <c:v>Private </c:v>
                </c:pt>
                <c:pt idx="4">
                  <c:v>Total</c:v>
                </c:pt>
              </c:strCache>
            </c:strRef>
          </c:cat>
          <c:val>
            <c:numRef>
              <c:f>Sheet1!$D$2:$D$6</c:f>
              <c:numCache>
                <c:formatCode>General</c:formatCode>
                <c:ptCount val="5"/>
                <c:pt idx="0">
                  <c:v>86</c:v>
                </c:pt>
                <c:pt idx="2">
                  <c:v>44</c:v>
                </c:pt>
                <c:pt idx="4" formatCode="0">
                  <c:v>84.5</c:v>
                </c:pt>
              </c:numCache>
            </c:numRef>
          </c:val>
          <c:extLst>
            <c:ext xmlns:c16="http://schemas.microsoft.com/office/drawing/2014/chart" uri="{C3380CC4-5D6E-409C-BE32-E72D297353CC}">
              <c16:uniqueId val="{00000002-A556-421B-8A90-7C8A5E44B332}"/>
            </c:ext>
          </c:extLst>
        </c:ser>
        <c:dLbls>
          <c:showLegendKey val="0"/>
          <c:showVal val="0"/>
          <c:showCatName val="0"/>
          <c:showSerName val="0"/>
          <c:showPercent val="0"/>
          <c:showBubbleSize val="0"/>
        </c:dLbls>
        <c:gapWidth val="27"/>
        <c:overlap val="-33"/>
        <c:axId val="458013184"/>
        <c:axId val="458014016"/>
      </c:barChart>
      <c:catAx>
        <c:axId val="45801318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rgbClr val="0E1947"/>
                </a:solidFill>
                <a:latin typeface="Segoe UI" panose="020B0502040204020203" pitchFamily="34" charset="0"/>
                <a:ea typeface="+mn-ea"/>
                <a:cs typeface="Segoe UI" panose="020B0502040204020203" pitchFamily="34" charset="0"/>
              </a:defRPr>
            </a:pPr>
            <a:endParaRPr lang="en-US"/>
          </a:p>
        </c:txPr>
        <c:crossAx val="458014016"/>
        <c:crosses val="autoZero"/>
        <c:auto val="1"/>
        <c:lblAlgn val="ctr"/>
        <c:lblOffset val="100"/>
        <c:noMultiLvlLbl val="0"/>
      </c:catAx>
      <c:valAx>
        <c:axId val="458014016"/>
        <c:scaling>
          <c:orientation val="minMax"/>
          <c:max val="100"/>
        </c:scaling>
        <c:delete val="1"/>
        <c:axPos val="l"/>
        <c:numFmt formatCode="0" sourceLinked="1"/>
        <c:majorTickMark val="none"/>
        <c:minorTickMark val="none"/>
        <c:tickLblPos val="nextTo"/>
        <c:crossAx val="4580131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E1947"/>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3797978058975"/>
          <c:y val="2.7852136684923829E-2"/>
          <c:w val="0.76568726864765413"/>
          <c:h val="0.7976181818654049"/>
        </c:manualLayout>
      </c:layout>
      <c:barChart>
        <c:barDir val="col"/>
        <c:grouping val="clustered"/>
        <c:varyColors val="0"/>
        <c:ser>
          <c:idx val="0"/>
          <c:order val="0"/>
          <c:tx>
            <c:strRef>
              <c:f>Sheet1!$B$1</c:f>
              <c:strCache>
                <c:ptCount val="1"/>
                <c:pt idx="0">
                  <c:v>2019</c:v>
                </c:pt>
              </c:strCache>
            </c:strRef>
          </c:tx>
          <c:spPr>
            <a:solidFill>
              <a:srgbClr val="0066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 </c:v>
                </c:pt>
                <c:pt idx="2">
                  <c:v>Health Center</c:v>
                </c:pt>
              </c:strCache>
            </c:strRef>
          </c:cat>
          <c:val>
            <c:numRef>
              <c:f>Sheet1!$B$2:$B$4</c:f>
              <c:numCache>
                <c:formatCode>General</c:formatCode>
                <c:ptCount val="3"/>
                <c:pt idx="0" formatCode="0">
                  <c:v>97</c:v>
                </c:pt>
                <c:pt idx="2" formatCode="0">
                  <c:v>72</c:v>
                </c:pt>
              </c:numCache>
            </c:numRef>
          </c:val>
          <c:extLst>
            <c:ext xmlns:c16="http://schemas.microsoft.com/office/drawing/2014/chart" uri="{C3380CC4-5D6E-409C-BE32-E72D297353CC}">
              <c16:uniqueId val="{00000000-683A-924D-8B18-132F4EC4608E}"/>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 </c:v>
                </c:pt>
                <c:pt idx="2">
                  <c:v>Health Center</c:v>
                </c:pt>
              </c:strCache>
            </c:strRef>
          </c:cat>
          <c:val>
            <c:numRef>
              <c:f>Sheet1!$C$2:$C$4</c:f>
              <c:numCache>
                <c:formatCode>General</c:formatCode>
                <c:ptCount val="3"/>
                <c:pt idx="0">
                  <c:v>91</c:v>
                </c:pt>
                <c:pt idx="2">
                  <c:v>78</c:v>
                </c:pt>
              </c:numCache>
            </c:numRef>
          </c:val>
          <c:extLst>
            <c:ext xmlns:c16="http://schemas.microsoft.com/office/drawing/2014/chart" uri="{C3380CC4-5D6E-409C-BE32-E72D297353CC}">
              <c16:uniqueId val="{00000001-B85C-4199-B296-E5D2795D2007}"/>
            </c:ext>
          </c:extLst>
        </c:ser>
        <c:ser>
          <c:idx val="2"/>
          <c:order val="2"/>
          <c:tx>
            <c:strRef>
              <c:f>Sheet1!$D$1</c:f>
              <c:strCache>
                <c:ptCount val="1"/>
                <c:pt idx="0">
                  <c:v>2021</c:v>
                </c:pt>
              </c:strCache>
            </c:strRef>
          </c:tx>
          <c:spPr>
            <a:solidFill>
              <a:srgbClr val="70A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 </c:v>
                </c:pt>
                <c:pt idx="2">
                  <c:v>Health Center</c:v>
                </c:pt>
              </c:strCache>
            </c:strRef>
          </c:cat>
          <c:val>
            <c:numRef>
              <c:f>Sheet1!$D$2:$D$4</c:f>
              <c:numCache>
                <c:formatCode>General</c:formatCode>
                <c:ptCount val="3"/>
                <c:pt idx="0">
                  <c:v>94</c:v>
                </c:pt>
                <c:pt idx="2">
                  <c:v>83</c:v>
                </c:pt>
              </c:numCache>
            </c:numRef>
          </c:val>
          <c:extLst>
            <c:ext xmlns:c16="http://schemas.microsoft.com/office/drawing/2014/chart" uri="{C3380CC4-5D6E-409C-BE32-E72D297353CC}">
              <c16:uniqueId val="{00000002-B85C-4199-B296-E5D2795D2007}"/>
            </c:ext>
          </c:extLst>
        </c:ser>
        <c:dLbls>
          <c:dLblPos val="outEnd"/>
          <c:showLegendKey val="0"/>
          <c:showVal val="1"/>
          <c:showCatName val="0"/>
          <c:showSerName val="0"/>
          <c:showPercent val="0"/>
          <c:showBubbleSize val="0"/>
        </c:dLbls>
        <c:gapWidth val="50"/>
        <c:overlap val="-27"/>
        <c:axId val="458013184"/>
        <c:axId val="458014016"/>
      </c:barChart>
      <c:catAx>
        <c:axId val="4580131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58014016"/>
        <c:crosses val="autoZero"/>
        <c:auto val="1"/>
        <c:lblAlgn val="ctr"/>
        <c:lblOffset val="100"/>
        <c:noMultiLvlLbl val="0"/>
      </c:catAx>
      <c:valAx>
        <c:axId val="458014016"/>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r>
                  <a:rPr lang="en-US" sz="1400" b="0" i="0" baseline="0" dirty="0">
                    <a:solidFill>
                      <a:schemeClr val="tx1">
                        <a:lumMod val="60000"/>
                        <a:lumOff val="40000"/>
                      </a:schemeClr>
                    </a:solidFill>
                    <a:effectLst/>
                  </a:rPr>
                  <a:t>Percent of facilities</a:t>
                </a:r>
                <a:endParaRPr lang="en-US" sz="1400" dirty="0">
                  <a:solidFill>
                    <a:schemeClr val="tx1">
                      <a:lumMod val="60000"/>
                      <a:lumOff val="40000"/>
                    </a:schemeClr>
                  </a:solidFill>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58013184"/>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rgbClr val="0E1947"/>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3068794444202E-2"/>
          <c:y val="0.12019815136959816"/>
          <c:w val="0.88666096050170984"/>
          <c:h val="0.79663279709858115"/>
        </c:manualLayout>
      </c:layout>
      <c:doughnutChart>
        <c:varyColors val="1"/>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7653726414903E-2"/>
          <c:y val="6.5488936562173847E-2"/>
          <c:w val="0.59585683888696084"/>
          <c:h val="0.78961075625332811"/>
        </c:manualLayout>
      </c:layout>
      <c:barChart>
        <c:barDir val="col"/>
        <c:grouping val="clustered"/>
        <c:varyColors val="0"/>
        <c:ser>
          <c:idx val="0"/>
          <c:order val="0"/>
          <c:tx>
            <c:strRef>
              <c:f>Sheet1!$B$1</c:f>
              <c:strCache>
                <c:ptCount val="1"/>
                <c:pt idx="0">
                  <c:v>Penta 3 Vaccination coverage (by card)</c:v>
                </c:pt>
              </c:strCache>
            </c:strRef>
          </c:tx>
          <c:spPr>
            <a:solidFill>
              <a:srgbClr val="265C9B"/>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B211-4CC6-AC09-5139BBDC391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(n=2,055)</c:v>
                </c:pt>
              </c:strCache>
            </c:strRef>
          </c:cat>
          <c:val>
            <c:numRef>
              <c:f>Sheet1!$B$2</c:f>
              <c:numCache>
                <c:formatCode>General</c:formatCode>
                <c:ptCount val="1"/>
                <c:pt idx="0">
                  <c:v>37</c:v>
                </c:pt>
              </c:numCache>
            </c:numRef>
          </c:val>
          <c:extLst>
            <c:ext xmlns:c16="http://schemas.microsoft.com/office/drawing/2014/chart" uri="{C3380CC4-5D6E-409C-BE32-E72D297353CC}">
              <c16:uniqueId val="{00000004-B211-4CC6-AC09-5139BBDC3910}"/>
            </c:ext>
          </c:extLst>
        </c:ser>
        <c:ser>
          <c:idx val="1"/>
          <c:order val="1"/>
          <c:tx>
            <c:strRef>
              <c:f>Sheet1!$C$1</c:f>
              <c:strCache>
                <c:ptCount val="1"/>
                <c:pt idx="0">
                  <c:v> Penta 3 vaccination coverage (by card or self reported by the mother)</c:v>
                </c:pt>
              </c:strCache>
            </c:strRef>
          </c:tx>
          <c:spPr>
            <a:solidFill>
              <a:srgbClr val="C3B9D9"/>
            </a:solidFill>
            <a:ln w="19050">
              <a:solidFill>
                <a:schemeClr val="lt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9277-4EB4-A35F-40C5327F7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(n=2,055)</c:v>
                </c:pt>
              </c:strCache>
            </c:strRef>
          </c:cat>
          <c:val>
            <c:numRef>
              <c:f>Sheet1!$C$2</c:f>
              <c:numCache>
                <c:formatCode>0</c:formatCode>
                <c:ptCount val="1"/>
                <c:pt idx="0">
                  <c:v>55</c:v>
                </c:pt>
              </c:numCache>
            </c:numRef>
          </c:val>
          <c:extLst>
            <c:ext xmlns:c16="http://schemas.microsoft.com/office/drawing/2014/chart" uri="{C3380CC4-5D6E-409C-BE32-E72D297353CC}">
              <c16:uniqueId val="{00000005-9277-4EB4-A35F-40C5327F7DA6}"/>
            </c:ext>
          </c:extLst>
        </c:ser>
        <c:dLbls>
          <c:dLblPos val="inEnd"/>
          <c:showLegendKey val="0"/>
          <c:showVal val="1"/>
          <c:showCatName val="0"/>
          <c:showSerName val="0"/>
          <c:showPercent val="0"/>
          <c:showBubbleSize val="0"/>
        </c:dLbls>
        <c:gapWidth val="100"/>
        <c:overlap val="-10"/>
        <c:axId val="1987320912"/>
        <c:axId val="1987297616"/>
      </c:barChart>
      <c:catAx>
        <c:axId val="198732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297616"/>
        <c:crosses val="autoZero"/>
        <c:auto val="1"/>
        <c:lblAlgn val="ctr"/>
        <c:lblOffset val="100"/>
        <c:noMultiLvlLbl val="0"/>
      </c:catAx>
      <c:valAx>
        <c:axId val="198729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320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1"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1"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4.0649229287397823E-2"/>
          <c:y val="0.18511787384677644"/>
          <c:w val="0.94449891189137414"/>
          <c:h val="0.71591139758050937"/>
        </c:manualLayout>
      </c:layout>
      <c:barChart>
        <c:barDir val="col"/>
        <c:grouping val="clustered"/>
        <c:varyColors val="0"/>
        <c:ser>
          <c:idx val="0"/>
          <c:order val="0"/>
          <c:tx>
            <c:strRef>
              <c:f>Sheet1!$B$1</c:f>
              <c:strCache>
                <c:ptCount val="1"/>
                <c:pt idx="0">
                  <c:v>Percentage of women with some awareness of COVID, who reported concern of COVID spread in their community (n=7,981)</c:v>
                </c:pt>
              </c:strCache>
            </c:strRef>
          </c:tx>
          <c:spPr>
            <a:solidFill>
              <a:srgbClr val="CD2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concerned</c:v>
                </c:pt>
                <c:pt idx="1">
                  <c:v>Concerned</c:v>
                </c:pt>
                <c:pt idx="2">
                  <c:v>A little concerned</c:v>
                </c:pt>
                <c:pt idx="3">
                  <c:v>Not concerned</c:v>
                </c:pt>
              </c:strCache>
            </c:strRef>
          </c:cat>
          <c:val>
            <c:numRef>
              <c:f>Sheet1!$B$2:$B$5</c:f>
              <c:numCache>
                <c:formatCode>0</c:formatCode>
                <c:ptCount val="4"/>
                <c:pt idx="0">
                  <c:v>33.4</c:v>
                </c:pt>
                <c:pt idx="1">
                  <c:v>21</c:v>
                </c:pt>
                <c:pt idx="2">
                  <c:v>14.3</c:v>
                </c:pt>
                <c:pt idx="3">
                  <c:v>31.3</c:v>
                </c:pt>
              </c:numCache>
            </c:numRef>
          </c:val>
          <c:extLst>
            <c:ext xmlns:c16="http://schemas.microsoft.com/office/drawing/2014/chart" uri="{C3380CC4-5D6E-409C-BE32-E72D297353CC}">
              <c16:uniqueId val="{00000000-3E61-4F73-99D2-18C0F74AFE6C}"/>
            </c:ext>
          </c:extLst>
        </c:ser>
        <c:dLbls>
          <c:dLblPos val="outEnd"/>
          <c:showLegendKey val="0"/>
          <c:showVal val="1"/>
          <c:showCatName val="0"/>
          <c:showSerName val="0"/>
          <c:showPercent val="0"/>
          <c:showBubbleSize val="0"/>
        </c:dLbls>
        <c:gapWidth val="182"/>
        <c:overlap val="-20"/>
        <c:axId val="362021520"/>
        <c:axId val="362022832"/>
      </c:barChart>
      <c:catAx>
        <c:axId val="36202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362022832"/>
        <c:crosses val="autoZero"/>
        <c:auto val="1"/>
        <c:lblAlgn val="ctr"/>
        <c:lblOffset val="100"/>
        <c:noMultiLvlLbl val="0"/>
      </c:catAx>
      <c:valAx>
        <c:axId val="36202283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6202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r>
              <a:rPr lang="en-US" sz="1800" b="0" i="1" baseline="0" dirty="0">
                <a:effectLst/>
              </a:rPr>
              <a:t>Percent of respondents who would be willing to take Covid-19 vaccination </a:t>
            </a:r>
            <a:r>
              <a:rPr lang="en-US" sz="1800" b="0" i="1" baseline="0" dirty="0">
                <a:solidFill>
                  <a:schemeClr val="tx1">
                    <a:lumMod val="50000"/>
                  </a:schemeClr>
                </a:solidFill>
                <a:effectLst/>
                <a:latin typeface="Segoe UI" panose="020B0502040204020203" pitchFamily="34" charset="0"/>
                <a:cs typeface="Segoe UI" panose="020B0502040204020203" pitchFamily="34" charset="0"/>
              </a:rPr>
              <a:t>by region (n=7,951)</a:t>
            </a:r>
            <a:endParaRPr lang="en-US" sz="1800" i="1" dirty="0">
              <a:solidFill>
                <a:schemeClr val="tx1">
                  <a:lumMod val="50000"/>
                </a:schemeClr>
              </a:solidFill>
              <a:latin typeface="Segoe UI" panose="020B0502040204020203" pitchFamily="34" charset="0"/>
              <a:cs typeface="Segoe UI" panose="020B0502040204020203" pitchFamily="34" charset="0"/>
            </a:endParaRPr>
          </a:p>
        </c:rich>
      </c:tx>
      <c:layout>
        <c:manualLayout>
          <c:xMode val="edge"/>
          <c:yMode val="edge"/>
          <c:x val="0.16180437873902323"/>
          <c:y val="6.3524282504891282E-4"/>
        </c:manualLayout>
      </c:layout>
      <c:overlay val="0"/>
      <c:spPr>
        <a:noFill/>
        <a:ln>
          <a:noFill/>
        </a:ln>
        <a:effectLst/>
      </c:spPr>
      <c:txPr>
        <a:bodyPr rot="0" spcFirstLastPara="1" vertOverflow="ellipsis" vert="horz" wrap="square" anchor="ctr" anchorCtr="1"/>
        <a:lstStyle/>
        <a:p>
          <a:pPr>
            <a:defRPr sz="18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6.7074154637024486E-2"/>
          <c:y val="0.20211325550481715"/>
          <c:w val="0.91047603796990551"/>
          <c:h val="0.55723398692195547"/>
        </c:manualLayout>
      </c:layout>
      <c:barChart>
        <c:barDir val="col"/>
        <c:grouping val="stacked"/>
        <c:varyColors val="0"/>
        <c:ser>
          <c:idx val="0"/>
          <c:order val="0"/>
          <c:tx>
            <c:strRef>
              <c:f>Sheet1!$B$1</c:f>
              <c:strCache>
                <c:ptCount val="1"/>
                <c:pt idx="0">
                  <c:v>Yes I will take</c:v>
                </c:pt>
              </c:strCache>
            </c:strRef>
          </c:tx>
          <c:spPr>
            <a:solidFill>
              <a:srgbClr val="B87599"/>
            </a:solidFill>
            <a:ln>
              <a:noFill/>
            </a:ln>
            <a:effectLst/>
          </c:spPr>
          <c:invertIfNegative val="0"/>
          <c:dPt>
            <c:idx val="8"/>
            <c:invertIfNegative val="0"/>
            <c:bubble3D val="0"/>
            <c:extLst>
              <c:ext xmlns:c16="http://schemas.microsoft.com/office/drawing/2014/chart" uri="{C3380CC4-5D6E-409C-BE32-E72D297353CC}">
                <c16:uniqueId val="{00000001-780A-4A66-BCFD-8F0DAEE5127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SNNP</c:v>
                </c:pt>
                <c:pt idx="1">
                  <c:v>Sidama</c:v>
                </c:pt>
                <c:pt idx="2">
                  <c:v>Benishangul-Gumuz</c:v>
                </c:pt>
                <c:pt idx="3">
                  <c:v>Gambella</c:v>
                </c:pt>
                <c:pt idx="4">
                  <c:v>Oromia</c:v>
                </c:pt>
                <c:pt idx="5">
                  <c:v>Amhara</c:v>
                </c:pt>
                <c:pt idx="6">
                  <c:v>Somali</c:v>
                </c:pt>
                <c:pt idx="7">
                  <c:v>Dira Dawa</c:v>
                </c:pt>
                <c:pt idx="8">
                  <c:v>Afar</c:v>
                </c:pt>
                <c:pt idx="9">
                  <c:v>Harari</c:v>
                </c:pt>
                <c:pt idx="10">
                  <c:v>Addis</c:v>
                </c:pt>
                <c:pt idx="11">
                  <c:v>Total</c:v>
                </c:pt>
              </c:strCache>
            </c:strRef>
          </c:cat>
          <c:val>
            <c:numRef>
              <c:f>Sheet1!$B$2:$B$13</c:f>
              <c:numCache>
                <c:formatCode>0</c:formatCode>
                <c:ptCount val="12"/>
                <c:pt idx="0">
                  <c:v>79.5</c:v>
                </c:pt>
                <c:pt idx="1">
                  <c:v>75.2</c:v>
                </c:pt>
                <c:pt idx="2">
                  <c:v>74.7</c:v>
                </c:pt>
                <c:pt idx="3">
                  <c:v>73.2</c:v>
                </c:pt>
                <c:pt idx="4">
                  <c:v>71.099999999999994</c:v>
                </c:pt>
                <c:pt idx="5">
                  <c:v>67.8</c:v>
                </c:pt>
                <c:pt idx="6">
                  <c:v>59.1</c:v>
                </c:pt>
                <c:pt idx="7">
                  <c:v>57.4</c:v>
                </c:pt>
                <c:pt idx="8">
                  <c:v>43.6</c:v>
                </c:pt>
                <c:pt idx="9">
                  <c:v>30.9</c:v>
                </c:pt>
                <c:pt idx="10">
                  <c:v>29.5</c:v>
                </c:pt>
                <c:pt idx="11" formatCode="General">
                  <c:v>68</c:v>
                </c:pt>
              </c:numCache>
            </c:numRef>
          </c:val>
          <c:extLst>
            <c:ext xmlns:c16="http://schemas.microsoft.com/office/drawing/2014/chart" uri="{C3380CC4-5D6E-409C-BE32-E72D297353CC}">
              <c16:uniqueId val="{00000000-4DD3-4E6A-B907-EBD81929002D}"/>
            </c:ext>
          </c:extLst>
        </c:ser>
        <c:ser>
          <c:idx val="1"/>
          <c:order val="1"/>
          <c:tx>
            <c:strRef>
              <c:f>Sheet1!$C$1</c:f>
              <c:strCache>
                <c:ptCount val="1"/>
                <c:pt idx="0">
                  <c:v>No I won't take</c:v>
                </c:pt>
              </c:strCache>
            </c:strRef>
          </c:tx>
          <c:spPr>
            <a:solidFill>
              <a:srgbClr val="CD2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SNNP</c:v>
                </c:pt>
                <c:pt idx="1">
                  <c:v>Sidama</c:v>
                </c:pt>
                <c:pt idx="2">
                  <c:v>Benishangul-Gumuz</c:v>
                </c:pt>
                <c:pt idx="3">
                  <c:v>Gambella</c:v>
                </c:pt>
                <c:pt idx="4">
                  <c:v>Oromia</c:v>
                </c:pt>
                <c:pt idx="5">
                  <c:v>Amhara</c:v>
                </c:pt>
                <c:pt idx="6">
                  <c:v>Somali</c:v>
                </c:pt>
                <c:pt idx="7">
                  <c:v>Dira Dawa</c:v>
                </c:pt>
                <c:pt idx="8">
                  <c:v>Afar</c:v>
                </c:pt>
                <c:pt idx="9">
                  <c:v>Harari</c:v>
                </c:pt>
                <c:pt idx="10">
                  <c:v>Addis</c:v>
                </c:pt>
                <c:pt idx="11">
                  <c:v>Total</c:v>
                </c:pt>
              </c:strCache>
            </c:strRef>
          </c:cat>
          <c:val>
            <c:numRef>
              <c:f>Sheet1!$C$2:$C$13</c:f>
              <c:numCache>
                <c:formatCode>General</c:formatCode>
                <c:ptCount val="12"/>
                <c:pt idx="0">
                  <c:v>15</c:v>
                </c:pt>
                <c:pt idx="1">
                  <c:v>12</c:v>
                </c:pt>
                <c:pt idx="2">
                  <c:v>16</c:v>
                </c:pt>
                <c:pt idx="3">
                  <c:v>23</c:v>
                </c:pt>
                <c:pt idx="4">
                  <c:v>26</c:v>
                </c:pt>
                <c:pt idx="5">
                  <c:v>25</c:v>
                </c:pt>
                <c:pt idx="6">
                  <c:v>18</c:v>
                </c:pt>
                <c:pt idx="7">
                  <c:v>34</c:v>
                </c:pt>
                <c:pt idx="8">
                  <c:v>51</c:v>
                </c:pt>
                <c:pt idx="9">
                  <c:v>62</c:v>
                </c:pt>
                <c:pt idx="10">
                  <c:v>51</c:v>
                </c:pt>
                <c:pt idx="11">
                  <c:v>25</c:v>
                </c:pt>
              </c:numCache>
            </c:numRef>
          </c:val>
          <c:extLst>
            <c:ext xmlns:c16="http://schemas.microsoft.com/office/drawing/2014/chart" uri="{C3380CC4-5D6E-409C-BE32-E72D297353CC}">
              <c16:uniqueId val="{00000001-437F-4883-9A0B-FFC1F3119D33}"/>
            </c:ext>
          </c:extLst>
        </c:ser>
        <c:ser>
          <c:idx val="2"/>
          <c:order val="2"/>
          <c:tx>
            <c:strRef>
              <c:f>Sheet1!$D$1</c:f>
              <c:strCache>
                <c:ptCount val="1"/>
                <c:pt idx="0">
                  <c:v>Already vaccinated</c:v>
                </c:pt>
              </c:strCache>
            </c:strRef>
          </c:tx>
          <c:spPr>
            <a:solidFill>
              <a:srgbClr val="0066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SNNP</c:v>
                </c:pt>
                <c:pt idx="1">
                  <c:v>Sidama</c:v>
                </c:pt>
                <c:pt idx="2">
                  <c:v>Benishangul-Gumuz</c:v>
                </c:pt>
                <c:pt idx="3">
                  <c:v>Gambella</c:v>
                </c:pt>
                <c:pt idx="4">
                  <c:v>Oromia</c:v>
                </c:pt>
                <c:pt idx="5">
                  <c:v>Amhara</c:v>
                </c:pt>
                <c:pt idx="6">
                  <c:v>Somali</c:v>
                </c:pt>
                <c:pt idx="7">
                  <c:v>Dira Dawa</c:v>
                </c:pt>
                <c:pt idx="8">
                  <c:v>Afar</c:v>
                </c:pt>
                <c:pt idx="9">
                  <c:v>Harari</c:v>
                </c:pt>
                <c:pt idx="10">
                  <c:v>Addis</c:v>
                </c:pt>
                <c:pt idx="11">
                  <c:v>Total</c:v>
                </c:pt>
              </c:strCache>
            </c:strRef>
          </c:cat>
          <c:val>
            <c:numRef>
              <c:f>Sheet1!$D$2:$D$13</c:f>
              <c:numCache>
                <c:formatCode>General</c:formatCode>
                <c:ptCount val="12"/>
                <c:pt idx="0">
                  <c:v>3</c:v>
                </c:pt>
                <c:pt idx="1">
                  <c:v>12</c:v>
                </c:pt>
                <c:pt idx="2">
                  <c:v>8</c:v>
                </c:pt>
                <c:pt idx="3">
                  <c:v>3</c:v>
                </c:pt>
                <c:pt idx="4">
                  <c:v>2</c:v>
                </c:pt>
                <c:pt idx="5">
                  <c:v>3</c:v>
                </c:pt>
                <c:pt idx="6">
                  <c:v>19</c:v>
                </c:pt>
                <c:pt idx="7">
                  <c:v>4</c:v>
                </c:pt>
                <c:pt idx="8">
                  <c:v>2</c:v>
                </c:pt>
                <c:pt idx="9">
                  <c:v>6</c:v>
                </c:pt>
                <c:pt idx="10">
                  <c:v>16</c:v>
                </c:pt>
                <c:pt idx="11">
                  <c:v>4</c:v>
                </c:pt>
              </c:numCache>
            </c:numRef>
          </c:val>
          <c:extLst>
            <c:ext xmlns:c16="http://schemas.microsoft.com/office/drawing/2014/chart" uri="{C3380CC4-5D6E-409C-BE32-E72D297353CC}">
              <c16:uniqueId val="{00000002-437F-4883-9A0B-FFC1F3119D33}"/>
            </c:ext>
          </c:extLst>
        </c:ser>
        <c:ser>
          <c:idx val="3"/>
          <c:order val="3"/>
          <c:tx>
            <c:strRef>
              <c:f>Sheet1!$E$1</c:f>
              <c:strCache>
                <c:ptCount val="1"/>
                <c:pt idx="0">
                  <c:v>Not decided yet</c:v>
                </c:pt>
              </c:strCache>
            </c:strRef>
          </c:tx>
          <c:spPr>
            <a:solidFill>
              <a:srgbClr val="A8A8A9"/>
            </a:solidFill>
            <a:ln>
              <a:noFill/>
            </a:ln>
            <a:effectLst/>
          </c:spPr>
          <c:invertIfNegative val="0"/>
          <c:dLbls>
            <c:dLbl>
              <c:idx val="0"/>
              <c:layout>
                <c:manualLayout>
                  <c:x val="-1.1004587744500563E-17"/>
                  <c:y val="-1.9913813954017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37-439E-B51D-E332F3DFD0B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SNNP</c:v>
                </c:pt>
                <c:pt idx="1">
                  <c:v>Sidama</c:v>
                </c:pt>
                <c:pt idx="2">
                  <c:v>Benishangul-Gumuz</c:v>
                </c:pt>
                <c:pt idx="3">
                  <c:v>Gambella</c:v>
                </c:pt>
                <c:pt idx="4">
                  <c:v>Oromia</c:v>
                </c:pt>
                <c:pt idx="5">
                  <c:v>Amhara</c:v>
                </c:pt>
                <c:pt idx="6">
                  <c:v>Somali</c:v>
                </c:pt>
                <c:pt idx="7">
                  <c:v>Dira Dawa</c:v>
                </c:pt>
                <c:pt idx="8">
                  <c:v>Afar</c:v>
                </c:pt>
                <c:pt idx="9">
                  <c:v>Harari</c:v>
                </c:pt>
                <c:pt idx="10">
                  <c:v>Addis</c:v>
                </c:pt>
                <c:pt idx="11">
                  <c:v>Total</c:v>
                </c:pt>
              </c:strCache>
            </c:strRef>
          </c:cat>
          <c:val>
            <c:numRef>
              <c:f>Sheet1!$E$2:$E$13</c:f>
              <c:numCache>
                <c:formatCode>General</c:formatCode>
                <c:ptCount val="12"/>
                <c:pt idx="0">
                  <c:v>2</c:v>
                </c:pt>
                <c:pt idx="1">
                  <c:v>1</c:v>
                </c:pt>
                <c:pt idx="2">
                  <c:v>1</c:v>
                </c:pt>
                <c:pt idx="3">
                  <c:v>1</c:v>
                </c:pt>
                <c:pt idx="4">
                  <c:v>1</c:v>
                </c:pt>
                <c:pt idx="5">
                  <c:v>5</c:v>
                </c:pt>
                <c:pt idx="6">
                  <c:v>4</c:v>
                </c:pt>
                <c:pt idx="7">
                  <c:v>5</c:v>
                </c:pt>
                <c:pt idx="8">
                  <c:v>4</c:v>
                </c:pt>
                <c:pt idx="9">
                  <c:v>0</c:v>
                </c:pt>
                <c:pt idx="10">
                  <c:v>4</c:v>
                </c:pt>
                <c:pt idx="11">
                  <c:v>3</c:v>
                </c:pt>
              </c:numCache>
            </c:numRef>
          </c:val>
          <c:extLst>
            <c:ext xmlns:c16="http://schemas.microsoft.com/office/drawing/2014/chart" uri="{C3380CC4-5D6E-409C-BE32-E72D297353CC}">
              <c16:uniqueId val="{00000003-437F-4883-9A0B-FFC1F3119D33}"/>
            </c:ext>
          </c:extLst>
        </c:ser>
        <c:dLbls>
          <c:showLegendKey val="0"/>
          <c:showVal val="1"/>
          <c:showCatName val="0"/>
          <c:showSerName val="0"/>
          <c:showPercent val="0"/>
          <c:showBubbleSize val="0"/>
        </c:dLbls>
        <c:gapWidth val="54"/>
        <c:overlap val="100"/>
        <c:axId val="362021520"/>
        <c:axId val="362022832"/>
      </c:barChart>
      <c:catAx>
        <c:axId val="36202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362022832"/>
        <c:crosses val="autoZero"/>
        <c:auto val="1"/>
        <c:lblAlgn val="ctr"/>
        <c:lblOffset val="100"/>
        <c:noMultiLvlLbl val="0"/>
      </c:catAx>
      <c:valAx>
        <c:axId val="362022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75000"/>
                  </a:schemeClr>
                </a:solidFill>
                <a:latin typeface="Segoe UI" panose="020B0502040204020203" pitchFamily="34" charset="0"/>
                <a:ea typeface="+mn-ea"/>
                <a:cs typeface="Segoe UI" panose="020B0502040204020203" pitchFamily="34" charset="0"/>
              </a:defRPr>
            </a:pPr>
            <a:endParaRPr lang="en-US"/>
          </a:p>
        </c:txPr>
        <c:crossAx val="362021520"/>
        <c:crosses val="autoZero"/>
        <c:crossBetween val="between"/>
      </c:valAx>
      <c:spPr>
        <a:noFill/>
        <a:ln w="25400">
          <a:noFill/>
        </a:ln>
        <a:effectLst/>
      </c:spPr>
    </c:plotArea>
    <c:legend>
      <c:legendPos val="b"/>
      <c:layout>
        <c:manualLayout>
          <c:xMode val="edge"/>
          <c:yMode val="edge"/>
          <c:x val="0.21328867293914933"/>
          <c:y val="0.88988562493115431"/>
          <c:w val="0.6469790190739042"/>
          <c:h val="6.0821217463160424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2343684926526"/>
          <c:y val="3.3837331816532944E-2"/>
          <c:w val="0.70697264651527081"/>
          <c:h val="0.7976181818654049"/>
        </c:manualLayout>
      </c:layout>
      <c:barChart>
        <c:barDir val="col"/>
        <c:grouping val="clustered"/>
        <c:varyColors val="0"/>
        <c:ser>
          <c:idx val="0"/>
          <c:order val="0"/>
          <c:tx>
            <c:strRef>
              <c:f>Sheet1!$B$1</c:f>
              <c:strCache>
                <c:ptCount val="1"/>
                <c:pt idx="0">
                  <c:v>Avaailability of COVID screening</c:v>
                </c:pt>
              </c:strCache>
            </c:strRef>
          </c:tx>
          <c:spPr>
            <a:solidFill>
              <a:srgbClr val="5501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Hospital (n=144)</c:v>
                </c:pt>
                <c:pt idx="1">
                  <c:v>Health Center (n=215)</c:v>
                </c:pt>
              </c:strCache>
            </c:strRef>
          </c:cat>
          <c:val>
            <c:numRef>
              <c:f>Sheet1!$B$2:$B$5</c:f>
              <c:numCache>
                <c:formatCode>0</c:formatCode>
                <c:ptCount val="4"/>
                <c:pt idx="0">
                  <c:v>38.9</c:v>
                </c:pt>
                <c:pt idx="1">
                  <c:v>13.5</c:v>
                </c:pt>
              </c:numCache>
            </c:numRef>
          </c:val>
          <c:extLst>
            <c:ext xmlns:c16="http://schemas.microsoft.com/office/drawing/2014/chart" uri="{C3380CC4-5D6E-409C-BE32-E72D297353CC}">
              <c16:uniqueId val="{00000000-683A-924D-8B18-132F4EC4608E}"/>
            </c:ext>
          </c:extLst>
        </c:ser>
        <c:dLbls>
          <c:dLblPos val="outEnd"/>
          <c:showLegendKey val="0"/>
          <c:showVal val="1"/>
          <c:showCatName val="0"/>
          <c:showSerName val="0"/>
          <c:showPercent val="0"/>
          <c:showBubbleSize val="0"/>
        </c:dLbls>
        <c:gapWidth val="50"/>
        <c:overlap val="-27"/>
        <c:axId val="458013184"/>
        <c:axId val="458014016"/>
      </c:barChart>
      <c:catAx>
        <c:axId val="4580131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58014016"/>
        <c:crosses val="autoZero"/>
        <c:auto val="1"/>
        <c:lblAlgn val="ctr"/>
        <c:lblOffset val="100"/>
        <c:noMultiLvlLbl val="0"/>
      </c:catAx>
      <c:valAx>
        <c:axId val="458014016"/>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5801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82435752638842"/>
          <c:y val="2.7852136684923829E-2"/>
          <c:w val="0.76139709364100838"/>
          <c:h val="0.80311567488432989"/>
        </c:manualLayout>
      </c:layout>
      <c:barChart>
        <c:barDir val="col"/>
        <c:grouping val="clustered"/>
        <c:varyColors val="0"/>
        <c:ser>
          <c:idx val="0"/>
          <c:order val="0"/>
          <c:tx>
            <c:strRef>
              <c:f>Sheet1!$B$1</c:f>
              <c:strCache>
                <c:ptCount val="1"/>
                <c:pt idx="0">
                  <c:v>7 Essential Medicines in Stock</c:v>
                </c:pt>
              </c:strCache>
            </c:strRef>
          </c:tx>
          <c:spPr>
            <a:solidFill>
              <a:srgbClr val="5501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(n=500)</c:v>
                </c:pt>
                <c:pt idx="1">
                  <c:v>Private (n=201)</c:v>
                </c:pt>
              </c:strCache>
            </c:strRef>
          </c:cat>
          <c:val>
            <c:numRef>
              <c:f>Sheet1!$B$2:$B$3</c:f>
              <c:numCache>
                <c:formatCode>0</c:formatCode>
                <c:ptCount val="2"/>
                <c:pt idx="0">
                  <c:v>17.2</c:v>
                </c:pt>
                <c:pt idx="1">
                  <c:v>0.5</c:v>
                </c:pt>
              </c:numCache>
            </c:numRef>
          </c:val>
          <c:extLst>
            <c:ext xmlns:c16="http://schemas.microsoft.com/office/drawing/2014/chart" uri="{C3380CC4-5D6E-409C-BE32-E72D297353CC}">
              <c16:uniqueId val="{00000000-DC2B-4698-8518-DDA3CB58C07F}"/>
            </c:ext>
          </c:extLst>
        </c:ser>
        <c:dLbls>
          <c:dLblPos val="outEnd"/>
          <c:showLegendKey val="0"/>
          <c:showVal val="1"/>
          <c:showCatName val="0"/>
          <c:showSerName val="0"/>
          <c:showPercent val="0"/>
          <c:showBubbleSize val="0"/>
        </c:dLbls>
        <c:gapWidth val="50"/>
        <c:overlap val="-27"/>
        <c:axId val="458013184"/>
        <c:axId val="458014016"/>
      </c:barChart>
      <c:catAx>
        <c:axId val="4580131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58014016"/>
        <c:crosses val="autoZero"/>
        <c:auto val="1"/>
        <c:lblAlgn val="ctr"/>
        <c:lblOffset val="100"/>
        <c:noMultiLvlLbl val="0"/>
      </c:catAx>
      <c:valAx>
        <c:axId val="458014016"/>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crossAx val="45801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0804260577724"/>
          <c:y val="0.12624779451352641"/>
          <c:w val="0.89699195739422277"/>
          <c:h val="0.74896887468791706"/>
        </c:manualLayout>
      </c:layout>
      <c:barChart>
        <c:barDir val="col"/>
        <c:grouping val="clustered"/>
        <c:varyColors val="0"/>
        <c:ser>
          <c:idx val="0"/>
          <c:order val="0"/>
          <c:tx>
            <c:strRef>
              <c:f>Sheet1!$A$2</c:f>
              <c:strCache>
                <c:ptCount val="1"/>
                <c:pt idx="0">
                  <c:v>Delivery Volume</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C586-4484-9CCD-6E1E8BF7F110}"/>
              </c:ext>
            </c:extLst>
          </c:dPt>
          <c:dPt>
            <c:idx val="1"/>
            <c:invertIfNegative val="0"/>
            <c:bubble3D val="0"/>
            <c:extLst>
              <c:ext xmlns:c16="http://schemas.microsoft.com/office/drawing/2014/chart" uri="{C3380CC4-5D6E-409C-BE32-E72D297353CC}">
                <c16:uniqueId val="{00000003-C586-4484-9CCD-6E1E8BF7F1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Apr-19</c:v>
                </c:pt>
                <c:pt idx="1">
                  <c:v>Apr-20</c:v>
                </c:pt>
                <c:pt idx="2">
                  <c:v>Apr-21</c:v>
                </c:pt>
              </c:strCache>
            </c:strRef>
          </c:cat>
          <c:val>
            <c:numRef>
              <c:f>Sheet1!$B$2:$D$2</c:f>
              <c:numCache>
                <c:formatCode>0</c:formatCode>
                <c:ptCount val="3"/>
                <c:pt idx="0">
                  <c:v>199.6</c:v>
                </c:pt>
                <c:pt idx="1">
                  <c:v>204.8</c:v>
                </c:pt>
                <c:pt idx="2">
                  <c:v>211.8</c:v>
                </c:pt>
              </c:numCache>
            </c:numRef>
          </c:val>
          <c:extLst>
            <c:ext xmlns:c16="http://schemas.microsoft.com/office/drawing/2014/chart" uri="{C3380CC4-5D6E-409C-BE32-E72D297353CC}">
              <c16:uniqueId val="{00000004-C586-4484-9CCD-6E1E8BF7F110}"/>
            </c:ext>
          </c:extLst>
        </c:ser>
        <c:dLbls>
          <c:dLblPos val="inEnd"/>
          <c:showLegendKey val="0"/>
          <c:showVal val="1"/>
          <c:showCatName val="0"/>
          <c:showSerName val="0"/>
          <c:showPercent val="0"/>
          <c:showBubbleSize val="0"/>
        </c:dLbls>
        <c:gapWidth val="70"/>
        <c:axId val="746626704"/>
        <c:axId val="746616304"/>
      </c:barChart>
      <c:catAx>
        <c:axId val="74662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46616304"/>
        <c:crosses val="autoZero"/>
        <c:auto val="1"/>
        <c:lblAlgn val="ctr"/>
        <c:lblOffset val="100"/>
        <c:noMultiLvlLbl val="0"/>
      </c:catAx>
      <c:valAx>
        <c:axId val="746616304"/>
        <c:scaling>
          <c:orientation val="minMax"/>
          <c:max val="21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626704"/>
        <c:crosses val="autoZero"/>
        <c:crossBetween val="between"/>
      </c:valAx>
      <c:spPr>
        <a:noFill/>
        <a:ln>
          <a:noFill/>
        </a:ln>
        <a:effectLst/>
      </c:spPr>
    </c:plotArea>
    <c:legend>
      <c:legendPos val="t"/>
      <c:layout>
        <c:manualLayout>
          <c:xMode val="edge"/>
          <c:yMode val="edge"/>
          <c:x val="0.36301834440420266"/>
          <c:y val="4.9453723877704817E-2"/>
          <c:w val="0.28349228715681618"/>
          <c:h val="5.0068974930671535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2462506337397"/>
          <c:y val="0.12624779451352641"/>
          <c:w val="0.86858316929133861"/>
          <c:h val="0.74896887468791706"/>
        </c:manualLayout>
      </c:layout>
      <c:barChart>
        <c:barDir val="col"/>
        <c:grouping val="clustered"/>
        <c:varyColors val="0"/>
        <c:ser>
          <c:idx val="1"/>
          <c:order val="0"/>
          <c:tx>
            <c:strRef>
              <c:f>Sheet1!$A$2</c:f>
              <c:strCache>
                <c:ptCount val="1"/>
                <c:pt idx="0">
                  <c:v>Cesearean delivery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Apr-19</c:v>
                </c:pt>
                <c:pt idx="1">
                  <c:v>Apr-20</c:v>
                </c:pt>
                <c:pt idx="2">
                  <c:v>Apr-21</c:v>
                </c:pt>
              </c:strCache>
            </c:strRef>
          </c:cat>
          <c:val>
            <c:numRef>
              <c:f>Sheet1!$B$2:$D$2</c:f>
              <c:numCache>
                <c:formatCode>0</c:formatCode>
                <c:ptCount val="3"/>
                <c:pt idx="0">
                  <c:v>40.700000000000003</c:v>
                </c:pt>
                <c:pt idx="1">
                  <c:v>49</c:v>
                </c:pt>
                <c:pt idx="2">
                  <c:v>52.9</c:v>
                </c:pt>
              </c:numCache>
            </c:numRef>
          </c:val>
          <c:extLst>
            <c:ext xmlns:c16="http://schemas.microsoft.com/office/drawing/2014/chart" uri="{C3380CC4-5D6E-409C-BE32-E72D297353CC}">
              <c16:uniqueId val="{00000003-BC58-4D5A-9A01-49A4BEEC9DC0}"/>
            </c:ext>
          </c:extLst>
        </c:ser>
        <c:dLbls>
          <c:dLblPos val="inEnd"/>
          <c:showLegendKey val="0"/>
          <c:showVal val="1"/>
          <c:showCatName val="0"/>
          <c:showSerName val="0"/>
          <c:showPercent val="0"/>
          <c:showBubbleSize val="0"/>
        </c:dLbls>
        <c:gapWidth val="70"/>
        <c:axId val="746626704"/>
        <c:axId val="746616304"/>
      </c:barChart>
      <c:catAx>
        <c:axId val="74662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46616304"/>
        <c:crosses val="autoZero"/>
        <c:auto val="1"/>
        <c:lblAlgn val="ctr"/>
        <c:lblOffset val="100"/>
        <c:noMultiLvlLbl val="0"/>
      </c:catAx>
      <c:valAx>
        <c:axId val="746616304"/>
        <c:scaling>
          <c:orientation val="minMax"/>
          <c:max val="21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626704"/>
        <c:crosses val="autoZero"/>
        <c:crossBetween val="between"/>
      </c:valAx>
      <c:spPr>
        <a:noFill/>
        <a:ln>
          <a:noFill/>
        </a:ln>
        <a:effectLst/>
      </c:spPr>
    </c:plotArea>
    <c:legend>
      <c:legendPos val="t"/>
      <c:layout>
        <c:manualLayout>
          <c:xMode val="edge"/>
          <c:yMode val="edge"/>
          <c:x val="0.30079163820088545"/>
          <c:y val="3.9042413587661695E-2"/>
          <c:w val="0.39841649655311462"/>
          <c:h val="5.0068974930671535E-2"/>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8419629299518"/>
          <c:y val="3.0657869812019262E-2"/>
          <c:w val="0.54517201863194686"/>
          <c:h val="0.81032723730165435"/>
        </c:manualLayout>
      </c:layout>
      <c:barChart>
        <c:barDir val="col"/>
        <c:grouping val="clustered"/>
        <c:varyColors val="0"/>
        <c:ser>
          <c:idx val="0"/>
          <c:order val="0"/>
          <c:tx>
            <c:strRef>
              <c:f>Sheet1!$B$1</c:f>
              <c:strCache>
                <c:ptCount val="1"/>
                <c:pt idx="0">
                  <c:v>Penta 3 Vaccination coverage (by card)</c:v>
                </c:pt>
              </c:strCache>
            </c:strRef>
          </c:tx>
          <c:spPr>
            <a:solidFill>
              <a:srgbClr val="265C9B"/>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AC05-4C2E-AA64-655DA51B5F9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(n=2,369)</c:v>
                </c:pt>
              </c:strCache>
            </c:strRef>
          </c:cat>
          <c:val>
            <c:numRef>
              <c:f>Sheet1!$B$2</c:f>
              <c:numCache>
                <c:formatCode>0</c:formatCode>
                <c:ptCount val="1"/>
                <c:pt idx="0">
                  <c:v>32</c:v>
                </c:pt>
              </c:numCache>
            </c:numRef>
          </c:val>
          <c:extLst>
            <c:ext xmlns:c16="http://schemas.microsoft.com/office/drawing/2014/chart" uri="{C3380CC4-5D6E-409C-BE32-E72D297353CC}">
              <c16:uniqueId val="{00000002-AC05-4C2E-AA64-655DA51B5F92}"/>
            </c:ext>
          </c:extLst>
        </c:ser>
        <c:ser>
          <c:idx val="1"/>
          <c:order val="1"/>
          <c:tx>
            <c:strRef>
              <c:f>Sheet1!$C$1</c:f>
              <c:strCache>
                <c:ptCount val="1"/>
                <c:pt idx="0">
                  <c:v> Penta 3 vaccination coverage (by card or self reported by the mother)</c:v>
                </c:pt>
              </c:strCache>
            </c:strRef>
          </c:tx>
          <c:spPr>
            <a:solidFill>
              <a:srgbClr val="C3B9D9"/>
            </a:solidFill>
            <a:ln w="19050">
              <a:solidFill>
                <a:schemeClr val="lt1"/>
              </a:solidFill>
            </a:ln>
            <a:effectLst/>
          </c:spPr>
          <c:invertIfNegative val="0"/>
          <c:dPt>
            <c:idx val="0"/>
            <c:invertIfNegative val="0"/>
            <c:bubble3D val="0"/>
            <c:spPr>
              <a:solidFill>
                <a:srgbClr val="C3B9D9"/>
              </a:solidFill>
              <a:ln w="19050">
                <a:solidFill>
                  <a:schemeClr val="lt1"/>
                </a:solidFill>
              </a:ln>
              <a:effectLst/>
            </c:spPr>
            <c:extLst>
              <c:ext xmlns:c16="http://schemas.microsoft.com/office/drawing/2014/chart" uri="{C3380CC4-5D6E-409C-BE32-E72D297353CC}">
                <c16:uniqueId val="{00000003-AC05-4C2E-AA64-655DA51B5F92}"/>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AC05-4C2E-AA64-655DA51B5F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(n=2,369)</c:v>
                </c:pt>
              </c:strCache>
            </c:strRef>
          </c:cat>
          <c:val>
            <c:numRef>
              <c:f>Sheet1!$C$2</c:f>
              <c:numCache>
                <c:formatCode>0</c:formatCode>
                <c:ptCount val="1"/>
                <c:pt idx="0">
                  <c:v>43</c:v>
                </c:pt>
              </c:numCache>
            </c:numRef>
          </c:val>
          <c:extLst>
            <c:ext xmlns:c16="http://schemas.microsoft.com/office/drawing/2014/chart" uri="{C3380CC4-5D6E-409C-BE32-E72D297353CC}">
              <c16:uniqueId val="{00000004-AC05-4C2E-AA64-655DA51B5F92}"/>
            </c:ext>
          </c:extLst>
        </c:ser>
        <c:dLbls>
          <c:dLblPos val="inEnd"/>
          <c:showLegendKey val="0"/>
          <c:showVal val="1"/>
          <c:showCatName val="0"/>
          <c:showSerName val="0"/>
          <c:showPercent val="0"/>
          <c:showBubbleSize val="0"/>
        </c:dLbls>
        <c:gapWidth val="100"/>
        <c:overlap val="-10"/>
        <c:axId val="1987320912"/>
        <c:axId val="1987297616"/>
      </c:barChart>
      <c:catAx>
        <c:axId val="198732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297616"/>
        <c:crosses val="autoZero"/>
        <c:auto val="1"/>
        <c:lblAlgn val="ctr"/>
        <c:lblOffset val="100"/>
        <c:noMultiLvlLbl val="0"/>
      </c:catAx>
      <c:valAx>
        <c:axId val="198729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987320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1" i="1" u="none" strike="noStrike" kern="120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(n=2,055)</c:v>
                </c:pt>
              </c:strCache>
            </c:strRef>
          </c:tx>
          <c:spPr>
            <a:solidFill>
              <a:srgbClr val="265C9B"/>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ADC3-473B-BB99-01E5CF7EB9A3}"/>
              </c:ext>
            </c:extLst>
          </c:dPt>
          <c:dPt>
            <c:idx val="1"/>
            <c:invertIfNegative val="0"/>
            <c:bubble3D val="0"/>
            <c:spPr>
              <a:solidFill>
                <a:srgbClr val="C3B9D9"/>
              </a:solidFill>
              <a:ln w="19050">
                <a:noFill/>
              </a:ln>
              <a:effectLst/>
            </c:spPr>
            <c:extLst>
              <c:ext xmlns:c16="http://schemas.microsoft.com/office/drawing/2014/chart" uri="{C3380CC4-5D6E-409C-BE32-E72D297353CC}">
                <c16:uniqueId val="{00000003-ADC3-473B-BB99-01E5CF7EB9A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Measles vaccination coverage (by card)</c:v>
                </c:pt>
                <c:pt idx="1">
                  <c:v>Measles vaccination coverage (by card or mother's report)</c:v>
                </c:pt>
              </c:strCache>
            </c:strRef>
          </c:cat>
          <c:val>
            <c:numRef>
              <c:f>Sheet1!$B$2:$B$3</c:f>
              <c:numCache>
                <c:formatCode>0</c:formatCode>
                <c:ptCount val="2"/>
                <c:pt idx="0" formatCode="General">
                  <c:v>29</c:v>
                </c:pt>
                <c:pt idx="1">
                  <c:v>56</c:v>
                </c:pt>
              </c:numCache>
            </c:numRef>
          </c:val>
          <c:extLst>
            <c:ext xmlns:c16="http://schemas.microsoft.com/office/drawing/2014/chart" uri="{C3380CC4-5D6E-409C-BE32-E72D297353CC}">
              <c16:uniqueId val="{00000004-ADC3-473B-BB99-01E5CF7EB9A3}"/>
            </c:ext>
          </c:extLst>
        </c:ser>
        <c:dLbls>
          <c:showLegendKey val="0"/>
          <c:showVal val="0"/>
          <c:showCatName val="0"/>
          <c:showSerName val="0"/>
          <c:showPercent val="0"/>
          <c:showBubbleSize val="0"/>
        </c:dLbls>
        <c:gapWidth val="100"/>
        <c:overlap val="100"/>
        <c:axId val="1084602544"/>
        <c:axId val="1084605872"/>
      </c:barChart>
      <c:catAx>
        <c:axId val="1084602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4605872"/>
        <c:crosses val="autoZero"/>
        <c:auto val="1"/>
        <c:lblAlgn val="ctr"/>
        <c:lblOffset val="100"/>
        <c:noMultiLvlLbl val="0"/>
      </c:catAx>
      <c:valAx>
        <c:axId val="108460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460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r>
              <a:rPr lang="en-US" dirty="0"/>
              <a:t>Fully vaccinated 8 vaccine</a:t>
            </a:r>
            <a:r>
              <a:rPr lang="en-US" baseline="0" dirty="0"/>
              <a:t> doses</a:t>
            </a:r>
            <a:r>
              <a:rPr lang="en-US" dirty="0"/>
              <a:t> (n=2,055)</a:t>
            </a:r>
          </a:p>
        </c:rich>
      </c:tx>
      <c:overlay val="0"/>
      <c:spPr>
        <a:noFill/>
        <a:ln>
          <a:noFill/>
        </a:ln>
        <a:effectLst/>
      </c:spPr>
      <c:txPr>
        <a:bodyPr rot="0" spcFirstLastPara="1" vertOverflow="ellipsis" vert="horz" wrap="square" anchor="ctr" anchorCtr="1"/>
        <a:lstStyle/>
        <a:p>
          <a:pPr algn="ctr" rtl="0">
            <a:defRPr lang="en-US" sz="1400" b="0" i="1" u="none" strike="noStrike" kern="1200" spc="0" baseline="0">
              <a:solidFill>
                <a:schemeClr val="tx1">
                  <a:lumMod val="50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stacked"/>
        <c:varyColors val="0"/>
        <c:ser>
          <c:idx val="0"/>
          <c:order val="0"/>
          <c:tx>
            <c:strRef>
              <c:f>Sheet1!$B$1</c:f>
              <c:strCache>
                <c:ptCount val="1"/>
                <c:pt idx="0">
                  <c:v>Fully vaccinated 8 vaccines shots (n=2,055)</c:v>
                </c:pt>
              </c:strCache>
            </c:strRef>
          </c:tx>
          <c:spPr>
            <a:solidFill>
              <a:srgbClr val="C3B9D9"/>
            </a:solidFill>
            <a:ln w="19050">
              <a:noFill/>
            </a:ln>
            <a:effectLst/>
          </c:spPr>
          <c:invertIfNegative val="0"/>
          <c:dPt>
            <c:idx val="0"/>
            <c:invertIfNegative val="0"/>
            <c:bubble3D val="0"/>
            <c:spPr>
              <a:solidFill>
                <a:srgbClr val="265C9B"/>
              </a:solidFill>
              <a:ln w="19050">
                <a:noFill/>
              </a:ln>
              <a:effectLst/>
            </c:spPr>
            <c:extLst>
              <c:ext xmlns:c16="http://schemas.microsoft.com/office/drawing/2014/chart" uri="{C3380CC4-5D6E-409C-BE32-E72D297353CC}">
                <c16:uniqueId val="{00000001-ADC3-473B-BB99-01E5CF7EB9A3}"/>
              </c:ext>
            </c:extLst>
          </c:dPt>
          <c:dPt>
            <c:idx val="1"/>
            <c:invertIfNegative val="0"/>
            <c:bubble3D val="0"/>
            <c:extLst>
              <c:ext xmlns:c16="http://schemas.microsoft.com/office/drawing/2014/chart" uri="{C3380CC4-5D6E-409C-BE32-E72D297353CC}">
                <c16:uniqueId val="{00000003-ADC3-473B-BB99-01E5CF7EB9A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By card </c:v>
                </c:pt>
                <c:pt idx="1">
                  <c:v>By card or self reported by the mother</c:v>
                </c:pt>
              </c:strCache>
            </c:strRef>
          </c:cat>
          <c:val>
            <c:numRef>
              <c:f>Sheet1!$B$2:$B$3</c:f>
              <c:numCache>
                <c:formatCode>0</c:formatCode>
                <c:ptCount val="2"/>
                <c:pt idx="0">
                  <c:v>25</c:v>
                </c:pt>
                <c:pt idx="1">
                  <c:v>36</c:v>
                </c:pt>
              </c:numCache>
            </c:numRef>
          </c:val>
          <c:extLst>
            <c:ext xmlns:c16="http://schemas.microsoft.com/office/drawing/2014/chart" uri="{C3380CC4-5D6E-409C-BE32-E72D297353CC}">
              <c16:uniqueId val="{00000004-ADC3-473B-BB99-01E5CF7EB9A3}"/>
            </c:ext>
          </c:extLst>
        </c:ser>
        <c:dLbls>
          <c:showLegendKey val="0"/>
          <c:showVal val="0"/>
          <c:showCatName val="0"/>
          <c:showSerName val="0"/>
          <c:showPercent val="0"/>
          <c:showBubbleSize val="0"/>
        </c:dLbls>
        <c:gapWidth val="100"/>
        <c:overlap val="100"/>
        <c:axId val="1240946528"/>
        <c:axId val="1240944864"/>
      </c:barChart>
      <c:catAx>
        <c:axId val="1240946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240944864"/>
        <c:crosses val="autoZero"/>
        <c:auto val="1"/>
        <c:lblAlgn val="ctr"/>
        <c:lblOffset val="100"/>
        <c:noMultiLvlLbl val="0"/>
      </c:catAx>
      <c:valAx>
        <c:axId val="1240944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65000"/>
                    <a:lumOff val="35000"/>
                  </a:schemeClr>
                </a:solidFill>
                <a:latin typeface="+mn-lt"/>
                <a:ea typeface="+mn-ea"/>
                <a:cs typeface="+mn-cs"/>
              </a:defRPr>
            </a:pPr>
            <a:endParaRPr lang="en-US"/>
          </a:p>
        </c:txPr>
        <c:crossAx val="12409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Sheet1!$A$2:$A$53</cx:f>
        <cx:lvl ptCount="52">
          <cx:pt idx="0">Apr-19</cx:pt>
          <cx:pt idx="1">Sep-19</cx:pt>
          <cx:pt idx="2">Apr-20</cx:pt>
          <cx:pt idx="3">Sep-20</cx:pt>
          <cx:pt idx="4">Apr-21</cx:pt>
          <cx:pt idx="5">Sep-21</cx:pt>
        </cx:lvl>
      </cx:strDim>
      <cx:numDim type="val">
        <cx:f>Sheet1!$B$2:$B$53</cx:f>
        <cx:lvl ptCount="52" formatCode="General">
          <cx:pt idx="0">36</cx:pt>
          <cx:pt idx="1">39</cx:pt>
          <cx:pt idx="2">39</cx:pt>
          <cx:pt idx="3">40</cx:pt>
          <cx:pt idx="4">46</cx:pt>
          <cx:pt idx="5">46</cx:pt>
        </cx:lvl>
      </cx:numDim>
    </cx:data>
  </cx:chartData>
  <cx:chart>
    <cx:title pos="t" align="ctr" overlay="0">
      <cx:tx>
        <cx:txData>
          <cx:v>Delivery volume in health centers</cx:v>
        </cx:txData>
      </cx:tx>
      <cx:txPr>
        <a:bodyPr spcFirstLastPara="1" vertOverflow="ellipsis" horzOverflow="overflow" wrap="square" lIns="0" tIns="0" rIns="0" bIns="0" anchor="ctr" anchorCtr="1"/>
        <a:lstStyle/>
        <a:p>
          <a:pPr algn="ctr" rtl="0">
            <a:defRPr sz="1800" i="1">
              <a:solidFill>
                <a:srgbClr val="59595B"/>
              </a:solidFill>
              <a:latin typeface="Segoe UI" panose="020B0502040204020203" pitchFamily="34" charset="0"/>
              <a:ea typeface="Segoe UI" panose="020B0502040204020203" pitchFamily="34" charset="0"/>
              <a:cs typeface="Segoe UI" panose="020B0502040204020203" pitchFamily="34" charset="0"/>
            </a:defRPr>
          </a:pPr>
          <a:r>
            <a:rPr lang="en-US" sz="1800" b="0" i="1" u="none" strike="noStrike" baseline="0" dirty="0">
              <a:solidFill>
                <a:srgbClr val="59595B"/>
              </a:solidFill>
              <a:latin typeface="Segoe UI" panose="020B0502040204020203" pitchFamily="34" charset="0"/>
              <a:cs typeface="Segoe UI" panose="020B0502040204020203" pitchFamily="34" charset="0"/>
            </a:rPr>
            <a:t>Delivery volume in health centers</a:t>
          </a:r>
        </a:p>
      </cx:txPr>
    </cx:title>
    <cx:plotArea>
      <cx:plotAreaRegion>
        <cx:series layoutId="clusteredColumn" uniqueId="{F628F9B1-9FE4-4929-BF6E-FB0AE30BD60E}" formatIdx="0">
          <cx:tx>
            <cx:txData>
              <cx:f>Sheet1!$B$1</cx:f>
              <cx:v>Health center</cx:v>
            </cx:txData>
          </cx:tx>
          <cx:spPr>
            <a:solidFill>
              <a:srgbClr val="00667D"/>
            </a:solidFill>
            <a:ln>
              <a:noFill/>
            </a:ln>
          </cx:spPr>
          <cx:dataLabels>
            <cx:txPr>
              <a:bodyPr spcFirstLastPara="1" vertOverflow="ellipsis" horzOverflow="overflow" wrap="square" lIns="0" tIns="0" rIns="0" bIns="0" anchor="ctr" anchorCtr="1"/>
              <a:lstStyle/>
              <a:p>
                <a:pPr algn="ctr" rtl="0">
                  <a:defRPr sz="1400">
                    <a:solidFill>
                      <a:srgbClr val="59595B"/>
                    </a:solidFill>
                  </a:defRPr>
                </a:pPr>
                <a:endParaRPr lang="en-US" sz="1400" b="0" i="0" u="none" strike="noStrike" baseline="0">
                  <a:solidFill>
                    <a:srgbClr val="59595B"/>
                  </a:solidFill>
                  <a:latin typeface="Arial"/>
                </a:endParaRPr>
              </a:p>
            </cx:txPr>
            <cx:visibility seriesName="0" categoryName="0" value="1"/>
          </cx:dataLabels>
          <cx:dataId val="0"/>
          <cx:layoutPr>
            <cx:aggregation/>
          </cx:layoutPr>
        </cx:series>
      </cx:plotAreaRegion>
      <cx:axis id="0">
        <cx:catScaling gapWidth="0.200000003"/>
        <cx:tickLabels/>
        <cx:txPr>
          <a:bodyPr spcFirstLastPara="1" vertOverflow="ellipsis" horzOverflow="overflow" wrap="square" lIns="0" tIns="0" rIns="0" bIns="0" anchor="ctr" anchorCtr="1"/>
          <a:lstStyle/>
          <a:p>
            <a:pPr algn="ctr" rtl="0">
              <a:defRPr b="1">
                <a:solidFill>
                  <a:srgbClr val="59595B"/>
                </a:solidFill>
                <a:latin typeface="Segoe UI" panose="020B0502040204020203" pitchFamily="34" charset="0"/>
                <a:ea typeface="Segoe UI" panose="020B0502040204020203" pitchFamily="34" charset="0"/>
                <a:cs typeface="Segoe UI" panose="020B0502040204020203" pitchFamily="34" charset="0"/>
              </a:defRPr>
            </a:pPr>
            <a:endParaRPr lang="en-US" sz="1197" b="1" i="0" u="none" strike="noStrike" baseline="0">
              <a:solidFill>
                <a:srgbClr val="59595B"/>
              </a:solidFill>
              <a:latin typeface="Segoe UI" panose="020B0502040204020203" pitchFamily="34" charset="0"/>
              <a:cs typeface="Segoe UI" panose="020B0502040204020203" pitchFamily="34" charset="0"/>
            </a:endParaRPr>
          </a:p>
        </cx:txPr>
      </cx:axis>
      <cx:axis id="1">
        <cx:valScaling/>
        <cx:majorGridlines/>
        <cx:tickLabels/>
        <cx:txPr>
          <a:bodyPr spcFirstLastPara="1" vertOverflow="ellipsis" horzOverflow="overflow" wrap="square" lIns="0" tIns="0" rIns="0" bIns="0" anchor="ctr" anchorCtr="1"/>
          <a:lstStyle/>
          <a:p>
            <a:pPr algn="ctr" rtl="0">
              <a:defRPr>
                <a:solidFill>
                  <a:srgbClr val="59595B"/>
                </a:solidFill>
                <a:latin typeface="Segoe UI" panose="020B0502040204020203" pitchFamily="34" charset="0"/>
                <a:ea typeface="Segoe UI" panose="020B0502040204020203" pitchFamily="34" charset="0"/>
                <a:cs typeface="Segoe UI" panose="020B0502040204020203" pitchFamily="34" charset="0"/>
              </a:defRPr>
            </a:pPr>
            <a:endParaRPr lang="en-US" sz="1197" b="0" i="0" u="none" strike="noStrike" baseline="0">
              <a:solidFill>
                <a:srgbClr val="59595B"/>
              </a:solidFill>
              <a:latin typeface="Segoe UI" panose="020B0502040204020203" pitchFamily="34" charset="0"/>
              <a:cs typeface="Segoe UI" panose="020B0502040204020203"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CFE24-C43E-644D-824B-5D2368E0AD40}" type="doc">
      <dgm:prSet loTypeId="urn:microsoft.com/office/officeart/2005/8/layout/process1" loCatId="" qsTypeId="urn:microsoft.com/office/officeart/2005/8/quickstyle/simple1" qsCatId="simple" csTypeId="urn:microsoft.com/office/officeart/2005/8/colors/accent1_2" csCatId="accent1" phldr="1"/>
      <dgm:spPr/>
    </dgm:pt>
    <dgm:pt modelId="{59D311B4-2CDD-F646-B199-911806EA3EFA}">
      <dgm:prSet phldrT="[Text]"/>
      <dgm:spPr>
        <a:solidFill>
          <a:srgbClr val="384252"/>
        </a:solidFill>
      </dgm:spPr>
      <dgm:t>
        <a:bodyPr/>
        <a:lstStyle/>
        <a:p>
          <a:r>
            <a:rPr lang="en-US" dirty="0">
              <a:latin typeface="Segoe UI" panose="020B0502040204020203" pitchFamily="34" charset="0"/>
              <a:cs typeface="Segoe UI" panose="020B0502040204020203" pitchFamily="34" charset="0"/>
            </a:rPr>
            <a:t>6 weeks postpartum</a:t>
          </a:r>
        </a:p>
      </dgm:t>
    </dgm:pt>
    <dgm:pt modelId="{48419784-F04C-EE42-95F9-EF595433036C}" type="parTrans" cxnId="{C6032C00-367B-0140-AD6D-FCCE6987F376}">
      <dgm:prSet/>
      <dgm:spPr/>
      <dgm:t>
        <a:bodyPr/>
        <a:lstStyle/>
        <a:p>
          <a:endParaRPr lang="en-US"/>
        </a:p>
      </dgm:t>
    </dgm:pt>
    <dgm:pt modelId="{9A403BA9-7141-F940-990D-0417653E67D0}" type="sibTrans" cxnId="{C6032C00-367B-0140-AD6D-FCCE6987F376}">
      <dgm:prSet/>
      <dgm:spPr/>
      <dgm:t>
        <a:bodyPr/>
        <a:lstStyle/>
        <a:p>
          <a:endParaRPr lang="en-US" dirty="0"/>
        </a:p>
      </dgm:t>
    </dgm:pt>
    <dgm:pt modelId="{C1DC851F-FAE9-EC46-869E-888FDE5AEF2E}">
      <dgm:prSet phldrT="[Text]"/>
      <dgm:spPr>
        <a:solidFill>
          <a:srgbClr val="384252"/>
        </a:solidFill>
      </dgm:spPr>
      <dgm:t>
        <a:bodyPr/>
        <a:lstStyle/>
        <a:p>
          <a:r>
            <a:rPr lang="en-US" dirty="0">
              <a:latin typeface="Segoe UI" panose="020B0502040204020203" pitchFamily="34" charset="0"/>
              <a:cs typeface="Segoe UI" panose="020B0502040204020203" pitchFamily="34" charset="0"/>
            </a:rPr>
            <a:t>6 months postpartum</a:t>
          </a:r>
        </a:p>
      </dgm:t>
    </dgm:pt>
    <dgm:pt modelId="{12E1D08D-615A-724C-A6D3-E7B3A3D69DBC}" type="parTrans" cxnId="{88F7750C-7C97-5C47-9FCD-CEFEF159B11B}">
      <dgm:prSet/>
      <dgm:spPr/>
      <dgm:t>
        <a:bodyPr/>
        <a:lstStyle/>
        <a:p>
          <a:endParaRPr lang="en-US"/>
        </a:p>
      </dgm:t>
    </dgm:pt>
    <dgm:pt modelId="{9264A24B-3B1C-2448-9974-06A13F214B0D}" type="sibTrans" cxnId="{88F7750C-7C97-5C47-9FCD-CEFEF159B11B}">
      <dgm:prSet/>
      <dgm:spPr/>
      <dgm:t>
        <a:bodyPr/>
        <a:lstStyle/>
        <a:p>
          <a:endParaRPr lang="en-US" dirty="0"/>
        </a:p>
      </dgm:t>
    </dgm:pt>
    <dgm:pt modelId="{90B06F8A-5AD6-D24B-AB7B-530FF0A4918C}">
      <dgm:prSet phldrT="[Text]"/>
      <dgm:spPr>
        <a:solidFill>
          <a:srgbClr val="384252"/>
        </a:solidFill>
      </dgm:spPr>
      <dgm:t>
        <a:bodyPr/>
        <a:lstStyle/>
        <a:p>
          <a:r>
            <a:rPr lang="en-US" dirty="0">
              <a:latin typeface="Segoe UI" panose="020B0502040204020203" pitchFamily="34" charset="0"/>
              <a:cs typeface="Segoe UI" panose="020B0502040204020203" pitchFamily="34" charset="0"/>
            </a:rPr>
            <a:t>One year postpartum</a:t>
          </a:r>
        </a:p>
      </dgm:t>
    </dgm:pt>
    <dgm:pt modelId="{0BDABD8B-4948-F740-8F69-6F7B63932551}" type="parTrans" cxnId="{B8B53582-5745-014A-91CF-E2303261D68C}">
      <dgm:prSet/>
      <dgm:spPr/>
      <dgm:t>
        <a:bodyPr/>
        <a:lstStyle/>
        <a:p>
          <a:endParaRPr lang="en-US"/>
        </a:p>
      </dgm:t>
    </dgm:pt>
    <dgm:pt modelId="{CC92E48F-F9D1-804C-902D-FF531B11E460}" type="sibTrans" cxnId="{B8B53582-5745-014A-91CF-E2303261D68C}">
      <dgm:prSet/>
      <dgm:spPr/>
      <dgm:t>
        <a:bodyPr/>
        <a:lstStyle/>
        <a:p>
          <a:endParaRPr lang="en-US"/>
        </a:p>
      </dgm:t>
    </dgm:pt>
    <dgm:pt modelId="{1143F668-3048-A748-910C-DDB93A162D85}">
      <dgm:prSet phldrT="[Text]" custT="1"/>
      <dgm:spPr>
        <a:solidFill>
          <a:srgbClr val="384252"/>
        </a:solidFill>
      </dgm:spPr>
      <dgm:t>
        <a:bodyPr/>
        <a:lstStyle/>
        <a:p>
          <a:r>
            <a:rPr lang="en-US" sz="2000" b="0" dirty="0">
              <a:latin typeface="Segoe UI" panose="020B0502040204020203" pitchFamily="34" charset="0"/>
              <a:cs typeface="Segoe UI" panose="020B0502040204020203" pitchFamily="34" charset="0"/>
            </a:rPr>
            <a:t>Baseline interview</a:t>
          </a:r>
        </a:p>
      </dgm:t>
    </dgm:pt>
    <dgm:pt modelId="{497FD2FA-BEFD-1347-A9AA-C8F81560D3E6}" type="parTrans" cxnId="{D67575E5-96C8-444D-9A27-578ACD4C33A3}">
      <dgm:prSet/>
      <dgm:spPr/>
      <dgm:t>
        <a:bodyPr/>
        <a:lstStyle/>
        <a:p>
          <a:endParaRPr lang="en-US"/>
        </a:p>
      </dgm:t>
    </dgm:pt>
    <dgm:pt modelId="{47D78B5B-52E8-D740-81E4-62A8D4566753}" type="sibTrans" cxnId="{D67575E5-96C8-444D-9A27-578ACD4C33A3}">
      <dgm:prSet/>
      <dgm:spPr/>
      <dgm:t>
        <a:bodyPr/>
        <a:lstStyle/>
        <a:p>
          <a:endParaRPr lang="en-US" dirty="0"/>
        </a:p>
      </dgm:t>
    </dgm:pt>
    <dgm:pt modelId="{621F6685-A091-E243-BD5B-70B732539440}" type="pres">
      <dgm:prSet presAssocID="{799CFE24-C43E-644D-824B-5D2368E0AD40}" presName="Name0" presStyleCnt="0">
        <dgm:presLayoutVars>
          <dgm:dir/>
          <dgm:resizeHandles val="exact"/>
        </dgm:presLayoutVars>
      </dgm:prSet>
      <dgm:spPr/>
    </dgm:pt>
    <dgm:pt modelId="{987CF83C-F10C-6348-9169-5B2BC34315D7}" type="pres">
      <dgm:prSet presAssocID="{1143F668-3048-A748-910C-DDB93A162D85}" presName="node" presStyleLbl="node1" presStyleIdx="0" presStyleCnt="4">
        <dgm:presLayoutVars>
          <dgm:bulletEnabled val="1"/>
        </dgm:presLayoutVars>
      </dgm:prSet>
      <dgm:spPr/>
    </dgm:pt>
    <dgm:pt modelId="{740D2D0B-DA51-2A43-99AC-B4DDEFC63AAF}" type="pres">
      <dgm:prSet presAssocID="{47D78B5B-52E8-D740-81E4-62A8D4566753}" presName="sibTrans" presStyleLbl="sibTrans2D1" presStyleIdx="0" presStyleCnt="3"/>
      <dgm:spPr/>
    </dgm:pt>
    <dgm:pt modelId="{FC233E9B-E6E8-3D4D-A64F-711ADF6FB7C1}" type="pres">
      <dgm:prSet presAssocID="{47D78B5B-52E8-D740-81E4-62A8D4566753}" presName="connectorText" presStyleLbl="sibTrans2D1" presStyleIdx="0" presStyleCnt="3"/>
      <dgm:spPr/>
    </dgm:pt>
    <dgm:pt modelId="{1E11BED1-9E7D-0944-AB35-5282AFE6D11E}" type="pres">
      <dgm:prSet presAssocID="{59D311B4-2CDD-F646-B199-911806EA3EFA}" presName="node" presStyleLbl="node1" presStyleIdx="1" presStyleCnt="4">
        <dgm:presLayoutVars>
          <dgm:bulletEnabled val="1"/>
        </dgm:presLayoutVars>
      </dgm:prSet>
      <dgm:spPr/>
    </dgm:pt>
    <dgm:pt modelId="{C56B7B02-B9C5-F34D-8278-3BF02829BD32}" type="pres">
      <dgm:prSet presAssocID="{9A403BA9-7141-F940-990D-0417653E67D0}" presName="sibTrans" presStyleLbl="sibTrans2D1" presStyleIdx="1" presStyleCnt="3"/>
      <dgm:spPr/>
    </dgm:pt>
    <dgm:pt modelId="{4025D5E6-76D7-1D42-8E19-C4F6E50F8D6A}" type="pres">
      <dgm:prSet presAssocID="{9A403BA9-7141-F940-990D-0417653E67D0}" presName="connectorText" presStyleLbl="sibTrans2D1" presStyleIdx="1" presStyleCnt="3"/>
      <dgm:spPr/>
    </dgm:pt>
    <dgm:pt modelId="{4285332B-43C3-BA49-9B23-9BFFE01115FE}" type="pres">
      <dgm:prSet presAssocID="{C1DC851F-FAE9-EC46-869E-888FDE5AEF2E}" presName="node" presStyleLbl="node1" presStyleIdx="2" presStyleCnt="4">
        <dgm:presLayoutVars>
          <dgm:bulletEnabled val="1"/>
        </dgm:presLayoutVars>
      </dgm:prSet>
      <dgm:spPr/>
    </dgm:pt>
    <dgm:pt modelId="{319241F1-9A20-6C4E-9AA0-28197188E79E}" type="pres">
      <dgm:prSet presAssocID="{9264A24B-3B1C-2448-9974-06A13F214B0D}" presName="sibTrans" presStyleLbl="sibTrans2D1" presStyleIdx="2" presStyleCnt="3"/>
      <dgm:spPr/>
    </dgm:pt>
    <dgm:pt modelId="{71E7F992-EB32-5F4E-AC8D-60E10B920B0A}" type="pres">
      <dgm:prSet presAssocID="{9264A24B-3B1C-2448-9974-06A13F214B0D}" presName="connectorText" presStyleLbl="sibTrans2D1" presStyleIdx="2" presStyleCnt="3"/>
      <dgm:spPr/>
    </dgm:pt>
    <dgm:pt modelId="{06CA66C4-429A-C843-AF87-F07FE4A798A0}" type="pres">
      <dgm:prSet presAssocID="{90B06F8A-5AD6-D24B-AB7B-530FF0A4918C}" presName="node" presStyleLbl="node1" presStyleIdx="3" presStyleCnt="4">
        <dgm:presLayoutVars>
          <dgm:bulletEnabled val="1"/>
        </dgm:presLayoutVars>
      </dgm:prSet>
      <dgm:spPr/>
    </dgm:pt>
  </dgm:ptLst>
  <dgm:cxnLst>
    <dgm:cxn modelId="{C6032C00-367B-0140-AD6D-FCCE6987F376}" srcId="{799CFE24-C43E-644D-824B-5D2368E0AD40}" destId="{59D311B4-2CDD-F646-B199-911806EA3EFA}" srcOrd="1" destOrd="0" parTransId="{48419784-F04C-EE42-95F9-EF595433036C}" sibTransId="{9A403BA9-7141-F940-990D-0417653E67D0}"/>
    <dgm:cxn modelId="{8E17DF04-49FD-F542-B9BD-7D26DA7F6877}" type="presOf" srcId="{C1DC851F-FAE9-EC46-869E-888FDE5AEF2E}" destId="{4285332B-43C3-BA49-9B23-9BFFE01115FE}" srcOrd="0" destOrd="0" presId="urn:microsoft.com/office/officeart/2005/8/layout/process1"/>
    <dgm:cxn modelId="{88F7750C-7C97-5C47-9FCD-CEFEF159B11B}" srcId="{799CFE24-C43E-644D-824B-5D2368E0AD40}" destId="{C1DC851F-FAE9-EC46-869E-888FDE5AEF2E}" srcOrd="2" destOrd="0" parTransId="{12E1D08D-615A-724C-A6D3-E7B3A3D69DBC}" sibTransId="{9264A24B-3B1C-2448-9974-06A13F214B0D}"/>
    <dgm:cxn modelId="{62B8C90D-AE77-FB49-8139-D1D8BBF5F645}" type="presOf" srcId="{90B06F8A-5AD6-D24B-AB7B-530FF0A4918C}" destId="{06CA66C4-429A-C843-AF87-F07FE4A798A0}" srcOrd="0" destOrd="0" presId="urn:microsoft.com/office/officeart/2005/8/layout/process1"/>
    <dgm:cxn modelId="{569AF322-439E-7C41-B4A8-9134F5405A71}" type="presOf" srcId="{47D78B5B-52E8-D740-81E4-62A8D4566753}" destId="{FC233E9B-E6E8-3D4D-A64F-711ADF6FB7C1}" srcOrd="1" destOrd="0" presId="urn:microsoft.com/office/officeart/2005/8/layout/process1"/>
    <dgm:cxn modelId="{50AAD223-56D9-C04B-A785-7020FAB5E94A}" type="presOf" srcId="{799CFE24-C43E-644D-824B-5D2368E0AD40}" destId="{621F6685-A091-E243-BD5B-70B732539440}" srcOrd="0" destOrd="0" presId="urn:microsoft.com/office/officeart/2005/8/layout/process1"/>
    <dgm:cxn modelId="{E81F9C25-1269-8442-ADF5-7E6EBC81D260}" type="presOf" srcId="{9264A24B-3B1C-2448-9974-06A13F214B0D}" destId="{71E7F992-EB32-5F4E-AC8D-60E10B920B0A}" srcOrd="1" destOrd="0" presId="urn:microsoft.com/office/officeart/2005/8/layout/process1"/>
    <dgm:cxn modelId="{9AA6182A-756B-014B-A5F1-1A2B6C82F214}" type="presOf" srcId="{9264A24B-3B1C-2448-9974-06A13F214B0D}" destId="{319241F1-9A20-6C4E-9AA0-28197188E79E}" srcOrd="0" destOrd="0" presId="urn:microsoft.com/office/officeart/2005/8/layout/process1"/>
    <dgm:cxn modelId="{8B99D742-DB82-894F-8AA6-76BF6DE1D207}" type="presOf" srcId="{1143F668-3048-A748-910C-DDB93A162D85}" destId="{987CF83C-F10C-6348-9169-5B2BC34315D7}" srcOrd="0" destOrd="0" presId="urn:microsoft.com/office/officeart/2005/8/layout/process1"/>
    <dgm:cxn modelId="{17964C56-A271-9846-A05F-31EC84D760A0}" type="presOf" srcId="{47D78B5B-52E8-D740-81E4-62A8D4566753}" destId="{740D2D0B-DA51-2A43-99AC-B4DDEFC63AAF}" srcOrd="0" destOrd="0" presId="urn:microsoft.com/office/officeart/2005/8/layout/process1"/>
    <dgm:cxn modelId="{B8B53582-5745-014A-91CF-E2303261D68C}" srcId="{799CFE24-C43E-644D-824B-5D2368E0AD40}" destId="{90B06F8A-5AD6-D24B-AB7B-530FF0A4918C}" srcOrd="3" destOrd="0" parTransId="{0BDABD8B-4948-F740-8F69-6F7B63932551}" sibTransId="{CC92E48F-F9D1-804C-902D-FF531B11E460}"/>
    <dgm:cxn modelId="{9B0BC58B-5EC9-7646-A458-6062051B4477}" type="presOf" srcId="{59D311B4-2CDD-F646-B199-911806EA3EFA}" destId="{1E11BED1-9E7D-0944-AB35-5282AFE6D11E}" srcOrd="0" destOrd="0" presId="urn:microsoft.com/office/officeart/2005/8/layout/process1"/>
    <dgm:cxn modelId="{2584EA95-3077-6646-AB1B-436B6A347CE0}" type="presOf" srcId="{9A403BA9-7141-F940-990D-0417653E67D0}" destId="{C56B7B02-B9C5-F34D-8278-3BF02829BD32}" srcOrd="0" destOrd="0" presId="urn:microsoft.com/office/officeart/2005/8/layout/process1"/>
    <dgm:cxn modelId="{D67575E5-96C8-444D-9A27-578ACD4C33A3}" srcId="{799CFE24-C43E-644D-824B-5D2368E0AD40}" destId="{1143F668-3048-A748-910C-DDB93A162D85}" srcOrd="0" destOrd="0" parTransId="{497FD2FA-BEFD-1347-A9AA-C8F81560D3E6}" sibTransId="{47D78B5B-52E8-D740-81E4-62A8D4566753}"/>
    <dgm:cxn modelId="{69B7EDF2-ED6D-9646-82B3-B8771F40C58A}" type="presOf" srcId="{9A403BA9-7141-F940-990D-0417653E67D0}" destId="{4025D5E6-76D7-1D42-8E19-C4F6E50F8D6A}" srcOrd="1" destOrd="0" presId="urn:microsoft.com/office/officeart/2005/8/layout/process1"/>
    <dgm:cxn modelId="{BD7D0066-A7E7-7E48-BD07-C7300B9F5C72}" type="presParOf" srcId="{621F6685-A091-E243-BD5B-70B732539440}" destId="{987CF83C-F10C-6348-9169-5B2BC34315D7}" srcOrd="0" destOrd="0" presId="urn:microsoft.com/office/officeart/2005/8/layout/process1"/>
    <dgm:cxn modelId="{09700B6A-3E93-F94F-8CDE-79991633DABE}" type="presParOf" srcId="{621F6685-A091-E243-BD5B-70B732539440}" destId="{740D2D0B-DA51-2A43-99AC-B4DDEFC63AAF}" srcOrd="1" destOrd="0" presId="urn:microsoft.com/office/officeart/2005/8/layout/process1"/>
    <dgm:cxn modelId="{7BDCB4A8-F04D-3744-B3AE-F6EB656C051F}" type="presParOf" srcId="{740D2D0B-DA51-2A43-99AC-B4DDEFC63AAF}" destId="{FC233E9B-E6E8-3D4D-A64F-711ADF6FB7C1}" srcOrd="0" destOrd="0" presId="urn:microsoft.com/office/officeart/2005/8/layout/process1"/>
    <dgm:cxn modelId="{A122EC0B-541A-2D4F-A787-AFB357F64904}" type="presParOf" srcId="{621F6685-A091-E243-BD5B-70B732539440}" destId="{1E11BED1-9E7D-0944-AB35-5282AFE6D11E}" srcOrd="2" destOrd="0" presId="urn:microsoft.com/office/officeart/2005/8/layout/process1"/>
    <dgm:cxn modelId="{E2E0A9E9-FCFE-EC4F-9620-3F2B63F22FF0}" type="presParOf" srcId="{621F6685-A091-E243-BD5B-70B732539440}" destId="{C56B7B02-B9C5-F34D-8278-3BF02829BD32}" srcOrd="3" destOrd="0" presId="urn:microsoft.com/office/officeart/2005/8/layout/process1"/>
    <dgm:cxn modelId="{D7337054-AF0F-2F41-A72B-8622CEFB26D0}" type="presParOf" srcId="{C56B7B02-B9C5-F34D-8278-3BF02829BD32}" destId="{4025D5E6-76D7-1D42-8E19-C4F6E50F8D6A}" srcOrd="0" destOrd="0" presId="urn:microsoft.com/office/officeart/2005/8/layout/process1"/>
    <dgm:cxn modelId="{46340E23-D320-834C-B833-6F36A8ABA289}" type="presParOf" srcId="{621F6685-A091-E243-BD5B-70B732539440}" destId="{4285332B-43C3-BA49-9B23-9BFFE01115FE}" srcOrd="4" destOrd="0" presId="urn:microsoft.com/office/officeart/2005/8/layout/process1"/>
    <dgm:cxn modelId="{F53B3783-3F28-3945-A919-0C53F8E04699}" type="presParOf" srcId="{621F6685-A091-E243-BD5B-70B732539440}" destId="{319241F1-9A20-6C4E-9AA0-28197188E79E}" srcOrd="5" destOrd="0" presId="urn:microsoft.com/office/officeart/2005/8/layout/process1"/>
    <dgm:cxn modelId="{FABA40F1-E6E2-B642-84FD-CB1A3935B479}" type="presParOf" srcId="{319241F1-9A20-6C4E-9AA0-28197188E79E}" destId="{71E7F992-EB32-5F4E-AC8D-60E10B920B0A}" srcOrd="0" destOrd="0" presId="urn:microsoft.com/office/officeart/2005/8/layout/process1"/>
    <dgm:cxn modelId="{122C81D6-69E3-8B40-8CC8-42C2AD871B86}" type="presParOf" srcId="{621F6685-A091-E243-BD5B-70B732539440}" destId="{06CA66C4-429A-C843-AF87-F07FE4A798A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9C848-F676-494A-8A3C-8FD6AB48CC93}" type="doc">
      <dgm:prSet loTypeId="urn:microsoft.com/office/officeart/2005/8/layout/hProcess7" loCatId="" qsTypeId="urn:microsoft.com/office/officeart/2005/8/quickstyle/simple1" qsCatId="simple" csTypeId="urn:microsoft.com/office/officeart/2005/8/colors/accent2_2" csCatId="accent2" phldr="1"/>
      <dgm:spPr/>
      <dgm:t>
        <a:bodyPr/>
        <a:lstStyle/>
        <a:p>
          <a:endParaRPr lang="en-US"/>
        </a:p>
      </dgm:t>
    </dgm:pt>
    <dgm:pt modelId="{5F022E17-E846-AC41-863D-68FD9177D92E}">
      <dgm:prSet phldrT="[Text]"/>
      <dgm:spPr/>
      <dgm:t>
        <a:bodyPr/>
        <a:lstStyle/>
        <a:p>
          <a:r>
            <a:rPr lang="en-US" b="1" u="none" dirty="0">
              <a:latin typeface="Calibri" panose="020F0502020204030204" pitchFamily="34" charset="0"/>
              <a:cs typeface="Calibri" panose="020F0502020204030204" pitchFamily="34" charset="0"/>
            </a:rPr>
            <a:t>  </a:t>
          </a:r>
          <a:r>
            <a:rPr lang="en-US" b="1" u="none" dirty="0">
              <a:latin typeface="Segoe UI" panose="020B0502040204020203" pitchFamily="34" charset="0"/>
              <a:cs typeface="Segoe UI" panose="020B0502040204020203" pitchFamily="34" charset="0"/>
            </a:rPr>
            <a:t> </a:t>
          </a:r>
          <a:r>
            <a:rPr lang="en-US" b="1" u="sng" dirty="0">
              <a:latin typeface="Segoe UI" panose="020B0502040204020203" pitchFamily="34" charset="0"/>
              <a:cs typeface="Segoe UI" panose="020B0502040204020203" pitchFamily="34" charset="0"/>
            </a:rPr>
            <a:t>Census </a:t>
          </a:r>
        </a:p>
      </dgm:t>
    </dgm:pt>
    <dgm:pt modelId="{D7A6E683-422F-B443-9AAF-C0F6688F318E}" type="parTrans" cxnId="{1D8D1C79-883E-6E48-BB4A-EF4593B8C3EF}">
      <dgm:prSet/>
      <dgm:spPr/>
      <dgm:t>
        <a:bodyPr/>
        <a:lstStyle/>
        <a:p>
          <a:endParaRPr lang="en-US"/>
        </a:p>
      </dgm:t>
    </dgm:pt>
    <dgm:pt modelId="{7BB1F88F-0A64-3E45-A4FB-798B46C1D60E}" type="sibTrans" cxnId="{1D8D1C79-883E-6E48-BB4A-EF4593B8C3EF}">
      <dgm:prSet/>
      <dgm:spPr/>
      <dgm:t>
        <a:bodyPr/>
        <a:lstStyle/>
        <a:p>
          <a:endParaRPr lang="en-US"/>
        </a:p>
      </dgm:t>
    </dgm:pt>
    <dgm:pt modelId="{C004A7DE-2F81-BD47-87C8-A4E2D4B715ED}">
      <dgm:prSet phldrT="[Text]" custT="1"/>
      <dgm:spPr/>
      <dgm:t>
        <a:bodyPr/>
        <a:lstStyle/>
        <a:p>
          <a:r>
            <a:rPr lang="en-US" sz="2400" dirty="0">
              <a:latin typeface="Segoe UI" panose="020B0502040204020203" pitchFamily="34" charset="0"/>
              <a:cs typeface="Segoe UI" panose="020B0502040204020203" pitchFamily="34" charset="0"/>
            </a:rPr>
            <a:t>25,360 households completed census</a:t>
          </a:r>
        </a:p>
      </dgm:t>
    </dgm:pt>
    <dgm:pt modelId="{E55790EF-6923-4D49-BADD-3E12EAF90115}" type="parTrans" cxnId="{C7641069-6A15-304F-A3E7-32A2B29639C6}">
      <dgm:prSet/>
      <dgm:spPr/>
      <dgm:t>
        <a:bodyPr/>
        <a:lstStyle/>
        <a:p>
          <a:endParaRPr lang="en-US"/>
        </a:p>
      </dgm:t>
    </dgm:pt>
    <dgm:pt modelId="{EB94E99A-3710-4C47-B3B2-77E48CCEF000}" type="sibTrans" cxnId="{C7641069-6A15-304F-A3E7-32A2B29639C6}">
      <dgm:prSet/>
      <dgm:spPr/>
      <dgm:t>
        <a:bodyPr/>
        <a:lstStyle/>
        <a:p>
          <a:endParaRPr lang="en-US"/>
        </a:p>
      </dgm:t>
    </dgm:pt>
    <dgm:pt modelId="{30CA79FC-18D6-C14A-823A-50717A52A730}">
      <dgm:prSet phldrT="[Text]"/>
      <dgm:spPr/>
      <dgm:t>
        <a:bodyPr/>
        <a:lstStyle/>
        <a:p>
          <a:r>
            <a:rPr lang="en-US" b="1" u="sng" dirty="0">
              <a:latin typeface="Segoe UI" panose="020B0502040204020203" pitchFamily="34" charset="0"/>
              <a:cs typeface="Segoe UI" panose="020B0502040204020203" pitchFamily="34" charset="0"/>
            </a:rPr>
            <a:t>Screening</a:t>
          </a:r>
        </a:p>
      </dgm:t>
    </dgm:pt>
    <dgm:pt modelId="{1D33504D-95B7-A64B-994B-7CB8646BDC5D}" type="parTrans" cxnId="{2DD13E3D-96EA-7146-9563-9559C5D0BDDC}">
      <dgm:prSet/>
      <dgm:spPr/>
      <dgm:t>
        <a:bodyPr/>
        <a:lstStyle/>
        <a:p>
          <a:endParaRPr lang="en-US"/>
        </a:p>
      </dgm:t>
    </dgm:pt>
    <dgm:pt modelId="{70E88ECD-1E76-C44C-B564-79025787637B}" type="sibTrans" cxnId="{2DD13E3D-96EA-7146-9563-9559C5D0BDDC}">
      <dgm:prSet/>
      <dgm:spPr/>
      <dgm:t>
        <a:bodyPr/>
        <a:lstStyle/>
        <a:p>
          <a:endParaRPr lang="en-US"/>
        </a:p>
      </dgm:t>
    </dgm:pt>
    <dgm:pt modelId="{7917B16F-08C4-D34B-85C4-EF4EA7B6EEDB}">
      <dgm:prSet phldrT="[Text]" custT="1"/>
      <dgm:spPr/>
      <dgm:t>
        <a:bodyPr/>
        <a:lstStyle/>
        <a:p>
          <a:r>
            <a:rPr lang="en-US" sz="2400" dirty="0">
              <a:latin typeface="Segoe UI" panose="020B0502040204020203" pitchFamily="34" charset="0"/>
              <a:cs typeface="Segoe UI" panose="020B0502040204020203" pitchFamily="34" charset="0"/>
            </a:rPr>
            <a:t>25,132 women age</a:t>
          </a:r>
          <a:r>
            <a:rPr lang="en-US" sz="2400" dirty="0">
              <a:solidFill>
                <a:schemeClr val="bg1"/>
              </a:solidFill>
              <a:latin typeface="Segoe UI" panose="020B0502040204020203" pitchFamily="34" charset="0"/>
              <a:cs typeface="Segoe UI" panose="020B0502040204020203" pitchFamily="34" charset="0"/>
            </a:rPr>
            <a:t>s</a:t>
          </a:r>
          <a:r>
            <a:rPr lang="en-US" sz="2400" dirty="0">
              <a:latin typeface="Segoe UI" panose="020B0502040204020203" pitchFamily="34" charset="0"/>
              <a:cs typeface="Segoe UI" panose="020B0502040204020203" pitchFamily="34" charset="0"/>
            </a:rPr>
            <a:t> 15-49 completed screening</a:t>
          </a:r>
        </a:p>
      </dgm:t>
    </dgm:pt>
    <dgm:pt modelId="{852A666F-BCFA-8E4F-B073-16E43AC009EE}" type="parTrans" cxnId="{D2BA5C09-7217-BF41-AFFF-FADC295DCE6F}">
      <dgm:prSet/>
      <dgm:spPr/>
      <dgm:t>
        <a:bodyPr/>
        <a:lstStyle/>
        <a:p>
          <a:endParaRPr lang="en-US"/>
        </a:p>
      </dgm:t>
    </dgm:pt>
    <dgm:pt modelId="{0237F3CC-9DE0-C349-804A-AE12DAAD8330}" type="sibTrans" cxnId="{D2BA5C09-7217-BF41-AFFF-FADC295DCE6F}">
      <dgm:prSet/>
      <dgm:spPr/>
      <dgm:t>
        <a:bodyPr/>
        <a:lstStyle/>
        <a:p>
          <a:endParaRPr lang="en-US"/>
        </a:p>
      </dgm:t>
    </dgm:pt>
    <dgm:pt modelId="{2B66CCC0-1CFB-2249-B9B4-E9F7ED5A3C71}">
      <dgm:prSet phldrT="[Text]"/>
      <dgm:spPr/>
      <dgm:t>
        <a:bodyPr/>
        <a:lstStyle/>
        <a:p>
          <a:r>
            <a:rPr lang="en-US" b="1" u="sng" dirty="0">
              <a:latin typeface="Segoe UI" panose="020B0502040204020203" pitchFamily="34" charset="0"/>
              <a:cs typeface="Segoe UI" panose="020B0502040204020203" pitchFamily="34" charset="0"/>
            </a:rPr>
            <a:t>Panel enrollment</a:t>
          </a:r>
        </a:p>
      </dgm:t>
    </dgm:pt>
    <dgm:pt modelId="{1DD3FED3-FFF3-3F49-A583-58949E89B9D3}" type="parTrans" cxnId="{F707723A-8C23-3B45-8F1C-4080AC1C625B}">
      <dgm:prSet/>
      <dgm:spPr/>
      <dgm:t>
        <a:bodyPr/>
        <a:lstStyle/>
        <a:p>
          <a:endParaRPr lang="en-US"/>
        </a:p>
      </dgm:t>
    </dgm:pt>
    <dgm:pt modelId="{4085732C-FDDB-E94D-853D-D26B821D9FFD}" type="sibTrans" cxnId="{F707723A-8C23-3B45-8F1C-4080AC1C625B}">
      <dgm:prSet/>
      <dgm:spPr/>
      <dgm:t>
        <a:bodyPr/>
        <a:lstStyle/>
        <a:p>
          <a:endParaRPr lang="en-US"/>
        </a:p>
      </dgm:t>
    </dgm:pt>
    <dgm:pt modelId="{DAFF74FB-747A-BF43-AD85-54258692A85B}">
      <dgm:prSet phldrT="[Text]" custT="1"/>
      <dgm:spPr/>
      <dgm:t>
        <a:bodyPr/>
        <a:lstStyle/>
        <a:p>
          <a:r>
            <a:rPr lang="en-US" sz="2400" dirty="0">
              <a:latin typeface="Segoe UI" panose="020B0502040204020203" pitchFamily="34" charset="0"/>
              <a:cs typeface="Segoe UI" panose="020B0502040204020203" pitchFamily="34" charset="0"/>
            </a:rPr>
            <a:t>2,313 eligible to enroll in study</a:t>
          </a:r>
        </a:p>
        <a:p>
          <a:r>
            <a:rPr lang="en-US" sz="2400" dirty="0">
              <a:latin typeface="Segoe UI" panose="020B0502040204020203" pitchFamily="34" charset="0"/>
              <a:cs typeface="Segoe UI" panose="020B0502040204020203" pitchFamily="34" charset="0"/>
            </a:rPr>
            <a:t>2,298 consented to enroll</a:t>
          </a:r>
        </a:p>
        <a:p>
          <a:r>
            <a:rPr lang="en-US" sz="2400" dirty="0">
              <a:latin typeface="Segoe UI" panose="020B0502040204020203" pitchFamily="34" charset="0"/>
              <a:cs typeface="Segoe UI" panose="020B0502040204020203" pitchFamily="34" charset="0"/>
            </a:rPr>
            <a:t>2,297 completed Baseline (98.7% response rate)</a:t>
          </a:r>
        </a:p>
        <a:p>
          <a:r>
            <a:rPr lang="en-US" sz="1800" b="0" dirty="0">
              <a:latin typeface="Segoe UI" panose="020B0502040204020203" pitchFamily="34" charset="0"/>
              <a:cs typeface="Segoe UI" panose="020B0502040204020203" pitchFamily="34" charset="0"/>
            </a:rPr>
            <a:t>1796 (78.2%) pregnant &amp; 501 (21.8%) postpartum</a:t>
          </a:r>
        </a:p>
      </dgm:t>
    </dgm:pt>
    <dgm:pt modelId="{7C94D020-20F3-8449-BB21-3E0DE3C3C772}" type="parTrans" cxnId="{F71B7099-1DAF-C64B-B2F1-F4940190EE0F}">
      <dgm:prSet/>
      <dgm:spPr/>
      <dgm:t>
        <a:bodyPr/>
        <a:lstStyle/>
        <a:p>
          <a:endParaRPr lang="en-US"/>
        </a:p>
      </dgm:t>
    </dgm:pt>
    <dgm:pt modelId="{1E18784D-7A92-1F46-86C0-F88AC27ECEBA}" type="sibTrans" cxnId="{F71B7099-1DAF-C64B-B2F1-F4940190EE0F}">
      <dgm:prSet/>
      <dgm:spPr/>
      <dgm:t>
        <a:bodyPr/>
        <a:lstStyle/>
        <a:p>
          <a:endParaRPr lang="en-US"/>
        </a:p>
      </dgm:t>
    </dgm:pt>
    <dgm:pt modelId="{A979E2A4-A70E-1040-BF75-BC130D02CAE5}" type="pres">
      <dgm:prSet presAssocID="{FD69C848-F676-494A-8A3C-8FD6AB48CC93}" presName="Name0" presStyleCnt="0">
        <dgm:presLayoutVars>
          <dgm:dir/>
          <dgm:animLvl val="lvl"/>
          <dgm:resizeHandles val="exact"/>
        </dgm:presLayoutVars>
      </dgm:prSet>
      <dgm:spPr/>
    </dgm:pt>
    <dgm:pt modelId="{20AEC72E-0728-9B44-B395-ED9019D24045}" type="pres">
      <dgm:prSet presAssocID="{5F022E17-E846-AC41-863D-68FD9177D92E}" presName="compositeNode" presStyleCnt="0">
        <dgm:presLayoutVars>
          <dgm:bulletEnabled val="1"/>
        </dgm:presLayoutVars>
      </dgm:prSet>
      <dgm:spPr/>
    </dgm:pt>
    <dgm:pt modelId="{8702333A-10D4-144C-B2A8-FCA4C88DF58B}" type="pres">
      <dgm:prSet presAssocID="{5F022E17-E846-AC41-863D-68FD9177D92E}" presName="bgRect" presStyleLbl="node1" presStyleIdx="0" presStyleCnt="3" custLinFactNeighborX="-7561"/>
      <dgm:spPr/>
    </dgm:pt>
    <dgm:pt modelId="{B28F471F-5399-1140-83A5-3F7EB15898C4}" type="pres">
      <dgm:prSet presAssocID="{5F022E17-E846-AC41-863D-68FD9177D92E}" presName="parentNode" presStyleLbl="node1" presStyleIdx="0" presStyleCnt="3">
        <dgm:presLayoutVars>
          <dgm:chMax val="0"/>
          <dgm:bulletEnabled val="1"/>
        </dgm:presLayoutVars>
      </dgm:prSet>
      <dgm:spPr/>
    </dgm:pt>
    <dgm:pt modelId="{C57F215F-F7E0-334E-8865-99D00EE41BD1}" type="pres">
      <dgm:prSet presAssocID="{5F022E17-E846-AC41-863D-68FD9177D92E}" presName="childNode" presStyleLbl="node1" presStyleIdx="0" presStyleCnt="3">
        <dgm:presLayoutVars>
          <dgm:bulletEnabled val="1"/>
        </dgm:presLayoutVars>
      </dgm:prSet>
      <dgm:spPr/>
    </dgm:pt>
    <dgm:pt modelId="{7122898E-7CAE-F14E-95E4-2131A44A4C26}" type="pres">
      <dgm:prSet presAssocID="{7BB1F88F-0A64-3E45-A4FB-798B46C1D60E}" presName="hSp" presStyleCnt="0"/>
      <dgm:spPr/>
    </dgm:pt>
    <dgm:pt modelId="{C4A740EC-0D49-A346-921D-1BBE3960A922}" type="pres">
      <dgm:prSet presAssocID="{7BB1F88F-0A64-3E45-A4FB-798B46C1D60E}" presName="vProcSp" presStyleCnt="0"/>
      <dgm:spPr/>
    </dgm:pt>
    <dgm:pt modelId="{614DB57E-5912-A24E-92E5-5D5E6D62FDFD}" type="pres">
      <dgm:prSet presAssocID="{7BB1F88F-0A64-3E45-A4FB-798B46C1D60E}" presName="vSp1" presStyleCnt="0"/>
      <dgm:spPr/>
    </dgm:pt>
    <dgm:pt modelId="{F27C80E5-A5EB-2340-9ED0-0CF72E7BE349}" type="pres">
      <dgm:prSet presAssocID="{7BB1F88F-0A64-3E45-A4FB-798B46C1D60E}" presName="simulatedConn" presStyleLbl="solidFgAcc1" presStyleIdx="0" presStyleCnt="2"/>
      <dgm:spPr/>
    </dgm:pt>
    <dgm:pt modelId="{1D6B6FE3-7326-FA40-BCC1-606A1CE92EEF}" type="pres">
      <dgm:prSet presAssocID="{7BB1F88F-0A64-3E45-A4FB-798B46C1D60E}" presName="vSp2" presStyleCnt="0"/>
      <dgm:spPr/>
    </dgm:pt>
    <dgm:pt modelId="{A1D3D66F-13B1-C34C-9A7C-3F7E158C0292}" type="pres">
      <dgm:prSet presAssocID="{7BB1F88F-0A64-3E45-A4FB-798B46C1D60E}" presName="sibTrans" presStyleCnt="0"/>
      <dgm:spPr/>
    </dgm:pt>
    <dgm:pt modelId="{45816B1D-41BF-2342-AEB3-23A3FA7868AD}" type="pres">
      <dgm:prSet presAssocID="{30CA79FC-18D6-C14A-823A-50717A52A730}" presName="compositeNode" presStyleCnt="0">
        <dgm:presLayoutVars>
          <dgm:bulletEnabled val="1"/>
        </dgm:presLayoutVars>
      </dgm:prSet>
      <dgm:spPr/>
    </dgm:pt>
    <dgm:pt modelId="{AB178E0C-6930-284F-9099-2834E3AEE0ED}" type="pres">
      <dgm:prSet presAssocID="{30CA79FC-18D6-C14A-823A-50717A52A730}" presName="bgRect" presStyleLbl="node1" presStyleIdx="1" presStyleCnt="3"/>
      <dgm:spPr/>
    </dgm:pt>
    <dgm:pt modelId="{02B80373-1616-F746-8391-02764D4BD5D4}" type="pres">
      <dgm:prSet presAssocID="{30CA79FC-18D6-C14A-823A-50717A52A730}" presName="parentNode" presStyleLbl="node1" presStyleIdx="1" presStyleCnt="3">
        <dgm:presLayoutVars>
          <dgm:chMax val="0"/>
          <dgm:bulletEnabled val="1"/>
        </dgm:presLayoutVars>
      </dgm:prSet>
      <dgm:spPr/>
    </dgm:pt>
    <dgm:pt modelId="{F147923E-4BC7-584A-B70F-4A341E96B943}" type="pres">
      <dgm:prSet presAssocID="{30CA79FC-18D6-C14A-823A-50717A52A730}" presName="childNode" presStyleLbl="node1" presStyleIdx="1" presStyleCnt="3">
        <dgm:presLayoutVars>
          <dgm:bulletEnabled val="1"/>
        </dgm:presLayoutVars>
      </dgm:prSet>
      <dgm:spPr/>
    </dgm:pt>
    <dgm:pt modelId="{056D61A2-B17E-BE49-B112-712A1BBBDD30}" type="pres">
      <dgm:prSet presAssocID="{70E88ECD-1E76-C44C-B564-79025787637B}" presName="hSp" presStyleCnt="0"/>
      <dgm:spPr/>
    </dgm:pt>
    <dgm:pt modelId="{6137010B-D62D-274D-A91B-751C17E1EC42}" type="pres">
      <dgm:prSet presAssocID="{70E88ECD-1E76-C44C-B564-79025787637B}" presName="vProcSp" presStyleCnt="0"/>
      <dgm:spPr/>
    </dgm:pt>
    <dgm:pt modelId="{C1624870-8C04-AF49-B09A-6F542FDF88FA}" type="pres">
      <dgm:prSet presAssocID="{70E88ECD-1E76-C44C-B564-79025787637B}" presName="vSp1" presStyleCnt="0"/>
      <dgm:spPr/>
    </dgm:pt>
    <dgm:pt modelId="{84FC588F-BF92-4848-BAB5-ED4F4D1F6D1A}" type="pres">
      <dgm:prSet presAssocID="{70E88ECD-1E76-C44C-B564-79025787637B}" presName="simulatedConn" presStyleLbl="solidFgAcc1" presStyleIdx="1" presStyleCnt="2"/>
      <dgm:spPr/>
    </dgm:pt>
    <dgm:pt modelId="{55FC129E-AA54-5143-83D3-512237F2E603}" type="pres">
      <dgm:prSet presAssocID="{70E88ECD-1E76-C44C-B564-79025787637B}" presName="vSp2" presStyleCnt="0"/>
      <dgm:spPr/>
    </dgm:pt>
    <dgm:pt modelId="{E8CB9553-6062-7A48-A50D-414537CE0B36}" type="pres">
      <dgm:prSet presAssocID="{70E88ECD-1E76-C44C-B564-79025787637B}" presName="sibTrans" presStyleCnt="0"/>
      <dgm:spPr/>
    </dgm:pt>
    <dgm:pt modelId="{2DDF662E-E85C-194C-9CA7-04D233182FD5}" type="pres">
      <dgm:prSet presAssocID="{2B66CCC0-1CFB-2249-B9B4-E9F7ED5A3C71}" presName="compositeNode" presStyleCnt="0">
        <dgm:presLayoutVars>
          <dgm:bulletEnabled val="1"/>
        </dgm:presLayoutVars>
      </dgm:prSet>
      <dgm:spPr/>
    </dgm:pt>
    <dgm:pt modelId="{2806DEE5-DD1F-4E40-9BC4-F6648F56F8CC}" type="pres">
      <dgm:prSet presAssocID="{2B66CCC0-1CFB-2249-B9B4-E9F7ED5A3C71}" presName="bgRect" presStyleLbl="node1" presStyleIdx="2" presStyleCnt="3" custLinFactNeighborX="10651" custLinFactNeighborY="607"/>
      <dgm:spPr/>
    </dgm:pt>
    <dgm:pt modelId="{ECBFF5EA-56F6-AD44-935D-5BB4070133F8}" type="pres">
      <dgm:prSet presAssocID="{2B66CCC0-1CFB-2249-B9B4-E9F7ED5A3C71}" presName="parentNode" presStyleLbl="node1" presStyleIdx="2" presStyleCnt="3">
        <dgm:presLayoutVars>
          <dgm:chMax val="0"/>
          <dgm:bulletEnabled val="1"/>
        </dgm:presLayoutVars>
      </dgm:prSet>
      <dgm:spPr/>
    </dgm:pt>
    <dgm:pt modelId="{78BDCE1D-A5CB-114B-B893-A15AB9F8C020}" type="pres">
      <dgm:prSet presAssocID="{2B66CCC0-1CFB-2249-B9B4-E9F7ED5A3C71}" presName="childNode" presStyleLbl="node1" presStyleIdx="2" presStyleCnt="3">
        <dgm:presLayoutVars>
          <dgm:bulletEnabled val="1"/>
        </dgm:presLayoutVars>
      </dgm:prSet>
      <dgm:spPr/>
    </dgm:pt>
  </dgm:ptLst>
  <dgm:cxnLst>
    <dgm:cxn modelId="{D2BA5C09-7217-BF41-AFFF-FADC295DCE6F}" srcId="{30CA79FC-18D6-C14A-823A-50717A52A730}" destId="{7917B16F-08C4-D34B-85C4-EF4EA7B6EEDB}" srcOrd="0" destOrd="0" parTransId="{852A666F-BCFA-8E4F-B073-16E43AC009EE}" sibTransId="{0237F3CC-9DE0-C349-804A-AE12DAAD8330}"/>
    <dgm:cxn modelId="{F707723A-8C23-3B45-8F1C-4080AC1C625B}" srcId="{FD69C848-F676-494A-8A3C-8FD6AB48CC93}" destId="{2B66CCC0-1CFB-2249-B9B4-E9F7ED5A3C71}" srcOrd="2" destOrd="0" parTransId="{1DD3FED3-FFF3-3F49-A583-58949E89B9D3}" sibTransId="{4085732C-FDDB-E94D-853D-D26B821D9FFD}"/>
    <dgm:cxn modelId="{2DD13E3D-96EA-7146-9563-9559C5D0BDDC}" srcId="{FD69C848-F676-494A-8A3C-8FD6AB48CC93}" destId="{30CA79FC-18D6-C14A-823A-50717A52A730}" srcOrd="1" destOrd="0" parTransId="{1D33504D-95B7-A64B-994B-7CB8646BDC5D}" sibTransId="{70E88ECD-1E76-C44C-B564-79025787637B}"/>
    <dgm:cxn modelId="{C7641069-6A15-304F-A3E7-32A2B29639C6}" srcId="{5F022E17-E846-AC41-863D-68FD9177D92E}" destId="{C004A7DE-2F81-BD47-87C8-A4E2D4B715ED}" srcOrd="0" destOrd="0" parTransId="{E55790EF-6923-4D49-BADD-3E12EAF90115}" sibTransId="{EB94E99A-3710-4C47-B3B2-77E48CCEF000}"/>
    <dgm:cxn modelId="{5F210C55-8B73-9646-B72B-5E0806299836}" type="presOf" srcId="{7917B16F-08C4-D34B-85C4-EF4EA7B6EEDB}" destId="{F147923E-4BC7-584A-B70F-4A341E96B943}" srcOrd="0" destOrd="0" presId="urn:microsoft.com/office/officeart/2005/8/layout/hProcess7"/>
    <dgm:cxn modelId="{1D8D1C79-883E-6E48-BB4A-EF4593B8C3EF}" srcId="{FD69C848-F676-494A-8A3C-8FD6AB48CC93}" destId="{5F022E17-E846-AC41-863D-68FD9177D92E}" srcOrd="0" destOrd="0" parTransId="{D7A6E683-422F-B443-9AAF-C0F6688F318E}" sibTransId="{7BB1F88F-0A64-3E45-A4FB-798B46C1D60E}"/>
    <dgm:cxn modelId="{6D1D378D-433C-2446-934B-2D9F748E7E61}" type="presOf" srcId="{5F022E17-E846-AC41-863D-68FD9177D92E}" destId="{B28F471F-5399-1140-83A5-3F7EB15898C4}" srcOrd="1" destOrd="0" presId="urn:microsoft.com/office/officeart/2005/8/layout/hProcess7"/>
    <dgm:cxn modelId="{B851FB97-6757-CB46-9DDD-AFA76A2A240A}" type="presOf" srcId="{DAFF74FB-747A-BF43-AD85-54258692A85B}" destId="{78BDCE1D-A5CB-114B-B893-A15AB9F8C020}" srcOrd="0" destOrd="0" presId="urn:microsoft.com/office/officeart/2005/8/layout/hProcess7"/>
    <dgm:cxn modelId="{16A49898-E05F-1C4C-8BEF-2EBD7A69FCB5}" type="presOf" srcId="{30CA79FC-18D6-C14A-823A-50717A52A730}" destId="{AB178E0C-6930-284F-9099-2834E3AEE0ED}" srcOrd="0" destOrd="0" presId="urn:microsoft.com/office/officeart/2005/8/layout/hProcess7"/>
    <dgm:cxn modelId="{F71B7099-1DAF-C64B-B2F1-F4940190EE0F}" srcId="{2B66CCC0-1CFB-2249-B9B4-E9F7ED5A3C71}" destId="{DAFF74FB-747A-BF43-AD85-54258692A85B}" srcOrd="0" destOrd="0" parTransId="{7C94D020-20F3-8449-BB21-3E0DE3C3C772}" sibTransId="{1E18784D-7A92-1F46-86C0-F88AC27ECEBA}"/>
    <dgm:cxn modelId="{2664E8A7-5DBA-524D-89B3-B876AEA19E01}" type="presOf" srcId="{2B66CCC0-1CFB-2249-B9B4-E9F7ED5A3C71}" destId="{ECBFF5EA-56F6-AD44-935D-5BB4070133F8}" srcOrd="1" destOrd="0" presId="urn:microsoft.com/office/officeart/2005/8/layout/hProcess7"/>
    <dgm:cxn modelId="{9E64ABAF-29C0-D946-A41F-72F4521DB90F}" type="presOf" srcId="{5F022E17-E846-AC41-863D-68FD9177D92E}" destId="{8702333A-10D4-144C-B2A8-FCA4C88DF58B}" srcOrd="0" destOrd="0" presId="urn:microsoft.com/office/officeart/2005/8/layout/hProcess7"/>
    <dgm:cxn modelId="{49193BC0-AE49-4D4F-A719-E9BBFA1DA1D0}" type="presOf" srcId="{C004A7DE-2F81-BD47-87C8-A4E2D4B715ED}" destId="{C57F215F-F7E0-334E-8865-99D00EE41BD1}" srcOrd="0" destOrd="0" presId="urn:microsoft.com/office/officeart/2005/8/layout/hProcess7"/>
    <dgm:cxn modelId="{9901C2C2-EB76-7541-B538-A57D7B4B8F48}" type="presOf" srcId="{30CA79FC-18D6-C14A-823A-50717A52A730}" destId="{02B80373-1616-F746-8391-02764D4BD5D4}" srcOrd="1" destOrd="0" presId="urn:microsoft.com/office/officeart/2005/8/layout/hProcess7"/>
    <dgm:cxn modelId="{B2B377EE-9BD3-754D-B446-B4C13F27C1FB}" type="presOf" srcId="{FD69C848-F676-494A-8A3C-8FD6AB48CC93}" destId="{A979E2A4-A70E-1040-BF75-BC130D02CAE5}" srcOrd="0" destOrd="0" presId="urn:microsoft.com/office/officeart/2005/8/layout/hProcess7"/>
    <dgm:cxn modelId="{C08576F0-47EE-4847-B032-AC5779A729A5}" type="presOf" srcId="{2B66CCC0-1CFB-2249-B9B4-E9F7ED5A3C71}" destId="{2806DEE5-DD1F-4E40-9BC4-F6648F56F8CC}" srcOrd="0" destOrd="0" presId="urn:microsoft.com/office/officeart/2005/8/layout/hProcess7"/>
    <dgm:cxn modelId="{522D69E2-4F4F-3041-A90F-8045DE8ED263}" type="presParOf" srcId="{A979E2A4-A70E-1040-BF75-BC130D02CAE5}" destId="{20AEC72E-0728-9B44-B395-ED9019D24045}" srcOrd="0" destOrd="0" presId="urn:microsoft.com/office/officeart/2005/8/layout/hProcess7"/>
    <dgm:cxn modelId="{B0D42B0B-44B2-C945-9E03-A096665EEFB4}" type="presParOf" srcId="{20AEC72E-0728-9B44-B395-ED9019D24045}" destId="{8702333A-10D4-144C-B2A8-FCA4C88DF58B}" srcOrd="0" destOrd="0" presId="urn:microsoft.com/office/officeart/2005/8/layout/hProcess7"/>
    <dgm:cxn modelId="{D4290A4F-2C74-CB4E-8BA9-DEDBFC5727D5}" type="presParOf" srcId="{20AEC72E-0728-9B44-B395-ED9019D24045}" destId="{B28F471F-5399-1140-83A5-3F7EB15898C4}" srcOrd="1" destOrd="0" presId="urn:microsoft.com/office/officeart/2005/8/layout/hProcess7"/>
    <dgm:cxn modelId="{CE79631A-5311-6A45-95D1-F9D82724ACEB}" type="presParOf" srcId="{20AEC72E-0728-9B44-B395-ED9019D24045}" destId="{C57F215F-F7E0-334E-8865-99D00EE41BD1}" srcOrd="2" destOrd="0" presId="urn:microsoft.com/office/officeart/2005/8/layout/hProcess7"/>
    <dgm:cxn modelId="{B0020C31-9CFA-C74E-BB62-575D953F2AFA}" type="presParOf" srcId="{A979E2A4-A70E-1040-BF75-BC130D02CAE5}" destId="{7122898E-7CAE-F14E-95E4-2131A44A4C26}" srcOrd="1" destOrd="0" presId="urn:microsoft.com/office/officeart/2005/8/layout/hProcess7"/>
    <dgm:cxn modelId="{219A2789-57D0-CF4C-9441-B06C568C0743}" type="presParOf" srcId="{A979E2A4-A70E-1040-BF75-BC130D02CAE5}" destId="{C4A740EC-0D49-A346-921D-1BBE3960A922}" srcOrd="2" destOrd="0" presId="urn:microsoft.com/office/officeart/2005/8/layout/hProcess7"/>
    <dgm:cxn modelId="{6869FDFA-76D9-064B-B91B-E65566B84A77}" type="presParOf" srcId="{C4A740EC-0D49-A346-921D-1BBE3960A922}" destId="{614DB57E-5912-A24E-92E5-5D5E6D62FDFD}" srcOrd="0" destOrd="0" presId="urn:microsoft.com/office/officeart/2005/8/layout/hProcess7"/>
    <dgm:cxn modelId="{2E611CC7-7B19-EE4A-89AC-BF40C9CC66DA}" type="presParOf" srcId="{C4A740EC-0D49-A346-921D-1BBE3960A922}" destId="{F27C80E5-A5EB-2340-9ED0-0CF72E7BE349}" srcOrd="1" destOrd="0" presId="urn:microsoft.com/office/officeart/2005/8/layout/hProcess7"/>
    <dgm:cxn modelId="{98F7C400-422A-7540-BB8A-3ED28790EDD4}" type="presParOf" srcId="{C4A740EC-0D49-A346-921D-1BBE3960A922}" destId="{1D6B6FE3-7326-FA40-BCC1-606A1CE92EEF}" srcOrd="2" destOrd="0" presId="urn:microsoft.com/office/officeart/2005/8/layout/hProcess7"/>
    <dgm:cxn modelId="{8C16F8C6-9EDD-2841-9093-656B4517A60B}" type="presParOf" srcId="{A979E2A4-A70E-1040-BF75-BC130D02CAE5}" destId="{A1D3D66F-13B1-C34C-9A7C-3F7E158C0292}" srcOrd="3" destOrd="0" presId="urn:microsoft.com/office/officeart/2005/8/layout/hProcess7"/>
    <dgm:cxn modelId="{F3525DD1-1B26-A143-A02D-1F1D839540C3}" type="presParOf" srcId="{A979E2A4-A70E-1040-BF75-BC130D02CAE5}" destId="{45816B1D-41BF-2342-AEB3-23A3FA7868AD}" srcOrd="4" destOrd="0" presId="urn:microsoft.com/office/officeart/2005/8/layout/hProcess7"/>
    <dgm:cxn modelId="{2E1594C6-AA64-5241-8A40-7679F54901AE}" type="presParOf" srcId="{45816B1D-41BF-2342-AEB3-23A3FA7868AD}" destId="{AB178E0C-6930-284F-9099-2834E3AEE0ED}" srcOrd="0" destOrd="0" presId="urn:microsoft.com/office/officeart/2005/8/layout/hProcess7"/>
    <dgm:cxn modelId="{6CFFBB37-6E5F-E643-871D-15401C10722A}" type="presParOf" srcId="{45816B1D-41BF-2342-AEB3-23A3FA7868AD}" destId="{02B80373-1616-F746-8391-02764D4BD5D4}" srcOrd="1" destOrd="0" presId="urn:microsoft.com/office/officeart/2005/8/layout/hProcess7"/>
    <dgm:cxn modelId="{635A64FB-6919-7B44-A13C-AC5BEB0795F2}" type="presParOf" srcId="{45816B1D-41BF-2342-AEB3-23A3FA7868AD}" destId="{F147923E-4BC7-584A-B70F-4A341E96B943}" srcOrd="2" destOrd="0" presId="urn:microsoft.com/office/officeart/2005/8/layout/hProcess7"/>
    <dgm:cxn modelId="{DC05DF7C-20D6-D146-BA88-7E155363A5C6}" type="presParOf" srcId="{A979E2A4-A70E-1040-BF75-BC130D02CAE5}" destId="{056D61A2-B17E-BE49-B112-712A1BBBDD30}" srcOrd="5" destOrd="0" presId="urn:microsoft.com/office/officeart/2005/8/layout/hProcess7"/>
    <dgm:cxn modelId="{D8A50B49-7C78-8446-8B1D-8A41301BEC9B}" type="presParOf" srcId="{A979E2A4-A70E-1040-BF75-BC130D02CAE5}" destId="{6137010B-D62D-274D-A91B-751C17E1EC42}" srcOrd="6" destOrd="0" presId="urn:microsoft.com/office/officeart/2005/8/layout/hProcess7"/>
    <dgm:cxn modelId="{E1DF01CD-BC17-BA4C-B38B-4A6AE68C4A1B}" type="presParOf" srcId="{6137010B-D62D-274D-A91B-751C17E1EC42}" destId="{C1624870-8C04-AF49-B09A-6F542FDF88FA}" srcOrd="0" destOrd="0" presId="urn:microsoft.com/office/officeart/2005/8/layout/hProcess7"/>
    <dgm:cxn modelId="{E96B4EB9-68A7-D446-93BC-99623FD0F199}" type="presParOf" srcId="{6137010B-D62D-274D-A91B-751C17E1EC42}" destId="{84FC588F-BF92-4848-BAB5-ED4F4D1F6D1A}" srcOrd="1" destOrd="0" presId="urn:microsoft.com/office/officeart/2005/8/layout/hProcess7"/>
    <dgm:cxn modelId="{DB25E6B4-DB90-BA42-8B7D-3298A720DB83}" type="presParOf" srcId="{6137010B-D62D-274D-A91B-751C17E1EC42}" destId="{55FC129E-AA54-5143-83D3-512237F2E603}" srcOrd="2" destOrd="0" presId="urn:microsoft.com/office/officeart/2005/8/layout/hProcess7"/>
    <dgm:cxn modelId="{9E77BF39-F355-7440-9A2D-44F08670B340}" type="presParOf" srcId="{A979E2A4-A70E-1040-BF75-BC130D02CAE5}" destId="{E8CB9553-6062-7A48-A50D-414537CE0B36}" srcOrd="7" destOrd="0" presId="urn:microsoft.com/office/officeart/2005/8/layout/hProcess7"/>
    <dgm:cxn modelId="{0CB1BCC9-58DC-D84A-9387-BB3D2FD636BF}" type="presParOf" srcId="{A979E2A4-A70E-1040-BF75-BC130D02CAE5}" destId="{2DDF662E-E85C-194C-9CA7-04D233182FD5}" srcOrd="8" destOrd="0" presId="urn:microsoft.com/office/officeart/2005/8/layout/hProcess7"/>
    <dgm:cxn modelId="{714A3F70-518F-D24D-98BE-ABEE1FEF252D}" type="presParOf" srcId="{2DDF662E-E85C-194C-9CA7-04D233182FD5}" destId="{2806DEE5-DD1F-4E40-9BC4-F6648F56F8CC}" srcOrd="0" destOrd="0" presId="urn:microsoft.com/office/officeart/2005/8/layout/hProcess7"/>
    <dgm:cxn modelId="{5454C0DB-2C10-AB44-A5FF-27F89881A315}" type="presParOf" srcId="{2DDF662E-E85C-194C-9CA7-04D233182FD5}" destId="{ECBFF5EA-56F6-AD44-935D-5BB4070133F8}" srcOrd="1" destOrd="0" presId="urn:microsoft.com/office/officeart/2005/8/layout/hProcess7"/>
    <dgm:cxn modelId="{D6A49A76-3197-7E4A-B71D-04EF2274CDB8}" type="presParOf" srcId="{2DDF662E-E85C-194C-9CA7-04D233182FD5}" destId="{78BDCE1D-A5CB-114B-B893-A15AB9F8C02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CF83C-F10C-6348-9169-5B2BC34315D7}">
      <dsp:nvSpPr>
        <dsp:cNvPr id="0" name=""/>
        <dsp:cNvSpPr/>
      </dsp:nvSpPr>
      <dsp:spPr>
        <a:xfrm>
          <a:off x="3613" y="724826"/>
          <a:ext cx="1579967" cy="947980"/>
        </a:xfrm>
        <a:prstGeom prst="roundRect">
          <a:avLst>
            <a:gd name="adj" fmla="val 10000"/>
          </a:avLst>
        </a:prstGeom>
        <a:solidFill>
          <a:srgbClr val="3842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Segoe UI" panose="020B0502040204020203" pitchFamily="34" charset="0"/>
              <a:cs typeface="Segoe UI" panose="020B0502040204020203" pitchFamily="34" charset="0"/>
            </a:rPr>
            <a:t>Baseline interview</a:t>
          </a:r>
        </a:p>
      </dsp:txBody>
      <dsp:txXfrm>
        <a:off x="31378" y="752591"/>
        <a:ext cx="1524437" cy="892450"/>
      </dsp:txXfrm>
    </dsp:sp>
    <dsp:sp modelId="{740D2D0B-DA51-2A43-99AC-B4DDEFC63AAF}">
      <dsp:nvSpPr>
        <dsp:cNvPr id="0" name=""/>
        <dsp:cNvSpPr/>
      </dsp:nvSpPr>
      <dsp:spPr>
        <a:xfrm>
          <a:off x="1741578" y="1002901"/>
          <a:ext cx="334953" cy="391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741578" y="1081267"/>
        <a:ext cx="234467" cy="235099"/>
      </dsp:txXfrm>
    </dsp:sp>
    <dsp:sp modelId="{1E11BED1-9E7D-0944-AB35-5282AFE6D11E}">
      <dsp:nvSpPr>
        <dsp:cNvPr id="0" name=""/>
        <dsp:cNvSpPr/>
      </dsp:nvSpPr>
      <dsp:spPr>
        <a:xfrm>
          <a:off x="2215568" y="724826"/>
          <a:ext cx="1579967" cy="947980"/>
        </a:xfrm>
        <a:prstGeom prst="roundRect">
          <a:avLst>
            <a:gd name="adj" fmla="val 10000"/>
          </a:avLst>
        </a:prstGeom>
        <a:solidFill>
          <a:srgbClr val="3842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6 weeks postpartum</a:t>
          </a:r>
        </a:p>
      </dsp:txBody>
      <dsp:txXfrm>
        <a:off x="2243333" y="752591"/>
        <a:ext cx="1524437" cy="892450"/>
      </dsp:txXfrm>
    </dsp:sp>
    <dsp:sp modelId="{C56B7B02-B9C5-F34D-8278-3BF02829BD32}">
      <dsp:nvSpPr>
        <dsp:cNvPr id="0" name=""/>
        <dsp:cNvSpPr/>
      </dsp:nvSpPr>
      <dsp:spPr>
        <a:xfrm>
          <a:off x="3953532" y="1002901"/>
          <a:ext cx="334953" cy="391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953532" y="1081267"/>
        <a:ext cx="234467" cy="235099"/>
      </dsp:txXfrm>
    </dsp:sp>
    <dsp:sp modelId="{4285332B-43C3-BA49-9B23-9BFFE01115FE}">
      <dsp:nvSpPr>
        <dsp:cNvPr id="0" name=""/>
        <dsp:cNvSpPr/>
      </dsp:nvSpPr>
      <dsp:spPr>
        <a:xfrm>
          <a:off x="4427523" y="724826"/>
          <a:ext cx="1579967" cy="947980"/>
        </a:xfrm>
        <a:prstGeom prst="roundRect">
          <a:avLst>
            <a:gd name="adj" fmla="val 10000"/>
          </a:avLst>
        </a:prstGeom>
        <a:solidFill>
          <a:srgbClr val="3842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6 months postpartum</a:t>
          </a:r>
        </a:p>
      </dsp:txBody>
      <dsp:txXfrm>
        <a:off x="4455288" y="752591"/>
        <a:ext cx="1524437" cy="892450"/>
      </dsp:txXfrm>
    </dsp:sp>
    <dsp:sp modelId="{319241F1-9A20-6C4E-9AA0-28197188E79E}">
      <dsp:nvSpPr>
        <dsp:cNvPr id="0" name=""/>
        <dsp:cNvSpPr/>
      </dsp:nvSpPr>
      <dsp:spPr>
        <a:xfrm>
          <a:off x="6165487" y="1002901"/>
          <a:ext cx="334953" cy="391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6165487" y="1081267"/>
        <a:ext cx="234467" cy="235099"/>
      </dsp:txXfrm>
    </dsp:sp>
    <dsp:sp modelId="{06CA66C4-429A-C843-AF87-F07FE4A798A0}">
      <dsp:nvSpPr>
        <dsp:cNvPr id="0" name=""/>
        <dsp:cNvSpPr/>
      </dsp:nvSpPr>
      <dsp:spPr>
        <a:xfrm>
          <a:off x="6639477" y="724826"/>
          <a:ext cx="1579967" cy="947980"/>
        </a:xfrm>
        <a:prstGeom prst="roundRect">
          <a:avLst>
            <a:gd name="adj" fmla="val 10000"/>
          </a:avLst>
        </a:prstGeom>
        <a:solidFill>
          <a:srgbClr val="3842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One year postpartum</a:t>
          </a:r>
        </a:p>
      </dsp:txBody>
      <dsp:txXfrm>
        <a:off x="6667242" y="752591"/>
        <a:ext cx="1524437" cy="892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2333A-10D4-144C-B2A8-FCA4C88DF58B}">
      <dsp:nvSpPr>
        <dsp:cNvPr id="0" name=""/>
        <dsp:cNvSpPr/>
      </dsp:nvSpPr>
      <dsp:spPr>
        <a:xfrm>
          <a:off x="0" y="0"/>
          <a:ext cx="3414960" cy="372523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b="1" u="none" kern="1200" dirty="0">
              <a:latin typeface="Calibri" panose="020F0502020204030204" pitchFamily="34" charset="0"/>
              <a:cs typeface="Calibri" panose="020F0502020204030204" pitchFamily="34" charset="0"/>
            </a:rPr>
            <a:t>  </a:t>
          </a:r>
          <a:r>
            <a:rPr lang="en-US" sz="2800" b="1" u="none" kern="1200" dirty="0">
              <a:latin typeface="Segoe UI" panose="020B0502040204020203" pitchFamily="34" charset="0"/>
              <a:cs typeface="Segoe UI" panose="020B0502040204020203" pitchFamily="34" charset="0"/>
            </a:rPr>
            <a:t> </a:t>
          </a:r>
          <a:r>
            <a:rPr lang="en-US" sz="2800" b="1" u="sng" kern="1200" dirty="0">
              <a:latin typeface="Segoe UI" panose="020B0502040204020203" pitchFamily="34" charset="0"/>
              <a:cs typeface="Segoe UI" panose="020B0502040204020203" pitchFamily="34" charset="0"/>
            </a:rPr>
            <a:t>Census </a:t>
          </a:r>
        </a:p>
      </dsp:txBody>
      <dsp:txXfrm rot="16200000">
        <a:off x="-1185849" y="1185849"/>
        <a:ext cx="3054691" cy="682992"/>
      </dsp:txXfrm>
    </dsp:sp>
    <dsp:sp modelId="{C57F215F-F7E0-334E-8865-99D00EE41BD1}">
      <dsp:nvSpPr>
        <dsp:cNvPr id="0" name=""/>
        <dsp:cNvSpPr/>
      </dsp:nvSpPr>
      <dsp:spPr>
        <a:xfrm>
          <a:off x="682992" y="0"/>
          <a:ext cx="2544145" cy="3725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25,360 households completed census</a:t>
          </a:r>
        </a:p>
      </dsp:txBody>
      <dsp:txXfrm>
        <a:off x="682992" y="0"/>
        <a:ext cx="2544145" cy="3725234"/>
      </dsp:txXfrm>
    </dsp:sp>
    <dsp:sp modelId="{AB178E0C-6930-284F-9099-2834E3AEE0ED}">
      <dsp:nvSpPr>
        <dsp:cNvPr id="0" name=""/>
        <dsp:cNvSpPr/>
      </dsp:nvSpPr>
      <dsp:spPr>
        <a:xfrm>
          <a:off x="3535277" y="0"/>
          <a:ext cx="3414960" cy="372523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b="1" u="sng" kern="1200" dirty="0">
              <a:latin typeface="Segoe UI" panose="020B0502040204020203" pitchFamily="34" charset="0"/>
              <a:cs typeface="Segoe UI" panose="020B0502040204020203" pitchFamily="34" charset="0"/>
            </a:rPr>
            <a:t>Screening</a:t>
          </a:r>
        </a:p>
      </dsp:txBody>
      <dsp:txXfrm rot="16200000">
        <a:off x="2349427" y="1185849"/>
        <a:ext cx="3054691" cy="682992"/>
      </dsp:txXfrm>
    </dsp:sp>
    <dsp:sp modelId="{F27C80E5-A5EB-2340-9ED0-0CF72E7BE349}">
      <dsp:nvSpPr>
        <dsp:cNvPr id="0" name=""/>
        <dsp:cNvSpPr/>
      </dsp:nvSpPr>
      <dsp:spPr>
        <a:xfrm rot="5400000">
          <a:off x="3278566" y="2938043"/>
          <a:ext cx="547571" cy="512244"/>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7923E-4BC7-584A-B70F-4A341E96B943}">
      <dsp:nvSpPr>
        <dsp:cNvPr id="0" name=""/>
        <dsp:cNvSpPr/>
      </dsp:nvSpPr>
      <dsp:spPr>
        <a:xfrm>
          <a:off x="4218269" y="0"/>
          <a:ext cx="2544145" cy="3725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25,132 women age</a:t>
          </a:r>
          <a:r>
            <a:rPr lang="en-US" sz="2400" kern="1200" dirty="0">
              <a:solidFill>
                <a:schemeClr val="bg1"/>
              </a:solidFill>
              <a:latin typeface="Segoe UI" panose="020B0502040204020203" pitchFamily="34" charset="0"/>
              <a:cs typeface="Segoe UI" panose="020B0502040204020203" pitchFamily="34" charset="0"/>
            </a:rPr>
            <a:t>s</a:t>
          </a:r>
          <a:r>
            <a:rPr lang="en-US" sz="2400" kern="1200" dirty="0">
              <a:latin typeface="Segoe UI" panose="020B0502040204020203" pitchFamily="34" charset="0"/>
              <a:cs typeface="Segoe UI" panose="020B0502040204020203" pitchFamily="34" charset="0"/>
            </a:rPr>
            <a:t> 15-49 completed screening</a:t>
          </a:r>
        </a:p>
      </dsp:txBody>
      <dsp:txXfrm>
        <a:off x="4218269" y="0"/>
        <a:ext cx="2544145" cy="3725234"/>
      </dsp:txXfrm>
    </dsp:sp>
    <dsp:sp modelId="{2806DEE5-DD1F-4E40-9BC4-F6648F56F8CC}">
      <dsp:nvSpPr>
        <dsp:cNvPr id="0" name=""/>
        <dsp:cNvSpPr/>
      </dsp:nvSpPr>
      <dsp:spPr>
        <a:xfrm>
          <a:off x="7070554" y="0"/>
          <a:ext cx="3414960" cy="372523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b="1" u="sng" kern="1200" dirty="0">
              <a:latin typeface="Segoe UI" panose="020B0502040204020203" pitchFamily="34" charset="0"/>
              <a:cs typeface="Segoe UI" panose="020B0502040204020203" pitchFamily="34" charset="0"/>
            </a:rPr>
            <a:t>Panel enrollment</a:t>
          </a:r>
        </a:p>
      </dsp:txBody>
      <dsp:txXfrm rot="16200000">
        <a:off x="5884704" y="1185849"/>
        <a:ext cx="3054691" cy="682992"/>
      </dsp:txXfrm>
    </dsp:sp>
    <dsp:sp modelId="{84FC588F-BF92-4848-BAB5-ED4F4D1F6D1A}">
      <dsp:nvSpPr>
        <dsp:cNvPr id="0" name=""/>
        <dsp:cNvSpPr/>
      </dsp:nvSpPr>
      <dsp:spPr>
        <a:xfrm rot="5400000">
          <a:off x="6813050" y="2938043"/>
          <a:ext cx="547571" cy="512244"/>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DCE1D-A5CB-114B-B893-A15AB9F8C020}">
      <dsp:nvSpPr>
        <dsp:cNvPr id="0" name=""/>
        <dsp:cNvSpPr/>
      </dsp:nvSpPr>
      <dsp:spPr>
        <a:xfrm>
          <a:off x="7753546" y="0"/>
          <a:ext cx="2544145" cy="3725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2,313 eligible to enroll in study</a:t>
          </a:r>
        </a:p>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2,298 consented to enroll</a:t>
          </a:r>
        </a:p>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2,297 completed Baseline (98.7% response rate)</a:t>
          </a:r>
        </a:p>
        <a:p>
          <a:pPr marL="0" lvl="0" indent="0" algn="l" defTabSz="1066800">
            <a:lnSpc>
              <a:spcPct val="90000"/>
            </a:lnSpc>
            <a:spcBef>
              <a:spcPct val="0"/>
            </a:spcBef>
            <a:spcAft>
              <a:spcPct val="35000"/>
            </a:spcAft>
            <a:buNone/>
          </a:pPr>
          <a:r>
            <a:rPr lang="en-US" sz="1800" b="0" kern="1200" dirty="0">
              <a:latin typeface="Segoe UI" panose="020B0502040204020203" pitchFamily="34" charset="0"/>
              <a:cs typeface="Segoe UI" panose="020B0502040204020203" pitchFamily="34" charset="0"/>
            </a:rPr>
            <a:t>1796 (78.2%) pregnant &amp; 501 (21.8%) postpartum</a:t>
          </a:r>
        </a:p>
      </dsp:txBody>
      <dsp:txXfrm>
        <a:off x="7753546" y="0"/>
        <a:ext cx="2544145" cy="37252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0.06221</cdr:x>
      <cdr:y>0.00516</cdr:y>
    </cdr:from>
    <cdr:to>
      <cdr:x>0.97729</cdr:x>
      <cdr:y>0.27114</cdr:y>
    </cdr:to>
    <cdr:sp macro="" textlink="">
      <cdr:nvSpPr>
        <cdr:cNvPr id="2" name="TextBox 1">
          <a:extLst xmlns:a="http://schemas.openxmlformats.org/drawingml/2006/main">
            <a:ext uri="{FF2B5EF4-FFF2-40B4-BE49-F238E27FC236}">
              <a16:creationId xmlns:a16="http://schemas.microsoft.com/office/drawing/2014/main" id="{AC159A44-6553-2778-94C3-CB13538A1443}"/>
            </a:ext>
          </a:extLst>
        </cdr:cNvPr>
        <cdr:cNvSpPr txBox="1"/>
      </cdr:nvSpPr>
      <cdr:spPr>
        <a:xfrm xmlns:a="http://schemas.openxmlformats.org/drawingml/2006/main">
          <a:off x="282288" y="18930"/>
          <a:ext cx="4152292" cy="975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lang="en-US" sz="1600" b="0" i="1" u="none" strike="noStrike" kern="1200" spc="0" baseline="0">
              <a:solidFill>
                <a:srgbClr val="59595B">
                  <a:lumMod val="50000"/>
                </a:srgbClr>
              </a:solidFill>
              <a:latin typeface="Segoe UI" panose="020B0502040204020203" pitchFamily="34" charset="0"/>
              <a:ea typeface="+mn-ea"/>
              <a:cs typeface="Segoe UI" panose="020B0502040204020203" pitchFamily="34" charset="0"/>
            </a:defRPr>
          </a:pPr>
          <a:r>
            <a:rPr lang="en-US" sz="1400" dirty="0"/>
            <a:t>The percentage of women interviewed at 6weeks postpartum who went to</a:t>
          </a:r>
          <a:r>
            <a:rPr lang="en-US" sz="1400" baseline="0" dirty="0"/>
            <a:t> </a:t>
          </a:r>
          <a:r>
            <a:rPr lang="en-US" sz="1400" dirty="0"/>
            <a:t>maternity waiting home before going into </a:t>
          </a:r>
          <a:r>
            <a:rPr lang="en-US" sz="1600" dirty="0"/>
            <a:t>labor(n=2,563)</a:t>
          </a:r>
        </a:p>
      </cdr:txBody>
    </cdr:sp>
  </cdr:relSizeAnchor>
  <cdr:relSizeAnchor xmlns:cdr="http://schemas.openxmlformats.org/drawingml/2006/chartDrawing">
    <cdr:from>
      <cdr:x>0.36524</cdr:x>
      <cdr:y>0</cdr:y>
    </cdr:from>
    <cdr:to>
      <cdr:x>0.9641</cdr:x>
      <cdr:y>0.10146</cdr:y>
    </cdr:to>
    <cdr:sp macro="" textlink="">
      <cdr:nvSpPr>
        <cdr:cNvPr id="3" name="TextBox 2">
          <a:extLst xmlns:a="http://schemas.openxmlformats.org/drawingml/2006/main">
            <a:ext uri="{FF2B5EF4-FFF2-40B4-BE49-F238E27FC236}">
              <a16:creationId xmlns:a16="http://schemas.microsoft.com/office/drawing/2014/main" id="{90338F59-23ED-496C-5F42-90322CA8A94F}"/>
            </a:ext>
          </a:extLst>
        </cdr:cNvPr>
        <cdr:cNvSpPr txBox="1"/>
      </cdr:nvSpPr>
      <cdr:spPr>
        <a:xfrm xmlns:a="http://schemas.openxmlformats.org/drawingml/2006/main" flipV="1">
          <a:off x="1657341" y="0"/>
          <a:ext cx="2717417" cy="3721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0.53847</cdr:x>
      <cdr:y>0.79919</cdr:y>
    </cdr:from>
    <cdr:to>
      <cdr:x>0.64681</cdr:x>
      <cdr:y>0.8388</cdr:y>
    </cdr:to>
    <cdr:sp macro="" textlink="">
      <cdr:nvSpPr>
        <cdr:cNvPr id="2" name="TextBox 1">
          <a:extLst xmlns:a="http://schemas.openxmlformats.org/drawingml/2006/main">
            <a:ext uri="{FF2B5EF4-FFF2-40B4-BE49-F238E27FC236}">
              <a16:creationId xmlns:a16="http://schemas.microsoft.com/office/drawing/2014/main" id="{F11C50E0-7B83-47B6-84E7-D7FF5D1477B9}"/>
            </a:ext>
          </a:extLst>
        </cdr:cNvPr>
        <cdr:cNvSpPr txBox="1"/>
      </cdr:nvSpPr>
      <cdr:spPr>
        <a:xfrm xmlns:a="http://schemas.openxmlformats.org/drawingml/2006/main">
          <a:off x="3564029" y="3655556"/>
          <a:ext cx="717080" cy="181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n</a:t>
          </a:r>
          <a:r>
            <a:rPr lang="en-US" sz="1100" dirty="0"/>
            <a:t>=14</a:t>
          </a:r>
        </a:p>
      </cdr:txBody>
    </cdr:sp>
  </cdr:relSizeAnchor>
  <cdr:relSizeAnchor xmlns:cdr="http://schemas.openxmlformats.org/drawingml/2006/chartDrawing">
    <cdr:from>
      <cdr:x>0.46208</cdr:x>
      <cdr:y>0.8039</cdr:y>
    </cdr:from>
    <cdr:to>
      <cdr:x>0.57042</cdr:x>
      <cdr:y>0.84351</cdr:y>
    </cdr:to>
    <cdr:sp macro="" textlink="">
      <cdr:nvSpPr>
        <cdr:cNvPr id="3" name="TextBox 1">
          <a:extLst xmlns:a="http://schemas.openxmlformats.org/drawingml/2006/main">
            <a:ext uri="{FF2B5EF4-FFF2-40B4-BE49-F238E27FC236}">
              <a16:creationId xmlns:a16="http://schemas.microsoft.com/office/drawing/2014/main" id="{7183AE84-9D1E-492E-9674-89F53321FC7C}"/>
            </a:ext>
          </a:extLst>
        </cdr:cNvPr>
        <cdr:cNvSpPr txBox="1"/>
      </cdr:nvSpPr>
      <cdr:spPr>
        <a:xfrm xmlns:a="http://schemas.openxmlformats.org/drawingml/2006/main">
          <a:off x="3058428" y="3677082"/>
          <a:ext cx="717082" cy="181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a:t>
          </a:r>
          <a:r>
            <a:rPr lang="en-US" dirty="0"/>
            <a:t>22</a:t>
          </a:r>
          <a:endParaRPr lang="en-US" sz="1100" dirty="0"/>
        </a:p>
      </cdr:txBody>
    </cdr:sp>
  </cdr:relSizeAnchor>
  <cdr:relSizeAnchor xmlns:cdr="http://schemas.openxmlformats.org/drawingml/2006/chartDrawing">
    <cdr:from>
      <cdr:x>0.1719</cdr:x>
      <cdr:y>0.79957</cdr:y>
    </cdr:from>
    <cdr:to>
      <cdr:x>0.28024</cdr:x>
      <cdr:y>0.83918</cdr:y>
    </cdr:to>
    <cdr:sp macro="" textlink="">
      <cdr:nvSpPr>
        <cdr:cNvPr id="4" name="TextBox 1">
          <a:extLst xmlns:a="http://schemas.openxmlformats.org/drawingml/2006/main">
            <a:ext uri="{FF2B5EF4-FFF2-40B4-BE49-F238E27FC236}">
              <a16:creationId xmlns:a16="http://schemas.microsoft.com/office/drawing/2014/main" id="{5532C9D8-846A-4160-AC26-E35BBD9C8B6A}"/>
            </a:ext>
          </a:extLst>
        </cdr:cNvPr>
        <cdr:cNvSpPr txBox="1"/>
      </cdr:nvSpPr>
      <cdr:spPr>
        <a:xfrm xmlns:a="http://schemas.openxmlformats.org/drawingml/2006/main">
          <a:off x="1137768" y="3657269"/>
          <a:ext cx="717079" cy="181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=390</a:t>
          </a:r>
        </a:p>
      </cdr:txBody>
    </cdr:sp>
  </cdr:relSizeAnchor>
  <cdr:relSizeAnchor xmlns:cdr="http://schemas.openxmlformats.org/drawingml/2006/chartDrawing">
    <cdr:from>
      <cdr:x>0.31908</cdr:x>
      <cdr:y>0.78503</cdr:y>
    </cdr:from>
    <cdr:to>
      <cdr:x>0.42742</cdr:x>
      <cdr:y>0.82464</cdr:y>
    </cdr:to>
    <cdr:sp macro="" textlink="">
      <cdr:nvSpPr>
        <cdr:cNvPr id="5" name="TextBox 1">
          <a:extLst xmlns:a="http://schemas.openxmlformats.org/drawingml/2006/main">
            <a:ext uri="{FF2B5EF4-FFF2-40B4-BE49-F238E27FC236}">
              <a16:creationId xmlns:a16="http://schemas.microsoft.com/office/drawing/2014/main" id="{10F98D60-5189-4CC7-8697-33F594189475}"/>
            </a:ext>
          </a:extLst>
        </cdr:cNvPr>
        <cdr:cNvSpPr txBox="1"/>
      </cdr:nvSpPr>
      <cdr:spPr>
        <a:xfrm xmlns:a="http://schemas.openxmlformats.org/drawingml/2006/main">
          <a:off x="2111920" y="3590749"/>
          <a:ext cx="717079" cy="181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=351</a:t>
          </a:r>
        </a:p>
      </cdr:txBody>
    </cdr:sp>
  </cdr:relSizeAnchor>
  <cdr:relSizeAnchor xmlns:cdr="http://schemas.openxmlformats.org/drawingml/2006/chartDrawing">
    <cdr:from>
      <cdr:x>0.24636</cdr:x>
      <cdr:y>0.78907</cdr:y>
    </cdr:from>
    <cdr:to>
      <cdr:x>0.3547</cdr:x>
      <cdr:y>0.82868</cdr:y>
    </cdr:to>
    <cdr:sp macro="" textlink="">
      <cdr:nvSpPr>
        <cdr:cNvPr id="7" name="TextBox 1">
          <a:extLst xmlns:a="http://schemas.openxmlformats.org/drawingml/2006/main">
            <a:ext uri="{FF2B5EF4-FFF2-40B4-BE49-F238E27FC236}">
              <a16:creationId xmlns:a16="http://schemas.microsoft.com/office/drawing/2014/main" id="{EC92C4C0-A380-4EF5-BE79-8A07DF0BEC3E}"/>
            </a:ext>
          </a:extLst>
        </cdr:cNvPr>
        <cdr:cNvSpPr txBox="1"/>
      </cdr:nvSpPr>
      <cdr:spPr>
        <a:xfrm xmlns:a="http://schemas.openxmlformats.org/drawingml/2006/main">
          <a:off x="1630586" y="3609258"/>
          <a:ext cx="717079" cy="181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=338</a:t>
          </a:r>
        </a:p>
      </cdr:txBody>
    </cdr:sp>
  </cdr:relSizeAnchor>
  <cdr:relSizeAnchor xmlns:cdr="http://schemas.openxmlformats.org/drawingml/2006/chartDrawing">
    <cdr:from>
      <cdr:x>0.61891</cdr:x>
      <cdr:y>0.80039</cdr:y>
    </cdr:from>
    <cdr:to>
      <cdr:x>0.72725</cdr:x>
      <cdr:y>0.84</cdr:y>
    </cdr:to>
    <cdr:sp macro="" textlink="">
      <cdr:nvSpPr>
        <cdr:cNvPr id="9" name="TextBox 1">
          <a:extLst xmlns:a="http://schemas.openxmlformats.org/drawingml/2006/main">
            <a:ext uri="{FF2B5EF4-FFF2-40B4-BE49-F238E27FC236}">
              <a16:creationId xmlns:a16="http://schemas.microsoft.com/office/drawing/2014/main" id="{C3AF22EB-DB8F-4D67-9050-0FCF0019AA9B}"/>
            </a:ext>
          </a:extLst>
        </cdr:cNvPr>
        <cdr:cNvSpPr txBox="1"/>
      </cdr:nvSpPr>
      <cdr:spPr>
        <a:xfrm xmlns:a="http://schemas.openxmlformats.org/drawingml/2006/main">
          <a:off x="3565365" y="3661015"/>
          <a:ext cx="624117" cy="181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a:t>
          </a:r>
          <a:r>
            <a:rPr lang="en-US" dirty="0"/>
            <a:t>16</a:t>
          </a:r>
          <a:endParaRPr lang="en-US" sz="1100" dirty="0"/>
        </a:p>
      </cdr:txBody>
    </cdr:sp>
  </cdr:relSizeAnchor>
  <cdr:relSizeAnchor xmlns:cdr="http://schemas.openxmlformats.org/drawingml/2006/chartDrawing">
    <cdr:from>
      <cdr:x>0.82844</cdr:x>
      <cdr:y>0.79388</cdr:y>
    </cdr:from>
    <cdr:to>
      <cdr:x>0.93678</cdr:x>
      <cdr:y>0.83348</cdr:y>
    </cdr:to>
    <cdr:sp macro="" textlink="">
      <cdr:nvSpPr>
        <cdr:cNvPr id="10" name="TextBox 1">
          <a:extLst xmlns:a="http://schemas.openxmlformats.org/drawingml/2006/main">
            <a:ext uri="{FF2B5EF4-FFF2-40B4-BE49-F238E27FC236}">
              <a16:creationId xmlns:a16="http://schemas.microsoft.com/office/drawing/2014/main" id="{78D220E8-57B9-4A78-A6E4-FEFE2CB040D8}"/>
            </a:ext>
          </a:extLst>
        </cdr:cNvPr>
        <cdr:cNvSpPr txBox="1"/>
      </cdr:nvSpPr>
      <cdr:spPr>
        <a:xfrm xmlns:a="http://schemas.openxmlformats.org/drawingml/2006/main">
          <a:off x="5887312" y="3631257"/>
          <a:ext cx="769919" cy="181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=352</a:t>
          </a:r>
        </a:p>
      </cdr:txBody>
    </cdr:sp>
  </cdr:relSizeAnchor>
  <cdr:relSizeAnchor xmlns:cdr="http://schemas.openxmlformats.org/drawingml/2006/chartDrawing">
    <cdr:from>
      <cdr:x>0.89166</cdr:x>
      <cdr:y>0.79388</cdr:y>
    </cdr:from>
    <cdr:to>
      <cdr:x>1</cdr:x>
      <cdr:y>0.83349</cdr:y>
    </cdr:to>
    <cdr:sp macro="" textlink="">
      <cdr:nvSpPr>
        <cdr:cNvPr id="11" name="TextBox 1">
          <a:extLst xmlns:a="http://schemas.openxmlformats.org/drawingml/2006/main">
            <a:ext uri="{FF2B5EF4-FFF2-40B4-BE49-F238E27FC236}">
              <a16:creationId xmlns:a16="http://schemas.microsoft.com/office/drawing/2014/main" id="{992D77E0-52EA-430D-AE4A-894C568C3022}"/>
            </a:ext>
          </a:extLst>
        </cdr:cNvPr>
        <cdr:cNvSpPr txBox="1"/>
      </cdr:nvSpPr>
      <cdr:spPr>
        <a:xfrm xmlns:a="http://schemas.openxmlformats.org/drawingml/2006/main">
          <a:off x="6336593" y="3631234"/>
          <a:ext cx="769919" cy="181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=367</a:t>
          </a:r>
        </a:p>
      </cdr:txBody>
    </cdr:sp>
  </cdr:relSizeAnchor>
  <cdr:relSizeAnchor xmlns:cdr="http://schemas.openxmlformats.org/drawingml/2006/chartDrawing">
    <cdr:from>
      <cdr:x>0.75651</cdr:x>
      <cdr:y>0.79152</cdr:y>
    </cdr:from>
    <cdr:to>
      <cdr:x>0.85382</cdr:x>
      <cdr:y>0.83585</cdr:y>
    </cdr:to>
    <cdr:sp macro="" textlink="">
      <cdr:nvSpPr>
        <cdr:cNvPr id="12" name="TextBox 1">
          <a:extLst xmlns:a="http://schemas.openxmlformats.org/drawingml/2006/main">
            <a:ext uri="{FF2B5EF4-FFF2-40B4-BE49-F238E27FC236}">
              <a16:creationId xmlns:a16="http://schemas.microsoft.com/office/drawing/2014/main" id="{7E148710-CD55-AC86-1B83-823A114DEEB9}"/>
            </a:ext>
          </a:extLst>
        </cdr:cNvPr>
        <cdr:cNvSpPr txBox="1"/>
      </cdr:nvSpPr>
      <cdr:spPr>
        <a:xfrm xmlns:a="http://schemas.openxmlformats.org/drawingml/2006/main">
          <a:off x="5376150" y="3620447"/>
          <a:ext cx="691507" cy="202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a:t>
          </a:r>
          <a:r>
            <a:rPr lang="en-US" sz="1100" dirty="0"/>
            <a:t>=</a:t>
          </a:r>
          <a:r>
            <a:rPr lang="en-US" dirty="0"/>
            <a:t>412</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0.21291</cdr:x>
      <cdr:y>0.81277</cdr:y>
    </cdr:from>
    <cdr:to>
      <cdr:x>0.31736</cdr:x>
      <cdr:y>0.87938</cdr:y>
    </cdr:to>
    <cdr:sp macro="" textlink="">
      <cdr:nvSpPr>
        <cdr:cNvPr id="2" name="TextBox 1">
          <a:extLst xmlns:a="http://schemas.openxmlformats.org/drawingml/2006/main">
            <a:ext uri="{FF2B5EF4-FFF2-40B4-BE49-F238E27FC236}">
              <a16:creationId xmlns:a16="http://schemas.microsoft.com/office/drawing/2014/main" id="{06E2D16C-2B45-4AAE-88F5-B3D305C7CA42}"/>
            </a:ext>
          </a:extLst>
        </cdr:cNvPr>
        <cdr:cNvSpPr txBox="1"/>
      </cdr:nvSpPr>
      <cdr:spPr>
        <a:xfrm xmlns:a="http://schemas.openxmlformats.org/drawingml/2006/main">
          <a:off x="1381553" y="3412853"/>
          <a:ext cx="677778" cy="2796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n=160</a:t>
          </a:r>
        </a:p>
      </cdr:txBody>
    </cdr:sp>
  </cdr:relSizeAnchor>
  <cdr:relSizeAnchor xmlns:cdr="http://schemas.openxmlformats.org/drawingml/2006/chartDrawing">
    <cdr:from>
      <cdr:x>0.30181</cdr:x>
      <cdr:y>0.81277</cdr:y>
    </cdr:from>
    <cdr:to>
      <cdr:x>0.40625</cdr:x>
      <cdr:y>0.87938</cdr:y>
    </cdr:to>
    <cdr:sp macro="" textlink="">
      <cdr:nvSpPr>
        <cdr:cNvPr id="3" name="TextBox 1">
          <a:extLst xmlns:a="http://schemas.openxmlformats.org/drawingml/2006/main">
            <a:ext uri="{FF2B5EF4-FFF2-40B4-BE49-F238E27FC236}">
              <a16:creationId xmlns:a16="http://schemas.microsoft.com/office/drawing/2014/main" id="{55084914-0818-478E-9BDA-CB8D500A0F24}"/>
            </a:ext>
          </a:extLst>
        </cdr:cNvPr>
        <cdr:cNvSpPr txBox="1"/>
      </cdr:nvSpPr>
      <cdr:spPr>
        <a:xfrm xmlns:a="http://schemas.openxmlformats.org/drawingml/2006/main">
          <a:off x="1958430" y="3412853"/>
          <a:ext cx="677713" cy="279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n=140</a:t>
          </a:r>
        </a:p>
      </cdr:txBody>
    </cdr:sp>
  </cdr:relSizeAnchor>
  <cdr:relSizeAnchor xmlns:cdr="http://schemas.openxmlformats.org/drawingml/2006/chartDrawing">
    <cdr:from>
      <cdr:x>0.7248</cdr:x>
      <cdr:y>0.81277</cdr:y>
    </cdr:from>
    <cdr:to>
      <cdr:x>0.82924</cdr:x>
      <cdr:y>0.87938</cdr:y>
    </cdr:to>
    <cdr:sp macro="" textlink="">
      <cdr:nvSpPr>
        <cdr:cNvPr id="4" name="TextBox 1">
          <a:extLst xmlns:a="http://schemas.openxmlformats.org/drawingml/2006/main">
            <a:ext uri="{FF2B5EF4-FFF2-40B4-BE49-F238E27FC236}">
              <a16:creationId xmlns:a16="http://schemas.microsoft.com/office/drawing/2014/main" id="{86EAFCD5-25D6-4ED5-95A8-6B33712ADFFD}"/>
            </a:ext>
          </a:extLst>
        </cdr:cNvPr>
        <cdr:cNvSpPr txBox="1"/>
      </cdr:nvSpPr>
      <cdr:spPr>
        <a:xfrm xmlns:a="http://schemas.openxmlformats.org/drawingml/2006/main">
          <a:off x="4703229" y="3412853"/>
          <a:ext cx="677713" cy="279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n=233</a:t>
          </a:r>
        </a:p>
      </cdr:txBody>
    </cdr:sp>
  </cdr:relSizeAnchor>
  <cdr:relSizeAnchor xmlns:cdr="http://schemas.openxmlformats.org/drawingml/2006/chartDrawing">
    <cdr:from>
      <cdr:x>0.39555</cdr:x>
      <cdr:y>0.81277</cdr:y>
    </cdr:from>
    <cdr:to>
      <cdr:x>0.5</cdr:x>
      <cdr:y>0.87938</cdr:y>
    </cdr:to>
    <cdr:sp macro="" textlink="">
      <cdr:nvSpPr>
        <cdr:cNvPr id="5" name="TextBox 1">
          <a:extLst xmlns:a="http://schemas.openxmlformats.org/drawingml/2006/main">
            <a:ext uri="{FF2B5EF4-FFF2-40B4-BE49-F238E27FC236}">
              <a16:creationId xmlns:a16="http://schemas.microsoft.com/office/drawing/2014/main" id="{87F8EADF-6C2C-4830-99FB-4FFDA151E601}"/>
            </a:ext>
          </a:extLst>
        </cdr:cNvPr>
        <cdr:cNvSpPr txBox="1"/>
      </cdr:nvSpPr>
      <cdr:spPr>
        <a:xfrm xmlns:a="http://schemas.openxmlformats.org/drawingml/2006/main">
          <a:off x="2566732" y="3412853"/>
          <a:ext cx="677778" cy="279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n=142</a:t>
          </a:r>
        </a:p>
      </cdr:txBody>
    </cdr:sp>
  </cdr:relSizeAnchor>
  <cdr:relSizeAnchor xmlns:cdr="http://schemas.openxmlformats.org/drawingml/2006/chartDrawing">
    <cdr:from>
      <cdr:x>0.8105</cdr:x>
      <cdr:y>0.81277</cdr:y>
    </cdr:from>
    <cdr:to>
      <cdr:x>0.91495</cdr:x>
      <cdr:y>0.87938</cdr:y>
    </cdr:to>
    <cdr:sp macro="" textlink="">
      <cdr:nvSpPr>
        <cdr:cNvPr id="6" name="TextBox 1">
          <a:extLst xmlns:a="http://schemas.openxmlformats.org/drawingml/2006/main">
            <a:ext uri="{FF2B5EF4-FFF2-40B4-BE49-F238E27FC236}">
              <a16:creationId xmlns:a16="http://schemas.microsoft.com/office/drawing/2014/main" id="{07422D8C-7634-446B-BB9E-101A6D3C5768}"/>
            </a:ext>
          </a:extLst>
        </cdr:cNvPr>
        <cdr:cNvSpPr txBox="1"/>
      </cdr:nvSpPr>
      <cdr:spPr>
        <a:xfrm xmlns:a="http://schemas.openxmlformats.org/drawingml/2006/main">
          <a:off x="5259319" y="3412853"/>
          <a:ext cx="677778" cy="279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n=204</a:t>
          </a:r>
        </a:p>
      </cdr:txBody>
    </cdr:sp>
  </cdr:relSizeAnchor>
  <cdr:relSizeAnchor xmlns:cdr="http://schemas.openxmlformats.org/drawingml/2006/chartDrawing">
    <cdr:from>
      <cdr:x>0.89557</cdr:x>
      <cdr:y>0.81277</cdr:y>
    </cdr:from>
    <cdr:to>
      <cdr:x>1</cdr:x>
      <cdr:y>0.87938</cdr:y>
    </cdr:to>
    <cdr:sp macro="" textlink="">
      <cdr:nvSpPr>
        <cdr:cNvPr id="7" name="TextBox 1">
          <a:extLst xmlns:a="http://schemas.openxmlformats.org/drawingml/2006/main">
            <a:ext uri="{FF2B5EF4-FFF2-40B4-BE49-F238E27FC236}">
              <a16:creationId xmlns:a16="http://schemas.microsoft.com/office/drawing/2014/main" id="{D961F9C4-6008-40F1-ADCC-D66554A8B252}"/>
            </a:ext>
          </a:extLst>
        </cdr:cNvPr>
        <cdr:cNvSpPr txBox="1"/>
      </cdr:nvSpPr>
      <cdr:spPr>
        <a:xfrm xmlns:a="http://schemas.openxmlformats.org/drawingml/2006/main">
          <a:off x="5811371" y="3412853"/>
          <a:ext cx="677649" cy="279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n=213</a:t>
          </a:r>
        </a:p>
      </cdr:txBody>
    </cdr:sp>
  </cdr:relSizeAnchor>
</c:userShapes>
</file>

<file path=ppt/drawings/drawing4.xml><?xml version="1.0" encoding="utf-8"?>
<c:userShapes xmlns:c="http://schemas.openxmlformats.org/drawingml/2006/chart">
  <cdr:relSizeAnchor xmlns:cdr="http://schemas.openxmlformats.org/drawingml/2006/chartDrawing">
    <cdr:from>
      <cdr:x>0.22481</cdr:x>
      <cdr:y>0.34168</cdr:y>
    </cdr:from>
    <cdr:to>
      <cdr:x>0.76609</cdr:x>
      <cdr:y>0.94792</cdr:y>
    </cdr:to>
    <cdr:sp macro="" textlink="">
      <cdr:nvSpPr>
        <cdr:cNvPr id="4" name="TextBox 12">
          <a:extLst xmlns:a="http://schemas.openxmlformats.org/drawingml/2006/main">
            <a:ext uri="{FF2B5EF4-FFF2-40B4-BE49-F238E27FC236}">
              <a16:creationId xmlns:a16="http://schemas.microsoft.com/office/drawing/2014/main" id="{F2BD519B-9596-D34A-ADD5-631CE5D088A4}"/>
            </a:ext>
          </a:extLst>
        </cdr:cNvPr>
        <cdr:cNvSpPr txBox="1">
          <a:spLocks xmlns:a="http://schemas.openxmlformats.org/drawingml/2006/main"/>
        </cdr:cNvSpPr>
      </cdr:nvSpPr>
      <cdr:spPr>
        <a:xfrm xmlns:a="http://schemas.openxmlformats.org/drawingml/2006/main">
          <a:off x="554195" y="398968"/>
          <a:ext cx="1334347" cy="707886"/>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69%</a:t>
          </a:r>
          <a:endParaRPr lang="fr-CA"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0.32988</cdr:x>
      <cdr:y>0.16233</cdr:y>
    </cdr:from>
    <cdr:to>
      <cdr:x>0.87116</cdr:x>
      <cdr:y>0.64971</cdr:y>
    </cdr:to>
    <cdr:sp macro="" textlink="">
      <cdr:nvSpPr>
        <cdr:cNvPr id="5" name="TextBox 13">
          <a:extLst xmlns:a="http://schemas.openxmlformats.org/drawingml/2006/main">
            <a:ext uri="{FF2B5EF4-FFF2-40B4-BE49-F238E27FC236}">
              <a16:creationId xmlns:a16="http://schemas.microsoft.com/office/drawing/2014/main" id="{5C618445-F9D4-964C-87F1-8E765FC8065D}"/>
            </a:ext>
          </a:extLst>
        </cdr:cNvPr>
        <cdr:cNvSpPr txBox="1">
          <a:spLocks xmlns:a="http://schemas.openxmlformats.org/drawingml/2006/main"/>
        </cdr:cNvSpPr>
      </cdr:nvSpPr>
      <cdr:spPr>
        <a:xfrm xmlns:a="http://schemas.openxmlformats.org/drawingml/2006/main">
          <a:off x="813210" y="235771"/>
          <a:ext cx="1334347" cy="707886"/>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86%</a:t>
          </a:r>
          <a:endParaRPr lang="fr-CA"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0.27326</cdr:x>
      <cdr:y>0.40874</cdr:y>
    </cdr:from>
    <cdr:to>
      <cdr:x>0.81454</cdr:x>
      <cdr:y>0.98639</cdr:y>
    </cdr:to>
    <cdr:sp macro="" textlink="">
      <cdr:nvSpPr>
        <cdr:cNvPr id="5" name="TextBox 13">
          <a:extLst xmlns:a="http://schemas.openxmlformats.org/drawingml/2006/main">
            <a:ext uri="{FF2B5EF4-FFF2-40B4-BE49-F238E27FC236}">
              <a16:creationId xmlns:a16="http://schemas.microsoft.com/office/drawing/2014/main" id="{5C618445-F9D4-964C-87F1-8E765FC8065D}"/>
            </a:ext>
          </a:extLst>
        </cdr:cNvPr>
        <cdr:cNvSpPr txBox="1">
          <a:spLocks xmlns:a="http://schemas.openxmlformats.org/drawingml/2006/main"/>
        </cdr:cNvSpPr>
      </cdr:nvSpPr>
      <cdr:spPr>
        <a:xfrm xmlns:a="http://schemas.openxmlformats.org/drawingml/2006/main">
          <a:off x="673632" y="500891"/>
          <a:ext cx="1334348" cy="707886"/>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22%</a:t>
          </a:r>
          <a:endParaRPr lang="fr-CA"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0.31162</cdr:y>
    </cdr:from>
    <cdr:to>
      <cdr:x>0.54128</cdr:x>
      <cdr:y>0.96381</cdr:y>
    </cdr:to>
    <cdr:sp macro="" textlink="">
      <cdr:nvSpPr>
        <cdr:cNvPr id="4" name="TextBox 12">
          <a:extLst xmlns:a="http://schemas.openxmlformats.org/drawingml/2006/main">
            <a:ext uri="{FF2B5EF4-FFF2-40B4-BE49-F238E27FC236}">
              <a16:creationId xmlns:a16="http://schemas.microsoft.com/office/drawing/2014/main" id="{F2BD519B-9596-D34A-ADD5-631CE5D088A4}"/>
            </a:ext>
          </a:extLst>
        </cdr:cNvPr>
        <cdr:cNvSpPr txBox="1">
          <a:spLocks xmlns:a="http://schemas.openxmlformats.org/drawingml/2006/main"/>
        </cdr:cNvSpPr>
      </cdr:nvSpPr>
      <cdr:spPr>
        <a:xfrm xmlns:a="http://schemas.openxmlformats.org/drawingml/2006/main">
          <a:off x="0" y="338231"/>
          <a:ext cx="1334347" cy="707886"/>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25%</a:t>
          </a:r>
          <a:endParaRPr lang="fr-CA"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0.12322</cdr:x>
      <cdr:y>0.92334</cdr:y>
    </cdr:from>
    <cdr:to>
      <cdr:x>0.26482</cdr:x>
      <cdr:y>0.9702</cdr:y>
    </cdr:to>
    <cdr:sp macro="" textlink="">
      <cdr:nvSpPr>
        <cdr:cNvPr id="2" name="TextBox 1">
          <a:extLst xmlns:a="http://schemas.openxmlformats.org/drawingml/2006/main">
            <a:ext uri="{FF2B5EF4-FFF2-40B4-BE49-F238E27FC236}">
              <a16:creationId xmlns:a16="http://schemas.microsoft.com/office/drawing/2014/main" id="{F14B22E3-36D2-F9E8-54C6-36863E9C801A}"/>
            </a:ext>
          </a:extLst>
        </cdr:cNvPr>
        <cdr:cNvSpPr txBox="1"/>
      </cdr:nvSpPr>
      <cdr:spPr>
        <a:xfrm xmlns:a="http://schemas.openxmlformats.org/drawingml/2006/main">
          <a:off x="656911" y="4505251"/>
          <a:ext cx="754872" cy="228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(n=132)</a:t>
          </a:r>
        </a:p>
      </cdr:txBody>
    </cdr:sp>
  </cdr:relSizeAnchor>
  <cdr:relSizeAnchor xmlns:cdr="http://schemas.openxmlformats.org/drawingml/2006/chartDrawing">
    <cdr:from>
      <cdr:x>0.4292</cdr:x>
      <cdr:y>0.92334</cdr:y>
    </cdr:from>
    <cdr:to>
      <cdr:x>0.5708</cdr:x>
      <cdr:y>0.9702</cdr:y>
    </cdr:to>
    <cdr:sp macro="" textlink="">
      <cdr:nvSpPr>
        <cdr:cNvPr id="3" name="TextBox 1">
          <a:extLst xmlns:a="http://schemas.openxmlformats.org/drawingml/2006/main">
            <a:ext uri="{FF2B5EF4-FFF2-40B4-BE49-F238E27FC236}">
              <a16:creationId xmlns:a16="http://schemas.microsoft.com/office/drawing/2014/main" id="{4585C006-577F-2864-1335-3D89EFBBBD6B}"/>
            </a:ext>
          </a:extLst>
        </cdr:cNvPr>
        <cdr:cNvSpPr txBox="1"/>
      </cdr:nvSpPr>
      <cdr:spPr>
        <a:xfrm xmlns:a="http://schemas.openxmlformats.org/drawingml/2006/main">
          <a:off x="2288118" y="4505251"/>
          <a:ext cx="754872" cy="2286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(n=136)</a:t>
          </a:r>
        </a:p>
      </cdr:txBody>
    </cdr:sp>
  </cdr:relSizeAnchor>
  <cdr:relSizeAnchor xmlns:cdr="http://schemas.openxmlformats.org/drawingml/2006/chartDrawing">
    <cdr:from>
      <cdr:x>0.73032</cdr:x>
      <cdr:y>0.92334</cdr:y>
    </cdr:from>
    <cdr:to>
      <cdr:x>0.87191</cdr:x>
      <cdr:y>0.9702</cdr:y>
    </cdr:to>
    <cdr:sp macro="" textlink="">
      <cdr:nvSpPr>
        <cdr:cNvPr id="4" name="TextBox 1">
          <a:extLst xmlns:a="http://schemas.openxmlformats.org/drawingml/2006/main">
            <a:ext uri="{FF2B5EF4-FFF2-40B4-BE49-F238E27FC236}">
              <a16:creationId xmlns:a16="http://schemas.microsoft.com/office/drawing/2014/main" id="{DE80E91D-5AF6-CAB7-E1F5-DCF3FD916342}"/>
            </a:ext>
          </a:extLst>
        </cdr:cNvPr>
        <cdr:cNvSpPr txBox="1"/>
      </cdr:nvSpPr>
      <cdr:spPr>
        <a:xfrm xmlns:a="http://schemas.openxmlformats.org/drawingml/2006/main">
          <a:off x="3893398" y="4505251"/>
          <a:ext cx="754872" cy="2286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(n=141)</a:t>
          </a:r>
        </a:p>
      </cdr:txBody>
    </cdr:sp>
  </cdr:relSizeAnchor>
</c:userShapes>
</file>

<file path=ppt/drawings/drawing9.xml><?xml version="1.0" encoding="utf-8"?>
<c:userShapes xmlns:c="http://schemas.openxmlformats.org/drawingml/2006/chart">
  <cdr:relSizeAnchor xmlns:cdr="http://schemas.openxmlformats.org/drawingml/2006/chartDrawing">
    <cdr:from>
      <cdr:x>0.15015</cdr:x>
      <cdr:y>0.93922</cdr:y>
    </cdr:from>
    <cdr:to>
      <cdr:x>0.33181</cdr:x>
      <cdr:y>0.98967</cdr:y>
    </cdr:to>
    <cdr:sp macro="" textlink="">
      <cdr:nvSpPr>
        <cdr:cNvPr id="2" name="TextBox 1">
          <a:extLst xmlns:a="http://schemas.openxmlformats.org/drawingml/2006/main">
            <a:ext uri="{FF2B5EF4-FFF2-40B4-BE49-F238E27FC236}">
              <a16:creationId xmlns:a16="http://schemas.microsoft.com/office/drawing/2014/main" id="{B89D61A9-FBD3-A3D3-54A2-32DE666B5DD6}"/>
            </a:ext>
          </a:extLst>
        </cdr:cNvPr>
        <cdr:cNvSpPr txBox="1"/>
      </cdr:nvSpPr>
      <cdr:spPr>
        <a:xfrm xmlns:a="http://schemas.openxmlformats.org/drawingml/2006/main">
          <a:off x="661343" y="4582745"/>
          <a:ext cx="800100" cy="246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(n=117)</a:t>
          </a:r>
        </a:p>
      </cdr:txBody>
    </cdr:sp>
  </cdr:relSizeAnchor>
  <cdr:relSizeAnchor xmlns:cdr="http://schemas.openxmlformats.org/drawingml/2006/chartDrawing">
    <cdr:from>
      <cdr:x>0.70407</cdr:x>
      <cdr:y>0.93465</cdr:y>
    </cdr:from>
    <cdr:to>
      <cdr:x>0.88573</cdr:x>
      <cdr:y>0.9851</cdr:y>
    </cdr:to>
    <cdr:sp macro="" textlink="">
      <cdr:nvSpPr>
        <cdr:cNvPr id="3" name="TextBox 1">
          <a:extLst xmlns:a="http://schemas.openxmlformats.org/drawingml/2006/main">
            <a:ext uri="{FF2B5EF4-FFF2-40B4-BE49-F238E27FC236}">
              <a16:creationId xmlns:a16="http://schemas.microsoft.com/office/drawing/2014/main" id="{81481B9F-461F-7525-2B61-D86BD11A154C}"/>
            </a:ext>
          </a:extLst>
        </cdr:cNvPr>
        <cdr:cNvSpPr txBox="1"/>
      </cdr:nvSpPr>
      <cdr:spPr>
        <a:xfrm xmlns:a="http://schemas.openxmlformats.org/drawingml/2006/main">
          <a:off x="3101013" y="4560440"/>
          <a:ext cx="800100" cy="246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(n=127)</a:t>
          </a:r>
        </a:p>
      </cdr:txBody>
    </cdr:sp>
  </cdr:relSizeAnchor>
  <cdr:relSizeAnchor xmlns:cdr="http://schemas.openxmlformats.org/drawingml/2006/chartDrawing">
    <cdr:from>
      <cdr:x>0.43648</cdr:x>
      <cdr:y>0.93465</cdr:y>
    </cdr:from>
    <cdr:to>
      <cdr:x>0.61814</cdr:x>
      <cdr:y>0.9851</cdr:y>
    </cdr:to>
    <cdr:sp macro="" textlink="">
      <cdr:nvSpPr>
        <cdr:cNvPr id="4" name="TextBox 1">
          <a:extLst xmlns:a="http://schemas.openxmlformats.org/drawingml/2006/main">
            <a:ext uri="{FF2B5EF4-FFF2-40B4-BE49-F238E27FC236}">
              <a16:creationId xmlns:a16="http://schemas.microsoft.com/office/drawing/2014/main" id="{81481B9F-461F-7525-2B61-D86BD11A154C}"/>
            </a:ext>
          </a:extLst>
        </cdr:cNvPr>
        <cdr:cNvSpPr txBox="1"/>
      </cdr:nvSpPr>
      <cdr:spPr>
        <a:xfrm xmlns:a="http://schemas.openxmlformats.org/drawingml/2006/main">
          <a:off x="1922453" y="4560440"/>
          <a:ext cx="800100" cy="246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(n=119)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4E956-A774-43A6-9477-514464A8E246}" type="datetimeFigureOut">
              <a:rPr lang="en-US" smtClean="0"/>
              <a:t>8/17/2022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74E86-FA56-4C8F-93E9-7013E97267B0}" type="slidenum">
              <a:rPr lang="en-US" smtClean="0"/>
              <a:t>‹#›</a:t>
            </a:fld>
            <a:endParaRPr lang="en-US" dirty="0"/>
          </a:p>
        </p:txBody>
      </p:sp>
    </p:spTree>
    <p:extLst>
      <p:ext uri="{BB962C8B-B14F-4D97-AF65-F5344CB8AC3E}">
        <p14:creationId xmlns:p14="http://schemas.microsoft.com/office/powerpoint/2010/main" val="410664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56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Arial" panose="020B0604020202020204" pitchFamily="34" charset="0"/>
              <a:buNone/>
            </a:pPr>
            <a:r>
              <a:rPr lang="en-US" sz="1200" i="1" dirty="0">
                <a:solidFill>
                  <a:schemeClr val="tx1">
                    <a:lumMod val="50000"/>
                  </a:schemeClr>
                </a:solidFill>
                <a:latin typeface="Segoe UI" panose="020B0502040204020203" pitchFamily="34" charset="0"/>
                <a:cs typeface="Segoe UI" panose="020B0502040204020203" pitchFamily="34" charset="0"/>
              </a:rPr>
              <a:t>COVID-vaccination</a:t>
            </a:r>
          </a:p>
          <a:p>
            <a:pPr marL="342900" indent="-342900" algn="just">
              <a:lnSpc>
                <a:spcPct val="150000"/>
              </a:lnSpc>
              <a:buFont typeface="Arial" panose="020B0604020202020204" pitchFamily="34" charset="0"/>
              <a:buChar char="•"/>
            </a:pPr>
            <a:endParaRPr lang="en-US" sz="1200" i="1" dirty="0">
              <a:solidFill>
                <a:schemeClr val="tx1">
                  <a:lumMod val="50000"/>
                </a:schemeClr>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200" i="1" dirty="0">
                <a:solidFill>
                  <a:schemeClr val="tx1">
                    <a:lumMod val="50000"/>
                  </a:schemeClr>
                </a:solidFill>
                <a:latin typeface="Segoe UI" panose="020B0502040204020203" pitchFamily="34" charset="0"/>
                <a:cs typeface="Segoe UI" panose="020B0502040204020203" pitchFamily="34" charset="0"/>
              </a:rPr>
              <a:t>The percentage of women who reported </a:t>
            </a:r>
            <a:r>
              <a:rPr lang="en-US" sz="1200" b="1" i="1" dirty="0">
                <a:solidFill>
                  <a:schemeClr val="tx1">
                    <a:lumMod val="50000"/>
                  </a:schemeClr>
                </a:solidFill>
                <a:latin typeface="Segoe UI" panose="020B0502040204020203" pitchFamily="34" charset="0"/>
                <a:cs typeface="Segoe UI" panose="020B0502040204020203" pitchFamily="34" charset="0"/>
              </a:rPr>
              <a:t>difficulty accessing vaccination </a:t>
            </a:r>
            <a:r>
              <a:rPr lang="en-US" sz="1200" i="1" dirty="0">
                <a:solidFill>
                  <a:schemeClr val="tx1">
                    <a:lumMod val="50000"/>
                  </a:schemeClr>
                </a:solidFill>
                <a:latin typeface="Segoe UI" panose="020B0502040204020203" pitchFamily="34" charset="0"/>
                <a:cs typeface="Segoe UI" panose="020B0502040204020203" pitchFamily="34" charset="0"/>
              </a:rPr>
              <a:t>services for the index child decreased from </a:t>
            </a:r>
            <a:r>
              <a:rPr lang="en-US" sz="1200" b="1" i="1" dirty="0">
                <a:solidFill>
                  <a:schemeClr val="tx1">
                    <a:lumMod val="50000"/>
                  </a:schemeClr>
                </a:solidFill>
                <a:latin typeface="Segoe UI" panose="020B0502040204020203" pitchFamily="34" charset="0"/>
                <a:cs typeface="Segoe UI" panose="020B0502040204020203" pitchFamily="34" charset="0"/>
              </a:rPr>
              <a:t>12%</a:t>
            </a:r>
            <a:r>
              <a:rPr lang="en-US" sz="1200" i="1" dirty="0">
                <a:solidFill>
                  <a:schemeClr val="tx1">
                    <a:lumMod val="50000"/>
                  </a:schemeClr>
                </a:solidFill>
                <a:latin typeface="Segoe UI" panose="020B0502040204020203" pitchFamily="34" charset="0"/>
                <a:cs typeface="Segoe UI" panose="020B0502040204020203" pitchFamily="34" charset="0"/>
              </a:rPr>
              <a:t> in July 2020 to </a:t>
            </a:r>
            <a:r>
              <a:rPr lang="en-US" sz="1200" b="1" i="1" dirty="0">
                <a:solidFill>
                  <a:schemeClr val="tx1">
                    <a:lumMod val="50000"/>
                  </a:schemeClr>
                </a:solidFill>
                <a:latin typeface="Segoe UI" panose="020B0502040204020203" pitchFamily="34" charset="0"/>
                <a:cs typeface="Segoe UI" panose="020B0502040204020203" pitchFamily="34" charset="0"/>
              </a:rPr>
              <a:t>0%</a:t>
            </a:r>
            <a:r>
              <a:rPr lang="en-US" sz="1200" i="1" dirty="0">
                <a:solidFill>
                  <a:schemeClr val="tx1">
                    <a:lumMod val="50000"/>
                  </a:schemeClr>
                </a:solidFill>
                <a:latin typeface="Segoe UI" panose="020B0502040204020203" pitchFamily="34" charset="0"/>
                <a:cs typeface="Segoe UI" panose="020B0502040204020203" pitchFamily="34" charset="0"/>
              </a:rPr>
              <a:t> in June 2021 </a:t>
            </a:r>
          </a:p>
          <a:p>
            <a:pPr marL="342900" indent="-342900" algn="just">
              <a:lnSpc>
                <a:spcPct val="150000"/>
              </a:lnSpc>
              <a:buFont typeface="Arial" panose="020B0604020202020204" pitchFamily="34" charset="0"/>
              <a:buChar char="•"/>
            </a:pPr>
            <a:endParaRPr lang="en-US" sz="1200" i="1" dirty="0">
              <a:solidFill>
                <a:schemeClr val="tx1">
                  <a:lumMod val="50000"/>
                </a:schemeClr>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200" i="1" dirty="0">
                <a:solidFill>
                  <a:schemeClr val="tx1">
                    <a:lumMod val="50000"/>
                  </a:schemeClr>
                </a:solidFill>
                <a:latin typeface="Segoe UI" panose="020B0502040204020203" pitchFamily="34" charset="0"/>
                <a:cs typeface="Segoe UI" panose="020B0502040204020203" pitchFamily="34" charset="0"/>
              </a:rPr>
              <a:t>The percentage of women who reported missing vaccination decreased from </a:t>
            </a:r>
            <a:r>
              <a:rPr lang="en-US" sz="1200" b="1" i="1" dirty="0">
                <a:solidFill>
                  <a:schemeClr val="tx1">
                    <a:lumMod val="50000"/>
                  </a:schemeClr>
                </a:solidFill>
                <a:latin typeface="Segoe UI" panose="020B0502040204020203" pitchFamily="34" charset="0"/>
                <a:cs typeface="Segoe UI" panose="020B0502040204020203" pitchFamily="34" charset="0"/>
              </a:rPr>
              <a:t>19%</a:t>
            </a:r>
            <a:r>
              <a:rPr lang="en-US" sz="1200" i="1" dirty="0">
                <a:solidFill>
                  <a:schemeClr val="tx1">
                    <a:lumMod val="50000"/>
                  </a:schemeClr>
                </a:solidFill>
                <a:latin typeface="Segoe UI" panose="020B0502040204020203" pitchFamily="34" charset="0"/>
                <a:cs typeface="Segoe UI" panose="020B0502040204020203" pitchFamily="34" charset="0"/>
              </a:rPr>
              <a:t> in July 2020 to </a:t>
            </a:r>
            <a:r>
              <a:rPr lang="en-US" sz="1200" b="1" i="1" dirty="0">
                <a:solidFill>
                  <a:schemeClr val="tx1">
                    <a:lumMod val="50000"/>
                  </a:schemeClr>
                </a:solidFill>
                <a:latin typeface="Segoe UI" panose="020B0502040204020203" pitchFamily="34" charset="0"/>
                <a:cs typeface="Segoe UI" panose="020B0502040204020203" pitchFamily="34" charset="0"/>
              </a:rPr>
              <a:t>2%</a:t>
            </a:r>
            <a:r>
              <a:rPr lang="en-US" sz="1200" i="1" dirty="0">
                <a:solidFill>
                  <a:schemeClr val="tx1">
                    <a:lumMod val="50000"/>
                  </a:schemeClr>
                </a:solidFill>
                <a:latin typeface="Segoe UI" panose="020B0502040204020203" pitchFamily="34" charset="0"/>
                <a:cs typeface="Segoe UI" panose="020B0502040204020203" pitchFamily="34" charset="0"/>
              </a:rPr>
              <a:t> in June 2021.</a:t>
            </a:r>
            <a:endParaRPr lang="en-US" sz="1200" b="1" i="1" dirty="0">
              <a:solidFill>
                <a:schemeClr val="tx1">
                  <a:lumMod val="50000"/>
                </a:schemeClr>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5656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5247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Right-click on chart and select “Edit Data” to copy and paste in your own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6452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0317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510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117</a:t>
            </a:fld>
            <a:endParaRPr lang="en-US" dirty="0"/>
          </a:p>
        </p:txBody>
      </p:sp>
    </p:spTree>
    <p:extLst>
      <p:ext uri="{BB962C8B-B14F-4D97-AF65-F5344CB8AC3E}">
        <p14:creationId xmlns:p14="http://schemas.microsoft.com/office/powerpoint/2010/main" val="1919980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change the photo, click on the photo and delete it. Then click on the icon and select a new photo from your computer. </a:t>
            </a:r>
            <a:endParaRPr lang="en-US" dirty="0"/>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118</a:t>
            </a:fld>
            <a:endParaRPr lang="fr-CA"/>
          </a:p>
        </p:txBody>
      </p:sp>
    </p:spTree>
    <p:extLst>
      <p:ext uri="{BB962C8B-B14F-4D97-AF65-F5344CB8AC3E}">
        <p14:creationId xmlns:p14="http://schemas.microsoft.com/office/powerpoint/2010/main" val="380870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Arial" panose="020B0604020202020204" pitchFamily="34" charset="0"/>
              <a:buNone/>
            </a:pPr>
            <a:r>
              <a:rPr lang="en-US" sz="1200" i="1" dirty="0">
                <a:solidFill>
                  <a:schemeClr val="tx1">
                    <a:lumMod val="50000"/>
                  </a:schemeClr>
                </a:solidFill>
                <a:latin typeface="Segoe UI" panose="020B0502040204020203" pitchFamily="34" charset="0"/>
                <a:cs typeface="Segoe UI" panose="020B0502040204020203" pitchFamily="34" charset="0"/>
              </a:rPr>
              <a:t>COVID-vaccination</a:t>
            </a:r>
          </a:p>
          <a:p>
            <a:pPr marL="342900" indent="-342900" algn="just">
              <a:lnSpc>
                <a:spcPct val="150000"/>
              </a:lnSpc>
              <a:buFont typeface="Arial" panose="020B0604020202020204" pitchFamily="34" charset="0"/>
              <a:buChar char="•"/>
            </a:pPr>
            <a:endParaRPr lang="en-US" sz="1200" i="1" dirty="0">
              <a:solidFill>
                <a:schemeClr val="tx1">
                  <a:lumMod val="50000"/>
                </a:schemeClr>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200" i="1" dirty="0">
                <a:solidFill>
                  <a:schemeClr val="tx1">
                    <a:lumMod val="50000"/>
                  </a:schemeClr>
                </a:solidFill>
                <a:latin typeface="Segoe UI" panose="020B0502040204020203" pitchFamily="34" charset="0"/>
                <a:cs typeface="Segoe UI" panose="020B0502040204020203" pitchFamily="34" charset="0"/>
              </a:rPr>
              <a:t>The percentage of women who reported </a:t>
            </a:r>
            <a:r>
              <a:rPr lang="en-US" sz="1200" b="1" i="1" dirty="0">
                <a:solidFill>
                  <a:schemeClr val="tx1">
                    <a:lumMod val="50000"/>
                  </a:schemeClr>
                </a:solidFill>
                <a:latin typeface="Segoe UI" panose="020B0502040204020203" pitchFamily="34" charset="0"/>
                <a:cs typeface="Segoe UI" panose="020B0502040204020203" pitchFamily="34" charset="0"/>
              </a:rPr>
              <a:t>difficulty accessing vaccination </a:t>
            </a:r>
            <a:r>
              <a:rPr lang="en-US" sz="1200" i="1" dirty="0">
                <a:solidFill>
                  <a:schemeClr val="tx1">
                    <a:lumMod val="50000"/>
                  </a:schemeClr>
                </a:solidFill>
                <a:latin typeface="Segoe UI" panose="020B0502040204020203" pitchFamily="34" charset="0"/>
                <a:cs typeface="Segoe UI" panose="020B0502040204020203" pitchFamily="34" charset="0"/>
              </a:rPr>
              <a:t>services for the index child decreased from </a:t>
            </a:r>
            <a:r>
              <a:rPr lang="en-US" sz="1200" b="1" i="1" dirty="0">
                <a:solidFill>
                  <a:schemeClr val="tx1">
                    <a:lumMod val="50000"/>
                  </a:schemeClr>
                </a:solidFill>
                <a:latin typeface="Segoe UI" panose="020B0502040204020203" pitchFamily="34" charset="0"/>
                <a:cs typeface="Segoe UI" panose="020B0502040204020203" pitchFamily="34" charset="0"/>
              </a:rPr>
              <a:t>12%</a:t>
            </a:r>
            <a:r>
              <a:rPr lang="en-US" sz="1200" i="1" dirty="0">
                <a:solidFill>
                  <a:schemeClr val="tx1">
                    <a:lumMod val="50000"/>
                  </a:schemeClr>
                </a:solidFill>
                <a:latin typeface="Segoe UI" panose="020B0502040204020203" pitchFamily="34" charset="0"/>
                <a:cs typeface="Segoe UI" panose="020B0502040204020203" pitchFamily="34" charset="0"/>
              </a:rPr>
              <a:t> in July 2020 to </a:t>
            </a:r>
            <a:r>
              <a:rPr lang="en-US" sz="1200" b="1" i="1" dirty="0">
                <a:solidFill>
                  <a:schemeClr val="tx1">
                    <a:lumMod val="50000"/>
                  </a:schemeClr>
                </a:solidFill>
                <a:latin typeface="Segoe UI" panose="020B0502040204020203" pitchFamily="34" charset="0"/>
                <a:cs typeface="Segoe UI" panose="020B0502040204020203" pitchFamily="34" charset="0"/>
              </a:rPr>
              <a:t>0%</a:t>
            </a:r>
            <a:r>
              <a:rPr lang="en-US" sz="1200" i="1" dirty="0">
                <a:solidFill>
                  <a:schemeClr val="tx1">
                    <a:lumMod val="50000"/>
                  </a:schemeClr>
                </a:solidFill>
                <a:latin typeface="Segoe UI" panose="020B0502040204020203" pitchFamily="34" charset="0"/>
                <a:cs typeface="Segoe UI" panose="020B0502040204020203" pitchFamily="34" charset="0"/>
              </a:rPr>
              <a:t> in June 2021 </a:t>
            </a:r>
          </a:p>
          <a:p>
            <a:pPr marL="342900" indent="-342900" algn="just">
              <a:lnSpc>
                <a:spcPct val="150000"/>
              </a:lnSpc>
              <a:buFont typeface="Arial" panose="020B0604020202020204" pitchFamily="34" charset="0"/>
              <a:buChar char="•"/>
            </a:pPr>
            <a:endParaRPr lang="en-US" sz="1200" i="1" dirty="0">
              <a:solidFill>
                <a:schemeClr val="tx1">
                  <a:lumMod val="50000"/>
                </a:schemeClr>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200" i="1" dirty="0">
                <a:solidFill>
                  <a:schemeClr val="tx1">
                    <a:lumMod val="50000"/>
                  </a:schemeClr>
                </a:solidFill>
                <a:latin typeface="Segoe UI" panose="020B0502040204020203" pitchFamily="34" charset="0"/>
                <a:cs typeface="Segoe UI" panose="020B0502040204020203" pitchFamily="34" charset="0"/>
              </a:rPr>
              <a:t>The percentage of women who reported missing vaccination decreased from </a:t>
            </a:r>
            <a:r>
              <a:rPr lang="en-US" sz="1200" b="1" i="1" dirty="0">
                <a:solidFill>
                  <a:schemeClr val="tx1">
                    <a:lumMod val="50000"/>
                  </a:schemeClr>
                </a:solidFill>
                <a:latin typeface="Segoe UI" panose="020B0502040204020203" pitchFamily="34" charset="0"/>
                <a:cs typeface="Segoe UI" panose="020B0502040204020203" pitchFamily="34" charset="0"/>
              </a:rPr>
              <a:t>19%</a:t>
            </a:r>
            <a:r>
              <a:rPr lang="en-US" sz="1200" i="1" dirty="0">
                <a:solidFill>
                  <a:schemeClr val="tx1">
                    <a:lumMod val="50000"/>
                  </a:schemeClr>
                </a:solidFill>
                <a:latin typeface="Segoe UI" panose="020B0502040204020203" pitchFamily="34" charset="0"/>
                <a:cs typeface="Segoe UI" panose="020B0502040204020203" pitchFamily="34" charset="0"/>
              </a:rPr>
              <a:t> in July 2020 to </a:t>
            </a:r>
            <a:r>
              <a:rPr lang="en-US" sz="1200" b="1" i="1" dirty="0">
                <a:solidFill>
                  <a:schemeClr val="tx1">
                    <a:lumMod val="50000"/>
                  </a:schemeClr>
                </a:solidFill>
                <a:latin typeface="Segoe UI" panose="020B0502040204020203" pitchFamily="34" charset="0"/>
                <a:cs typeface="Segoe UI" panose="020B0502040204020203" pitchFamily="34" charset="0"/>
              </a:rPr>
              <a:t>2%</a:t>
            </a:r>
            <a:r>
              <a:rPr lang="en-US" sz="1200" i="1" dirty="0">
                <a:solidFill>
                  <a:schemeClr val="tx1">
                    <a:lumMod val="50000"/>
                  </a:schemeClr>
                </a:solidFill>
                <a:latin typeface="Segoe UI" panose="020B0502040204020203" pitchFamily="34" charset="0"/>
                <a:cs typeface="Segoe UI" panose="020B0502040204020203" pitchFamily="34" charset="0"/>
              </a:rPr>
              <a:t> in June 2021.</a:t>
            </a:r>
            <a:endParaRPr lang="en-US" sz="1200" b="1" i="1" dirty="0">
              <a:solidFill>
                <a:schemeClr val="tx1">
                  <a:lumMod val="50000"/>
                </a:schemeClr>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43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2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95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222222"/>
                </a:solidFill>
                <a:effectLst/>
                <a:latin typeface="Arial" panose="020B0604020202020204" pitchFamily="34" charset="0"/>
              </a:rPr>
              <a:t>Output for breakdown of 5 questions used for the continuum of care indicator </a:t>
            </a:r>
          </a:p>
          <a:p>
            <a:pPr algn="l">
              <a:buFont typeface="+mj-lt"/>
              <a:buNone/>
            </a:pPr>
            <a:endParaRPr lang="en-US" b="0" i="0" dirty="0">
              <a:solidFill>
                <a:srgbClr val="222222"/>
              </a:solidFill>
              <a:effectLst/>
              <a:latin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 1 : The percentage of women who delivered at health facility and had a PNC check after delivery while she was still in the facility : 62.8 % (n=1551)</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 2: The percentage of alive babies who had PNC check  while she/he was still in the facility :  53.3 % (n=1585)</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 3:  The percentage of women with alive who were visited by HEW after delivery :  8.3 % (n=2523)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 4:  The percentage of women with alive who visited HEW for herself or the baby :  7.3 % (n=2523)</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 5:   The percentage of women with alive who visited  professional healthcare provider other than HEW  for herself or the baby   :  19.6 % (n=2523)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521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66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91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EDHS 2016</a:t>
            </a:r>
          </a:p>
          <a:p>
            <a:pPr algn="l"/>
            <a:r>
              <a:rPr lang="en-US" sz="1800" b="0" i="1" u="none" strike="noStrike" baseline="0" dirty="0">
                <a:latin typeface="Arial,Italic"/>
              </a:rPr>
              <a:t>Percentage of children age 12-23 months vaccinated at any time before the survey</a:t>
            </a:r>
            <a:endParaRPr lang="en-US" dirty="0"/>
          </a:p>
          <a:p>
            <a:r>
              <a:rPr lang="en-US" dirty="0"/>
              <a:t>BCG – 69%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04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EDHS 2016</a:t>
            </a:r>
          </a:p>
          <a:p>
            <a:r>
              <a:rPr lang="en-US" dirty="0"/>
              <a:t>Penta 1 – 73%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865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EDHS 2016</a:t>
            </a:r>
          </a:p>
          <a:p>
            <a:endParaRPr lang="en-US" dirty="0"/>
          </a:p>
          <a:p>
            <a:r>
              <a:rPr lang="en-US" dirty="0"/>
              <a:t>Penta 3 – 53%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17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274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EDHS 2016</a:t>
            </a:r>
          </a:p>
          <a:p>
            <a:endParaRPr lang="en-US" dirty="0"/>
          </a:p>
          <a:p>
            <a:r>
              <a:rPr lang="en-US" dirty="0"/>
              <a:t>Measles  - 54%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15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79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396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87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730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75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596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On average 11.5% of mothers  with alive infant,  experienced difficulties of getting vaccination service for their infant during COVID pandemic by calendar-month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25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On average 18.8% of mothers with alive infant reported missing a vaccination for their infant during COVID pandemic by calendar-month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978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0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732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506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552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Right-click on chart and select “Edit Data” to copy and paste in your own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877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41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74E86-FA56-4C8F-93E9-7013E97267B0}" type="slidenum">
              <a:rPr lang="en-US" smtClean="0"/>
              <a:t>42</a:t>
            </a:fld>
            <a:endParaRPr lang="en-US" dirty="0"/>
          </a:p>
        </p:txBody>
      </p:sp>
    </p:spTree>
    <p:extLst>
      <p:ext uri="{BB962C8B-B14F-4D97-AF65-F5344CB8AC3E}">
        <p14:creationId xmlns:p14="http://schemas.microsoft.com/office/powerpoint/2010/main" val="1597979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43</a:t>
            </a:fld>
            <a:endParaRPr lang="en-US" dirty="0"/>
          </a:p>
        </p:txBody>
      </p:sp>
    </p:spTree>
    <p:extLst>
      <p:ext uri="{BB962C8B-B14F-4D97-AF65-F5344CB8AC3E}">
        <p14:creationId xmlns:p14="http://schemas.microsoft.com/office/powerpoint/2010/main" val="1464152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712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9516D-583E-CD44-B209-357FC22568BA}" type="slidenum">
              <a:rPr lang="en-US" smtClean="0"/>
              <a:t>45</a:t>
            </a:fld>
            <a:endParaRPr lang="en-US" dirty="0"/>
          </a:p>
        </p:txBody>
      </p:sp>
    </p:spTree>
    <p:extLst>
      <p:ext uri="{BB962C8B-B14F-4D97-AF65-F5344CB8AC3E}">
        <p14:creationId xmlns:p14="http://schemas.microsoft.com/office/powerpoint/2010/main" val="990263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9516D-583E-CD44-B209-357FC22568BA}" type="slidenum">
              <a:rPr lang="en-US" smtClean="0"/>
              <a:t>46</a:t>
            </a:fld>
            <a:endParaRPr lang="en-US" dirty="0"/>
          </a:p>
        </p:txBody>
      </p:sp>
    </p:spTree>
    <p:extLst>
      <p:ext uri="{BB962C8B-B14F-4D97-AF65-F5344CB8AC3E}">
        <p14:creationId xmlns:p14="http://schemas.microsoft.com/office/powerpoint/2010/main" val="90614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538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9516D-583E-CD44-B209-357FC22568BA}" type="slidenum">
              <a:rPr lang="en-US" smtClean="0"/>
              <a:t>47</a:t>
            </a:fld>
            <a:endParaRPr lang="en-US" dirty="0"/>
          </a:p>
        </p:txBody>
      </p:sp>
    </p:spTree>
    <p:extLst>
      <p:ext uri="{BB962C8B-B14F-4D97-AF65-F5344CB8AC3E}">
        <p14:creationId xmlns:p14="http://schemas.microsoft.com/office/powerpoint/2010/main" val="3416445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9516D-583E-CD44-B209-357FC22568BA}" type="slidenum">
              <a:rPr lang="en-US" smtClean="0"/>
              <a:t>48</a:t>
            </a:fld>
            <a:endParaRPr lang="en-US" dirty="0"/>
          </a:p>
        </p:txBody>
      </p:sp>
    </p:spTree>
    <p:extLst>
      <p:ext uri="{BB962C8B-B14F-4D97-AF65-F5344CB8AC3E}">
        <p14:creationId xmlns:p14="http://schemas.microsoft.com/office/powerpoint/2010/main" val="1626249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496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78.2% were pregnant and 21.8% were postpartum at the time of enrollment </a:t>
            </a:r>
          </a:p>
        </p:txBody>
      </p:sp>
      <p:sp>
        <p:nvSpPr>
          <p:cNvPr id="4" name="Slide Number Placeholder 3"/>
          <p:cNvSpPr>
            <a:spLocks noGrp="1"/>
          </p:cNvSpPr>
          <p:nvPr>
            <p:ph type="sldNum" sz="quarter" idx="10"/>
          </p:nvPr>
        </p:nvSpPr>
        <p:spPr/>
        <p:txBody>
          <a:bodyPr/>
          <a:lstStyle/>
          <a:p>
            <a:fld id="{32EF6E3F-7229-435D-9B4A-E0ABCDF45996}" type="slidenum">
              <a:rPr lang="fr-CA" smtClean="0"/>
              <a:t>50</a:t>
            </a:fld>
            <a:endParaRPr lang="fr-CA" dirty="0"/>
          </a:p>
        </p:txBody>
      </p:sp>
    </p:spTree>
    <p:extLst>
      <p:ext uri="{BB962C8B-B14F-4D97-AF65-F5344CB8AC3E}">
        <p14:creationId xmlns:p14="http://schemas.microsoft.com/office/powerpoint/2010/main" val="2952083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Addis- to share the updated excel output with the JHU team</a:t>
            </a:r>
          </a:p>
        </p:txBody>
      </p:sp>
      <p:sp>
        <p:nvSpPr>
          <p:cNvPr id="4" name="Slide Number Placeholder 3"/>
          <p:cNvSpPr>
            <a:spLocks noGrp="1"/>
          </p:cNvSpPr>
          <p:nvPr>
            <p:ph type="sldNum" sz="quarter" idx="10"/>
          </p:nvPr>
        </p:nvSpPr>
        <p:spPr/>
        <p:txBody>
          <a:bodyPr/>
          <a:lstStyle/>
          <a:p>
            <a:fld id="{32EF6E3F-7229-435D-9B4A-E0ABCDF45996}" type="slidenum">
              <a:rPr lang="fr-CA" smtClean="0"/>
              <a:t>51</a:t>
            </a:fld>
            <a:endParaRPr lang="fr-CA" dirty="0"/>
          </a:p>
        </p:txBody>
      </p:sp>
    </p:spTree>
    <p:extLst>
      <p:ext uri="{BB962C8B-B14F-4D97-AF65-F5344CB8AC3E}">
        <p14:creationId xmlns:p14="http://schemas.microsoft.com/office/powerpoint/2010/main" val="1489151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307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397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3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38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57</a:t>
            </a:fld>
            <a:endParaRPr lang="en-US" dirty="0"/>
          </a:p>
        </p:txBody>
      </p:sp>
    </p:spTree>
    <p:extLst>
      <p:ext uri="{BB962C8B-B14F-4D97-AF65-F5344CB8AC3E}">
        <p14:creationId xmlns:p14="http://schemas.microsoft.com/office/powerpoint/2010/main" val="347657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720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109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453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60</a:t>
            </a:fld>
            <a:endParaRPr lang="en-US" dirty="0"/>
          </a:p>
        </p:txBody>
      </p:sp>
    </p:spTree>
    <p:extLst>
      <p:ext uri="{BB962C8B-B14F-4D97-AF65-F5344CB8AC3E}">
        <p14:creationId xmlns:p14="http://schemas.microsoft.com/office/powerpoint/2010/main" val="498609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440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footer</a:t>
            </a:r>
            <a:r>
              <a:rPr lang="en-US" baseline="0" dirty="0"/>
              <a:t> text if not needed.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483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this number add to 100%? I see 31.2% were less than three months pregnant, 39.1% were in the 2</a:t>
            </a:r>
            <a:r>
              <a:rPr lang="en-US" baseline="30000" dirty="0"/>
              <a:t>nd</a:t>
            </a:r>
            <a:r>
              <a:rPr lang="en-US" dirty="0"/>
              <a:t> trimester, 29. 5 were in the 3</a:t>
            </a:r>
            <a:r>
              <a:rPr lang="en-US" baseline="30000" dirty="0"/>
              <a:t>rd</a:t>
            </a:r>
            <a:r>
              <a:rPr lang="en-US" dirty="0"/>
              <a:t> TM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9567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596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unweighted numbers are higher for Addis, Afar and Tigray allowing for more regional analyses.  Shown here demonstrates that the weighted estimates reflect the general population distribution of the country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38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085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C74E86-FA56-4C8F-93E9-7013E97267B0}" type="slidenum">
              <a:rPr lang="en-US" smtClean="0"/>
              <a:t>67</a:t>
            </a:fld>
            <a:endParaRPr lang="en-US" dirty="0"/>
          </a:p>
        </p:txBody>
      </p:sp>
    </p:spTree>
    <p:extLst>
      <p:ext uri="{BB962C8B-B14F-4D97-AF65-F5344CB8AC3E}">
        <p14:creationId xmlns:p14="http://schemas.microsoft.com/office/powerpoint/2010/main" val="15985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rates for Tigray</a:t>
            </a:r>
          </a:p>
          <a:p>
            <a:r>
              <a:rPr lang="en-US" dirty="0"/>
              <a:t>6- month = 83%</a:t>
            </a:r>
          </a:p>
          <a:p>
            <a:r>
              <a:rPr lang="en-US" dirty="0"/>
              <a:t>1-year = 22%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585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a quarter of women who are 8 months pregnant have not received any ANC care in both Cohorts.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5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0694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496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099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0685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114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Delete footer</a:t>
            </a:r>
            <a:r>
              <a:rPr lang="en-US" baseline="0"/>
              <a:t> text if not needed.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2967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454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344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30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896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8390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Percentage decline:</a:t>
            </a:r>
          </a:p>
          <a:p>
            <a:r>
              <a:rPr lang="en-US" dirty="0"/>
              <a:t>Addis Ababa – 48.1%, Amhara  - 25.8%, Oromia – 23.1%, National – 21.7%, and SNNP – 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133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177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5373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119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Method mix for all regions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8405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0856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12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footer</a:t>
            </a:r>
            <a:r>
              <a:rPr lang="en-US" baseline="0" dirty="0"/>
              <a:t> text if not needed.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807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91</a:t>
            </a:fld>
            <a:endParaRPr lang="en-US" dirty="0"/>
          </a:p>
        </p:txBody>
      </p:sp>
    </p:spTree>
    <p:extLst>
      <p:ext uri="{BB962C8B-B14F-4D97-AF65-F5344CB8AC3E}">
        <p14:creationId xmlns:p14="http://schemas.microsoft.com/office/powerpoint/2010/main" val="59516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latin typeface="Segoe UI" panose="020B0502040204020203" pitchFamily="34" charset="0"/>
                <a:cs typeface="Segoe UI" panose="020B0502040204020203"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1A7C-A136-4575-B53D-9A863086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089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92</a:t>
            </a:fld>
            <a:endParaRPr lang="en-US" dirty="0"/>
          </a:p>
        </p:txBody>
      </p:sp>
    </p:spTree>
    <p:extLst>
      <p:ext uri="{BB962C8B-B14F-4D97-AF65-F5344CB8AC3E}">
        <p14:creationId xmlns:p14="http://schemas.microsoft.com/office/powerpoint/2010/main" val="29592176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93</a:t>
            </a:fld>
            <a:endParaRPr lang="en-US" dirty="0"/>
          </a:p>
        </p:txBody>
      </p:sp>
    </p:spTree>
    <p:extLst>
      <p:ext uri="{BB962C8B-B14F-4D97-AF65-F5344CB8AC3E}">
        <p14:creationId xmlns:p14="http://schemas.microsoft.com/office/powerpoint/2010/main" val="14456705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95</a:t>
            </a:fld>
            <a:endParaRPr lang="en-US" dirty="0"/>
          </a:p>
        </p:txBody>
      </p:sp>
    </p:spTree>
    <p:extLst>
      <p:ext uri="{BB962C8B-B14F-4D97-AF65-F5344CB8AC3E}">
        <p14:creationId xmlns:p14="http://schemas.microsoft.com/office/powerpoint/2010/main" val="31137572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96</a:t>
            </a:fld>
            <a:endParaRPr lang="en-US" dirty="0"/>
          </a:p>
        </p:txBody>
      </p:sp>
    </p:spTree>
    <p:extLst>
      <p:ext uri="{BB962C8B-B14F-4D97-AF65-F5344CB8AC3E}">
        <p14:creationId xmlns:p14="http://schemas.microsoft.com/office/powerpoint/2010/main" val="38761969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footer</a:t>
            </a:r>
            <a:r>
              <a:rPr lang="en-US" baseline="0" dirty="0"/>
              <a:t> text if not needed.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3739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footer</a:t>
            </a:r>
            <a:r>
              <a:rPr lang="en-US" baseline="0" dirty="0"/>
              <a:t> text if not needed.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447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footer</a:t>
            </a:r>
            <a:r>
              <a:rPr lang="en-US" baseline="0" dirty="0"/>
              <a:t> text if not needed.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0877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582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4219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92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footer</a:t>
            </a:r>
            <a:r>
              <a:rPr lang="en-US" baseline="0" dirty="0"/>
              <a:t> text if not needed.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364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8290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598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0303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Right-click on chart and select “Edit Data” to copy and paste in your own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8836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Right-click on chart and select “Edit Data” to copy and paste in your own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6452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SDP910. Total number of patients who received safe abortion care services for the LAST COMPLETED MONTH (if abort_tot&gt;0)</a:t>
            </a:r>
            <a:r>
              <a:rPr lang="en-GB"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6204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SDP903. From family planning register for the LAST COMPLETED MONTH, record: The total number of family planning visits (new and continuing) in the last completed month, for each method (if method_tot_visits&gt;0).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679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3974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SDP903. From family planning register for the LAST COMPLETED MONTH, record: The total number of family planning visits (new and continuing) in the last completed month, for each method (if method_tot_visits&gt;0).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8454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74E86-FA56-4C8F-93E9-7013E9726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44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256604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dirty="0"/>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dirty="0"/>
          </a:p>
        </p:txBody>
      </p:sp>
    </p:spTree>
    <p:extLst>
      <p:ext uri="{BB962C8B-B14F-4D97-AF65-F5344CB8AC3E}">
        <p14:creationId xmlns:p14="http://schemas.microsoft.com/office/powerpoint/2010/main" val="389881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563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609232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1461587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391406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4016068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90332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235873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346910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208846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451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85408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1450967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363217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ED1AE-BC6C-4A33-A0F8-AF6AF05B0110}"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241DE-82DC-4C1A-85E0-7AFCEBC1ABD3}" type="slidenum">
              <a:rPr lang="en-US" smtClean="0"/>
              <a:t>‹#›</a:t>
            </a:fld>
            <a:endParaRPr lang="en-US" dirty="0"/>
          </a:p>
        </p:txBody>
      </p:sp>
    </p:spTree>
    <p:extLst>
      <p:ext uri="{BB962C8B-B14F-4D97-AF65-F5344CB8AC3E}">
        <p14:creationId xmlns:p14="http://schemas.microsoft.com/office/powerpoint/2010/main" val="3969644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252126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2347027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42321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2977954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66346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80344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939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694949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03B07-6961-EE4D-B187-24BB874EA187}"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73941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2416137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3338408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897924" y="-98854"/>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774780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2927530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Box 3">
            <a:extLst>
              <a:ext uri="{FF2B5EF4-FFF2-40B4-BE49-F238E27FC236}">
                <a16:creationId xmlns:a16="http://schemas.microsoft.com/office/drawing/2014/main" id="{2E738E12-4603-BED1-07A6-EBD010CB3FA7}"/>
              </a:ext>
            </a:extLst>
          </p:cNvPr>
          <p:cNvSpPr txBox="1"/>
          <p:nvPr userDrawn="1"/>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3788921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81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202696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117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49416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097006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532378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17798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897924" y="-98854"/>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118230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dirty="0"/>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dirty="0"/>
          </a:p>
        </p:txBody>
      </p:sp>
    </p:spTree>
    <p:extLst>
      <p:ext uri="{BB962C8B-B14F-4D97-AF65-F5344CB8AC3E}">
        <p14:creationId xmlns:p14="http://schemas.microsoft.com/office/powerpoint/2010/main" val="143622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3504B-F832-E186-1E95-8CB06553AE71}"/>
              </a:ext>
            </a:extLst>
          </p:cNvPr>
          <p:cNvSpPr txBox="1"/>
          <p:nvPr userDrawn="1"/>
        </p:nvSpPr>
        <p:spPr>
          <a:xfrm>
            <a:off x="469029" y="6392199"/>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196728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2580104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75016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2615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30267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24557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35624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519742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135769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351793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897924" y="-98854"/>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833220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dirty="0"/>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dirty="0"/>
          </a:p>
        </p:txBody>
      </p:sp>
    </p:spTree>
    <p:extLst>
      <p:ext uri="{BB962C8B-B14F-4D97-AF65-F5344CB8AC3E}">
        <p14:creationId xmlns:p14="http://schemas.microsoft.com/office/powerpoint/2010/main" val="242551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248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526542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301344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0639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318643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841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017465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32556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427045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264104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591692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897924" y="-98854"/>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125555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dirty="0"/>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dirty="0"/>
          </a:p>
        </p:txBody>
      </p:sp>
    </p:spTree>
    <p:extLst>
      <p:ext uri="{BB962C8B-B14F-4D97-AF65-F5344CB8AC3E}">
        <p14:creationId xmlns:p14="http://schemas.microsoft.com/office/powerpoint/2010/main" val="2646979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37920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69918" y="228600"/>
            <a:ext cx="2846916" cy="2038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4"/>
          <p:cNvSpPr/>
          <p:nvPr userDrawn="1"/>
        </p:nvSpPr>
        <p:spPr>
          <a:xfrm>
            <a:off x="6045200" y="2378076"/>
            <a:ext cx="2863851" cy="203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sz="1800">
              <a:solidFill>
                <a:schemeClr val="accent4"/>
              </a:solidFill>
            </a:endParaRPr>
          </a:p>
        </p:txBody>
      </p:sp>
      <p:sp>
        <p:nvSpPr>
          <p:cNvPr id="6" name="Rectangle 5"/>
          <p:cNvSpPr/>
          <p:nvPr/>
        </p:nvSpPr>
        <p:spPr>
          <a:xfrm>
            <a:off x="6045200" y="228600"/>
            <a:ext cx="2863851" cy="2038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pic>
        <p:nvPicPr>
          <p:cNvPr id="7"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46667" y="258763"/>
            <a:ext cx="4360333" cy="1476375"/>
          </a:xfrm>
          <a:prstGeom prst="rect">
            <a:avLst/>
          </a:prstGeom>
          <a:noFill/>
          <a:ln w="9525">
            <a:noFill/>
            <a:miter lim="800000"/>
            <a:headEnd/>
            <a:tailEnd/>
          </a:ln>
        </p:spPr>
      </p:pic>
      <p:sp>
        <p:nvSpPr>
          <p:cNvPr id="8" name="TextBox 13"/>
          <p:cNvSpPr txBox="1">
            <a:spLocks noChangeArrowheads="1"/>
          </p:cNvSpPr>
          <p:nvPr userDrawn="1"/>
        </p:nvSpPr>
        <p:spPr bwMode="auto">
          <a:xfrm>
            <a:off x="846667" y="1560513"/>
            <a:ext cx="4701117" cy="830262"/>
          </a:xfrm>
          <a:prstGeom prst="rect">
            <a:avLst/>
          </a:prstGeom>
          <a:noFill/>
          <a:ln>
            <a:no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2400"/>
              <a:t>Performance Monitoring </a:t>
            </a:r>
          </a:p>
          <a:p>
            <a:pPr>
              <a:defRPr/>
            </a:pPr>
            <a:r>
              <a:rPr lang="en-US" sz="2400"/>
              <a:t>and Accountability 2020</a:t>
            </a:r>
          </a:p>
        </p:txBody>
      </p:sp>
      <p:sp>
        <p:nvSpPr>
          <p:cNvPr id="9" name="Rectangle 8"/>
          <p:cNvSpPr/>
          <p:nvPr userDrawn="1"/>
        </p:nvSpPr>
        <p:spPr>
          <a:xfrm>
            <a:off x="9069918" y="2373314"/>
            <a:ext cx="2846916" cy="20399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solidFill>
                <a:schemeClr val="accent6">
                  <a:lumMod val="50000"/>
                </a:schemeClr>
              </a:solidFill>
            </a:endParaRPr>
          </a:p>
        </p:txBody>
      </p:sp>
      <p:pic>
        <p:nvPicPr>
          <p:cNvPr id="10" name="Picture 9" descr="bloomberg.small.horizontal.white.eps"/>
          <p:cNvPicPr>
            <a:picLocks noChangeAspect="1"/>
          </p:cNvPicPr>
          <p:nvPr userDrawn="1"/>
        </p:nvPicPr>
        <p:blipFill>
          <a:blip r:embed="rId3">
            <a:duotone>
              <a:prstClr val="black"/>
              <a:srgbClr val="FFFFFF">
                <a:tint val="45000"/>
                <a:satMod val="400000"/>
              </a:srgbClr>
            </a:duotone>
          </a:blip>
          <a:stretch>
            <a:fillRect/>
          </a:stretch>
        </p:blipFill>
        <p:spPr>
          <a:xfrm>
            <a:off x="8655855" y="2541228"/>
            <a:ext cx="3664255" cy="1246783"/>
          </a:xfrm>
          <a:prstGeom prst="rect">
            <a:avLst/>
          </a:prstGeom>
        </p:spPr>
      </p:pic>
      <p:sp>
        <p:nvSpPr>
          <p:cNvPr id="11" name="TextBox 10"/>
          <p:cNvSpPr txBox="1"/>
          <p:nvPr userDrawn="1"/>
        </p:nvSpPr>
        <p:spPr>
          <a:xfrm>
            <a:off x="9029700" y="3459163"/>
            <a:ext cx="2963333" cy="430212"/>
          </a:xfrm>
          <a:prstGeom prst="rect">
            <a:avLst/>
          </a:prstGeom>
          <a:noFill/>
        </p:spPr>
        <p:txBody>
          <a:bodyPr>
            <a:spAutoFit/>
          </a:bodyPr>
          <a:lstStyle/>
          <a:p>
            <a:pPr algn="ctr" fontAlgn="auto">
              <a:spcBef>
                <a:spcPts val="0"/>
              </a:spcBef>
              <a:spcAft>
                <a:spcPts val="0"/>
              </a:spcAft>
              <a:defRPr/>
            </a:pPr>
            <a:r>
              <a:rPr lang="en-US" sz="1200" spc="50" dirty="0">
                <a:solidFill>
                  <a:schemeClr val="bg1"/>
                </a:solidFill>
                <a:latin typeface="Garamond"/>
                <a:ea typeface="+mn-ea"/>
                <a:cs typeface="Garamond"/>
              </a:rPr>
              <a:t>Bill &amp; Melinda Gates Institute </a:t>
            </a:r>
          </a:p>
          <a:p>
            <a:pPr algn="ctr" fontAlgn="auto">
              <a:spcBef>
                <a:spcPts val="0"/>
              </a:spcBef>
              <a:spcAft>
                <a:spcPts val="0"/>
              </a:spcAft>
              <a:defRPr/>
            </a:pPr>
            <a:r>
              <a:rPr lang="en-US" sz="1000" dirty="0">
                <a:solidFill>
                  <a:schemeClr val="bg1"/>
                </a:solidFill>
                <a:latin typeface="Garamond"/>
                <a:ea typeface="+mn-ea"/>
                <a:cs typeface="Garamond"/>
              </a:rPr>
              <a:t>for Population and Reproductive Health</a:t>
            </a:r>
          </a:p>
        </p:txBody>
      </p:sp>
      <p:cxnSp>
        <p:nvCxnSpPr>
          <p:cNvPr id="12" name="Straight Connector 11"/>
          <p:cNvCxnSpPr/>
          <p:nvPr userDrawn="1"/>
        </p:nvCxnSpPr>
        <p:spPr>
          <a:xfrm>
            <a:off x="9148233" y="3475038"/>
            <a:ext cx="2686051"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31301" y="4807592"/>
            <a:ext cx="5613888" cy="706104"/>
          </a:xfrm>
        </p:spPr>
        <p:txBody>
          <a:bodyPr>
            <a:normAutofit/>
          </a:bodyPr>
          <a:lstStyle>
            <a:lvl1pPr>
              <a:defRPr sz="24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431301" y="5531508"/>
            <a:ext cx="5613888"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58250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91091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622372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681567" y="1981200"/>
          <a:ext cx="10828864" cy="3708400"/>
        </p:xfrm>
        <a:graphic>
          <a:graphicData uri="http://schemas.openxmlformats.org/drawingml/2006/table">
            <a:tbl>
              <a:tblPr firstRow="1" bandRow="1">
                <a:tableStyleId>{5C22544A-7EE6-4342-B048-85BDC9FD1C3A}</a:tableStyleId>
              </a:tblPr>
              <a:tblGrid>
                <a:gridCol w="1353608">
                  <a:extLst>
                    <a:ext uri="{9D8B030D-6E8A-4147-A177-3AD203B41FA5}">
                      <a16:colId xmlns:a16="http://schemas.microsoft.com/office/drawing/2014/main" val="20000"/>
                    </a:ext>
                  </a:extLst>
                </a:gridCol>
                <a:gridCol w="1353608">
                  <a:extLst>
                    <a:ext uri="{9D8B030D-6E8A-4147-A177-3AD203B41FA5}">
                      <a16:colId xmlns:a16="http://schemas.microsoft.com/office/drawing/2014/main" val="20001"/>
                    </a:ext>
                  </a:extLst>
                </a:gridCol>
                <a:gridCol w="1353608">
                  <a:extLst>
                    <a:ext uri="{9D8B030D-6E8A-4147-A177-3AD203B41FA5}">
                      <a16:colId xmlns:a16="http://schemas.microsoft.com/office/drawing/2014/main" val="20002"/>
                    </a:ext>
                  </a:extLst>
                </a:gridCol>
                <a:gridCol w="1353608">
                  <a:extLst>
                    <a:ext uri="{9D8B030D-6E8A-4147-A177-3AD203B41FA5}">
                      <a16:colId xmlns:a16="http://schemas.microsoft.com/office/drawing/2014/main" val="20003"/>
                    </a:ext>
                  </a:extLst>
                </a:gridCol>
                <a:gridCol w="1353608">
                  <a:extLst>
                    <a:ext uri="{9D8B030D-6E8A-4147-A177-3AD203B41FA5}">
                      <a16:colId xmlns:a16="http://schemas.microsoft.com/office/drawing/2014/main" val="20004"/>
                    </a:ext>
                  </a:extLst>
                </a:gridCol>
                <a:gridCol w="1353608">
                  <a:extLst>
                    <a:ext uri="{9D8B030D-6E8A-4147-A177-3AD203B41FA5}">
                      <a16:colId xmlns:a16="http://schemas.microsoft.com/office/drawing/2014/main" val="20005"/>
                    </a:ext>
                  </a:extLst>
                </a:gridCol>
                <a:gridCol w="1353608">
                  <a:extLst>
                    <a:ext uri="{9D8B030D-6E8A-4147-A177-3AD203B41FA5}">
                      <a16:colId xmlns:a16="http://schemas.microsoft.com/office/drawing/2014/main" val="20006"/>
                    </a:ext>
                  </a:extLst>
                </a:gridCol>
                <a:gridCol w="1353608">
                  <a:extLst>
                    <a:ext uri="{9D8B030D-6E8A-4147-A177-3AD203B41FA5}">
                      <a16:colId xmlns:a16="http://schemas.microsoft.com/office/drawing/2014/main" val="20007"/>
                    </a:ext>
                  </a:extLst>
                </a:gridCol>
              </a:tblGrid>
              <a:tr h="370840">
                <a:tc>
                  <a:txBody>
                    <a:bodyPr/>
                    <a:lstStyle/>
                    <a:p>
                      <a:endParaRPr lang="en-US" dirty="0"/>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dirty="0"/>
                    </a:p>
                  </a:txBody>
                  <a:tcPr marL="121905" marR="121905">
                    <a:solidFill>
                      <a:srgbClr val="C0504D"/>
                    </a:solidFill>
                  </a:tcPr>
                </a:tc>
                <a:extLst>
                  <a:ext uri="{0D108BD9-81ED-4DB2-BD59-A6C34878D82A}">
                    <a16:rowId xmlns:a16="http://schemas.microsoft.com/office/drawing/2014/main" val="10000"/>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1"/>
                  </a:ext>
                </a:extLst>
              </a:tr>
              <a:tr h="370840">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2"/>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3"/>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4"/>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5"/>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6"/>
                  </a:ext>
                </a:extLst>
              </a:tr>
              <a:tr h="370840">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extLst>
                  <a:ext uri="{0D108BD9-81ED-4DB2-BD59-A6C34878D82A}">
                    <a16:rowId xmlns:a16="http://schemas.microsoft.com/office/drawing/2014/main" val="10007"/>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8"/>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216377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2023068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rgbClr val="AF0E0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18" name="Picture Placeholder 12"/>
          <p:cNvSpPr>
            <a:spLocks noGrp="1"/>
          </p:cNvSpPr>
          <p:nvPr>
            <p:ph type="pic" sz="quarter" idx="16"/>
          </p:nvPr>
        </p:nvSpPr>
        <p:spPr>
          <a:xfrm>
            <a:off x="9070848" y="228600"/>
            <a:ext cx="2743200" cy="2039113"/>
          </a:xfrm>
          <a:noFill/>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17758294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rgbClr val="AF0E0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1109373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72833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24D3-67D2-4113-BCF6-DB4A1CF30D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2FB31B-18F9-4C88-9D5B-80B26174F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F9CE37-091F-46FB-AA8C-2C31C4C24402}"/>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5" name="Footer Placeholder 4">
            <a:extLst>
              <a:ext uri="{FF2B5EF4-FFF2-40B4-BE49-F238E27FC236}">
                <a16:creationId xmlns:a16="http://schemas.microsoft.com/office/drawing/2014/main" id="{0054D13D-D7A6-40EF-9D61-B6FD5C707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6AA0E-43A0-4D11-B1BC-CD0112F59324}"/>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1845053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971D-8479-4EFA-9A55-4A061D737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3C510-D51C-4EE8-AFED-BC26728648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FEE8A-0885-438E-8791-2D2B20AF8040}"/>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5" name="Footer Placeholder 4">
            <a:extLst>
              <a:ext uri="{FF2B5EF4-FFF2-40B4-BE49-F238E27FC236}">
                <a16:creationId xmlns:a16="http://schemas.microsoft.com/office/drawing/2014/main" id="{44AC26C9-76BC-4258-9919-9C65F88E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F76EF-8868-4FF7-A082-272A885702DF}"/>
              </a:ext>
            </a:extLst>
          </p:cNvPr>
          <p:cNvSpPr>
            <a:spLocks noGrp="1"/>
          </p:cNvSpPr>
          <p:nvPr>
            <p:ph type="sldNum" sz="quarter" idx="12"/>
          </p:nvPr>
        </p:nvSpPr>
        <p:spPr/>
        <p:txBody>
          <a:bodyPr/>
          <a:lstStyle/>
          <a:p>
            <a:fld id="{5E8E28EB-5769-476F-81B6-8A3554B05D1A}" type="slidenum">
              <a:rPr lang="en-US" smtClean="0"/>
              <a:t>‹#›</a:t>
            </a:fld>
            <a:endParaRPr lang="en-US"/>
          </a:p>
        </p:txBody>
      </p:sp>
      <p:sp>
        <p:nvSpPr>
          <p:cNvPr id="7" name="TextBox 6">
            <a:extLst>
              <a:ext uri="{FF2B5EF4-FFF2-40B4-BE49-F238E27FC236}">
                <a16:creationId xmlns:a16="http://schemas.microsoft.com/office/drawing/2014/main" id="{E923F8A1-CAA5-4C2C-DD83-5A725B3940AF}"/>
              </a:ext>
            </a:extLst>
          </p:cNvPr>
          <p:cNvSpPr txBox="1"/>
          <p:nvPr userDrawn="1"/>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cxnSp>
        <p:nvCxnSpPr>
          <p:cNvPr id="8" name="Straight Connector 7">
            <a:extLst>
              <a:ext uri="{FF2B5EF4-FFF2-40B4-BE49-F238E27FC236}">
                <a16:creationId xmlns:a16="http://schemas.microsoft.com/office/drawing/2014/main" id="{C0435C2B-0774-E5C5-DB59-CEAEE34E4802}"/>
              </a:ext>
            </a:extLst>
          </p:cNvPr>
          <p:cNvCxnSpPr/>
          <p:nvPr userDrawn="1"/>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055104C-42B0-18DA-E5C9-0AABF8C88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10" name="Rectangle 9">
            <a:extLst>
              <a:ext uri="{FF2B5EF4-FFF2-40B4-BE49-F238E27FC236}">
                <a16:creationId xmlns:a16="http://schemas.microsoft.com/office/drawing/2014/main" id="{B3BE2E76-AA3D-9549-A120-44B16C59BCEA}"/>
              </a:ext>
            </a:extLst>
          </p:cNvPr>
          <p:cNvSpPr/>
          <p:nvPr userDrawn="1"/>
        </p:nvSpPr>
        <p:spPr>
          <a:xfrm>
            <a:off x="0" y="0"/>
            <a:ext cx="12192000" cy="230659"/>
          </a:xfrm>
          <a:prstGeom prst="rect">
            <a:avLst/>
          </a:prstGeom>
          <a:solidFill>
            <a:srgbClr val="55015B"/>
          </a:solidFill>
          <a:ln>
            <a:solidFill>
              <a:srgbClr val="5501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96957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212A-B482-492A-B23E-771D5B1CF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2D9D71-A2B4-4A52-8429-03684C253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B3DC4-2CDF-419E-B7C4-E8E4C4EB5450}"/>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5" name="Footer Placeholder 4">
            <a:extLst>
              <a:ext uri="{FF2B5EF4-FFF2-40B4-BE49-F238E27FC236}">
                <a16:creationId xmlns:a16="http://schemas.microsoft.com/office/drawing/2014/main" id="{8A259034-91CB-41D3-8A94-F99E52474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F236E-5319-425D-ADFF-C97C93C87C25}"/>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26664889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FF60-E1E5-4E91-9F4F-25BB6B0EC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44CE3-6046-4813-8517-5243AF0C4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AD363-7E87-48A8-B76F-AD8FF3D9FB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DB048D-9337-4F41-824D-D289D6EB4552}"/>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6" name="Footer Placeholder 5">
            <a:extLst>
              <a:ext uri="{FF2B5EF4-FFF2-40B4-BE49-F238E27FC236}">
                <a16:creationId xmlns:a16="http://schemas.microsoft.com/office/drawing/2014/main" id="{1FE60030-C7E6-4EF7-979B-65BD467B8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22CE8-9D59-4E45-AFED-7095848693EF}"/>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147872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86107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F6FD-FEE9-4C58-861C-DAADBC620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C0AED-C096-4EA5-9984-CB44AE835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9142A-91CC-4C24-9F40-C2D231D68D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7FE7C-D1B9-44EA-A00C-9D7923C54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3B5949-DA13-4098-AD80-FBD4B22D5B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4D8D00-C618-4033-A800-153994A421FC}"/>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8" name="Footer Placeholder 7">
            <a:extLst>
              <a:ext uri="{FF2B5EF4-FFF2-40B4-BE49-F238E27FC236}">
                <a16:creationId xmlns:a16="http://schemas.microsoft.com/office/drawing/2014/main" id="{F75128C0-1A8A-4407-8E8A-203059BEC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78267-BD09-4F6E-8D73-47EED571DB4F}"/>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4090034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E946-622F-4697-9C31-6D38451AC5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2F5D45-25EA-4B54-8A1E-1E6DB327A68A}"/>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4" name="Footer Placeholder 3">
            <a:extLst>
              <a:ext uri="{FF2B5EF4-FFF2-40B4-BE49-F238E27FC236}">
                <a16:creationId xmlns:a16="http://schemas.microsoft.com/office/drawing/2014/main" id="{1860F3C9-EF1E-449D-AB5C-A39FBA17B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BCBA5B-FF62-4C3C-A7E3-B091FA35C86E}"/>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2690062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B8258-CD07-45D9-A4A3-6E00F7DF07AD}"/>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3" name="Footer Placeholder 2">
            <a:extLst>
              <a:ext uri="{FF2B5EF4-FFF2-40B4-BE49-F238E27FC236}">
                <a16:creationId xmlns:a16="http://schemas.microsoft.com/office/drawing/2014/main" id="{087E3B2E-8B1B-4E48-9400-7B101B25EA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B32BD-436E-45E5-9634-83F489A86DA7}"/>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15666427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3BD7-A9EE-479D-B321-947E28506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DCA2F-F3A7-4DAC-B57D-D448CCF1B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EC4AC5-AEAC-4035-8829-F28E791B6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7C70D-E2F6-4752-99AA-0F054D651264}"/>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6" name="Footer Placeholder 5">
            <a:extLst>
              <a:ext uri="{FF2B5EF4-FFF2-40B4-BE49-F238E27FC236}">
                <a16:creationId xmlns:a16="http://schemas.microsoft.com/office/drawing/2014/main" id="{0229299F-D0A4-4F76-A3BE-102AE8AC8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927B4-5426-4D61-BF5A-00A960A34A86}"/>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557790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6626-BBEF-4CB9-9157-6CBD563E9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1286FC-1389-4A21-A278-34F218A57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FD20-86CD-4671-9A2D-53E1F6416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2CF59-BFA9-4A13-BB29-A24319DC73CB}"/>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6" name="Footer Placeholder 5">
            <a:extLst>
              <a:ext uri="{FF2B5EF4-FFF2-40B4-BE49-F238E27FC236}">
                <a16:creationId xmlns:a16="http://schemas.microsoft.com/office/drawing/2014/main" id="{BDAABC9D-A807-4708-A623-98C367504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A69F0-7786-41E3-B4C2-DA8B6229E6C8}"/>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2793211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E1F1-EF1B-4E7F-8EB2-3A99E555C5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34AA45-74CD-4AA3-9308-9D54FF559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33D15-A773-492A-8970-5164C751F8F6}"/>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5" name="Footer Placeholder 4">
            <a:extLst>
              <a:ext uri="{FF2B5EF4-FFF2-40B4-BE49-F238E27FC236}">
                <a16:creationId xmlns:a16="http://schemas.microsoft.com/office/drawing/2014/main" id="{4BC76D6E-024B-4893-B76C-5CDA27AD8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3111A-AA92-4230-AEEE-867E77C53651}"/>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5008178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C2951-0010-4B85-84DA-EDC032FD27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FDE86B-B029-4355-9B59-8488EF383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78EAA-C976-4FF4-A546-0B078EB47E50}"/>
              </a:ext>
            </a:extLst>
          </p:cNvPr>
          <p:cNvSpPr>
            <a:spLocks noGrp="1"/>
          </p:cNvSpPr>
          <p:nvPr>
            <p:ph type="dt" sz="half" idx="10"/>
          </p:nvPr>
        </p:nvSpPr>
        <p:spPr/>
        <p:txBody>
          <a:bodyPr/>
          <a:lstStyle/>
          <a:p>
            <a:fld id="{996B60EF-73F7-4E26-9D94-D206E56E7FCC}" type="datetimeFigureOut">
              <a:rPr lang="en-US" smtClean="0"/>
              <a:t>8/17/2022</a:t>
            </a:fld>
            <a:endParaRPr lang="en-US"/>
          </a:p>
        </p:txBody>
      </p:sp>
      <p:sp>
        <p:nvSpPr>
          <p:cNvPr id="5" name="Footer Placeholder 4">
            <a:extLst>
              <a:ext uri="{FF2B5EF4-FFF2-40B4-BE49-F238E27FC236}">
                <a16:creationId xmlns:a16="http://schemas.microsoft.com/office/drawing/2014/main" id="{59F04266-39E8-4BAE-8A54-EE4407B29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1C38D-64EA-4670-B099-7350DFC47C9E}"/>
              </a:ext>
            </a:extLst>
          </p:cNvPr>
          <p:cNvSpPr>
            <a:spLocks noGrp="1"/>
          </p:cNvSpPr>
          <p:nvPr>
            <p:ph type="sldNum" sz="quarter" idx="12"/>
          </p:nvPr>
        </p:nvSpPr>
        <p:spPr/>
        <p:txBody>
          <a:bodyPr/>
          <a:lstStyle/>
          <a:p>
            <a:fld id="{5E8E28EB-5769-476F-81B6-8A3554B05D1A}" type="slidenum">
              <a:rPr lang="en-US" smtClean="0"/>
              <a:t>‹#›</a:t>
            </a:fld>
            <a:endParaRPr lang="en-US"/>
          </a:p>
        </p:txBody>
      </p:sp>
    </p:spTree>
    <p:extLst>
      <p:ext uri="{BB962C8B-B14F-4D97-AF65-F5344CB8AC3E}">
        <p14:creationId xmlns:p14="http://schemas.microsoft.com/office/powerpoint/2010/main" val="375915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897924" y="-98854"/>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1216838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Box 10"/>
          <p:cNvSpPr txBox="1"/>
          <p:nvPr/>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230659"/>
          </a:xfrm>
          <a:prstGeom prst="rect">
            <a:avLst/>
          </a:prstGeom>
          <a:gradFill flip="none" rotWithShape="1">
            <a:gsLst>
              <a:gs pos="0">
                <a:srgbClr val="350139"/>
              </a:gs>
              <a:gs pos="100000">
                <a:schemeClr val="accent2"/>
              </a:gs>
            </a:gsLst>
            <a:lin ang="0" scaled="1"/>
            <a:tileRect/>
          </a:gradFill>
          <a:ln>
            <a:solidFill>
              <a:srgbClr val="5501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285998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793" r:id="rId3"/>
    <p:sldLayoutId id="2147483665" r:id="rId4"/>
    <p:sldLayoutId id="2147483666" r:id="rId5"/>
    <p:sldLayoutId id="2147483667" r:id="rId6"/>
    <p:sldLayoutId id="2147483668" r:id="rId7"/>
    <p:sldLayoutId id="2147483671" r:id="rId8"/>
    <p:sldLayoutId id="2147483672" r:id="rId9"/>
    <p:sldLayoutId id="2147483900" r:id="rId10"/>
    <p:sldLayoutId id="2147483901" r:id="rId11"/>
    <p:sldLayoutId id="2147483978" r:id="rId12"/>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ED1AE-BC6C-4A33-A0F8-AF6AF05B0110}" type="datetimeFigureOut">
              <a:rPr lang="en-US" smtClean="0"/>
              <a:t>8/17/2022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241DE-82DC-4C1A-85E0-7AFCEBC1ABD3}" type="slidenum">
              <a:rPr lang="en-US" smtClean="0"/>
              <a:t>‹#›</a:t>
            </a:fld>
            <a:endParaRPr lang="en-US" dirty="0"/>
          </a:p>
        </p:txBody>
      </p:sp>
    </p:spTree>
    <p:extLst>
      <p:ext uri="{BB962C8B-B14F-4D97-AF65-F5344CB8AC3E}">
        <p14:creationId xmlns:p14="http://schemas.microsoft.com/office/powerpoint/2010/main" val="401987194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Box 10"/>
          <p:cNvSpPr txBox="1"/>
          <p:nvPr/>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 JHPIEGO</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230659"/>
          </a:xfrm>
          <a:prstGeom prst="rect">
            <a:avLst/>
          </a:prstGeom>
          <a:solidFill>
            <a:srgbClr val="55015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7001863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230659"/>
          </a:xfrm>
          <a:prstGeom prst="rect">
            <a:avLst/>
          </a:prstGeom>
          <a:gradFill flip="none" rotWithShape="1">
            <a:gsLst>
              <a:gs pos="0">
                <a:srgbClr val="350139"/>
              </a:gs>
              <a:gs pos="100000">
                <a:schemeClr val="accent2"/>
              </a:gs>
            </a:gsLst>
            <a:lin ang="0" scaled="1"/>
            <a:tileRect/>
          </a:gradFill>
          <a:ln>
            <a:solidFill>
              <a:srgbClr val="5501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6483251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Box 10"/>
          <p:cNvSpPr txBox="1"/>
          <p:nvPr/>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230659"/>
          </a:xfrm>
          <a:prstGeom prst="rect">
            <a:avLst/>
          </a:prstGeom>
          <a:gradFill flip="none" rotWithShape="1">
            <a:gsLst>
              <a:gs pos="0">
                <a:srgbClr val="350139"/>
              </a:gs>
              <a:gs pos="100000">
                <a:schemeClr val="accent2"/>
              </a:gs>
            </a:gsLst>
            <a:lin ang="0" scaled="1"/>
            <a:tileRect/>
          </a:gradFill>
          <a:ln>
            <a:solidFill>
              <a:srgbClr val="5501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6752084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230659"/>
          </a:xfrm>
          <a:prstGeom prst="rect">
            <a:avLst/>
          </a:prstGeom>
          <a:gradFill flip="none" rotWithShape="1">
            <a:gsLst>
              <a:gs pos="0">
                <a:srgbClr val="350139"/>
              </a:gs>
              <a:gs pos="100000">
                <a:schemeClr val="accent2"/>
              </a:gs>
            </a:gsLst>
            <a:lin ang="0" scaled="1"/>
            <a:tileRect/>
          </a:gradFill>
          <a:ln>
            <a:solidFill>
              <a:srgbClr val="5501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76022845"/>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9" r:id="rId11"/>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567" y="484188"/>
            <a:ext cx="10828867"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1567" y="1981201"/>
            <a:ext cx="10828867"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TextBox 10"/>
          <p:cNvSpPr txBox="1">
            <a:spLocks noChangeArrowheads="1"/>
          </p:cNvSpPr>
          <p:nvPr/>
        </p:nvSpPr>
        <p:spPr bwMode="auto">
          <a:xfrm>
            <a:off x="76200" y="6332539"/>
            <a:ext cx="10136717" cy="492125"/>
          </a:xfrm>
          <a:prstGeom prst="rect">
            <a:avLst/>
          </a:prstGeom>
          <a:noFill/>
          <a:ln>
            <a:no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800">
                <a:solidFill>
                  <a:srgbClr val="AF0E01"/>
                </a:solidFill>
                <a:latin typeface="Trajan Pro" charset="0"/>
                <a:cs typeface="Trajan Pro" charset="0"/>
              </a:rPr>
              <a:t>BILL &amp; MELINDA GATES INSTITUTE FOR POPULATION AND REPRODUCTIVE HEALTH</a:t>
            </a:r>
          </a:p>
          <a:p>
            <a:pPr>
              <a:defRPr/>
            </a:pPr>
            <a:endParaRPr lang="en-US" sz="1800"/>
          </a:p>
        </p:txBody>
      </p:sp>
      <p:cxnSp>
        <p:nvCxnSpPr>
          <p:cNvPr id="5" name="Straight Connector 4"/>
          <p:cNvCxnSpPr/>
          <p:nvPr/>
        </p:nvCxnSpPr>
        <p:spPr>
          <a:xfrm flipH="1">
            <a:off x="0" y="6292850"/>
            <a:ext cx="12192000" cy="0"/>
          </a:xfrm>
          <a:prstGeom prst="line">
            <a:avLst/>
          </a:prstGeom>
          <a:ln w="12700" cmpd="sng">
            <a:solidFill>
              <a:srgbClr val="AF0E0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 y="38100"/>
            <a:ext cx="12204700" cy="0"/>
          </a:xfrm>
          <a:prstGeom prst="line">
            <a:avLst/>
          </a:prstGeom>
          <a:ln w="76200" cmpd="sng">
            <a:solidFill>
              <a:srgbClr val="AF0E01"/>
            </a:solidFill>
          </a:ln>
        </p:spPr>
        <p:style>
          <a:lnRef idx="2">
            <a:schemeClr val="accent1"/>
          </a:lnRef>
          <a:fillRef idx="0">
            <a:schemeClr val="accent1"/>
          </a:fillRef>
          <a:effectRef idx="1">
            <a:schemeClr val="accent1"/>
          </a:effectRef>
          <a:fontRef idx="minor">
            <a:schemeClr val="tx1"/>
          </a:fontRef>
        </p:style>
      </p:cxnSp>
      <p:pic>
        <p:nvPicPr>
          <p:cNvPr id="1031" name="Picture 7"/>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744201" y="6362700"/>
            <a:ext cx="1367367" cy="463550"/>
          </a:xfrm>
          <a:prstGeom prst="rect">
            <a:avLst/>
          </a:prstGeom>
          <a:noFill/>
          <a:ln w="9525">
            <a:noFill/>
            <a:miter lim="800000"/>
            <a:headEnd/>
            <a:tailEnd/>
          </a:ln>
        </p:spPr>
      </p:pic>
    </p:spTree>
    <p:extLst>
      <p:ext uri="{BB962C8B-B14F-4D97-AF65-F5344CB8AC3E}">
        <p14:creationId xmlns:p14="http://schemas.microsoft.com/office/powerpoint/2010/main" val="55921181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hf hdr="0" ftr="0" dt="0"/>
  <p:txStyles>
    <p:titleStyle>
      <a:lvl1pPr algn="l" rtl="0" eaLnBrk="0" fontAlgn="base" hangingPunct="0">
        <a:spcBef>
          <a:spcPct val="0"/>
        </a:spcBef>
        <a:spcAft>
          <a:spcPct val="0"/>
        </a:spcAft>
        <a:defRPr sz="3600" kern="1200">
          <a:solidFill>
            <a:srgbClr val="AF0E0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AF0E01"/>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AF0E01"/>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AF0E01"/>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AF0E01"/>
          </a:solidFill>
          <a:latin typeface="Aria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rgbClr val="AF0E01"/>
        </a:buClr>
        <a:buSzPct val="75000"/>
        <a:buFont typeface="Wingdings" pitchFamily="2" charset="2"/>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23522A"/>
        </a:buClr>
        <a:buSzPct val="75000"/>
        <a:buFont typeface="Wingdings" pitchFamily="2" charset="2"/>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FB50D-BA03-4E4D-85B8-0717C797F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CE421-3456-4188-8714-BEAC3596B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84F88-08D1-4AD5-A589-785EEA277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B60EF-73F7-4E26-9D94-D206E56E7FCC}" type="datetimeFigureOut">
              <a:rPr lang="en-US" smtClean="0"/>
              <a:t>8/17/2022</a:t>
            </a:fld>
            <a:endParaRPr lang="en-US"/>
          </a:p>
        </p:txBody>
      </p:sp>
      <p:sp>
        <p:nvSpPr>
          <p:cNvPr id="5" name="Footer Placeholder 4">
            <a:extLst>
              <a:ext uri="{FF2B5EF4-FFF2-40B4-BE49-F238E27FC236}">
                <a16:creationId xmlns:a16="http://schemas.microsoft.com/office/drawing/2014/main" id="{73E79493-9045-407D-ABF3-E6AAFDF3F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8F9AB3-B635-456E-8D5C-A4AAED5D3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E28EB-5769-476F-81B6-8A3554B05D1A}" type="slidenum">
              <a:rPr lang="en-US" smtClean="0"/>
              <a:t>‹#›</a:t>
            </a:fld>
            <a:endParaRPr lang="en-US"/>
          </a:p>
        </p:txBody>
      </p:sp>
    </p:spTree>
    <p:extLst>
      <p:ext uri="{BB962C8B-B14F-4D97-AF65-F5344CB8AC3E}">
        <p14:creationId xmlns:p14="http://schemas.microsoft.com/office/powerpoint/2010/main" val="2185117423"/>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91.xml"/><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92.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5.xml"/><Relationship Id="rId1" Type="http://schemas.openxmlformats.org/officeDocument/2006/relationships/slideLayout" Target="../slideLayouts/slideLayout11.xml"/><Relationship Id="rId4" Type="http://schemas.openxmlformats.org/officeDocument/2006/relationships/chart" Target="../charts/chart58.xml"/></Relationships>
</file>

<file path=ppt/slides/_rels/slide10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6.xml"/><Relationship Id="rId1" Type="http://schemas.openxmlformats.org/officeDocument/2006/relationships/slideLayout" Target="../slideLayouts/slideLayout11.xml"/><Relationship Id="rId4" Type="http://schemas.openxmlformats.org/officeDocument/2006/relationships/chart" Target="../charts/char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jpeg"/><Relationship Id="rId2" Type="http://schemas.openxmlformats.org/officeDocument/2006/relationships/notesSlide" Target="../notesSlides/notesSlide97.xml"/><Relationship Id="rId1" Type="http://schemas.openxmlformats.org/officeDocument/2006/relationships/slideLayout" Target="../slideLayouts/slideLayout5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45.xml"/><Relationship Id="rId4" Type="http://schemas.openxmlformats.org/officeDocument/2006/relationships/image" Target="../media/image28.svg"/></Relationships>
</file>

<file path=ppt/slides/_rels/slide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chart" Target="../charts/chart61.xml"/><Relationship Id="rId4" Type="http://schemas.openxmlformats.org/officeDocument/2006/relationships/image" Target="../media/image28.svg"/></Relationships>
</file>

<file path=ppt/slides/_rels/slide1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0.xml"/><Relationship Id="rId1" Type="http://schemas.openxmlformats.org/officeDocument/2006/relationships/slideLayout" Target="../slideLayouts/slideLayout52.xml"/><Relationship Id="rId5" Type="http://schemas.openxmlformats.org/officeDocument/2006/relationships/chart" Target="../charts/chart62.xml"/><Relationship Id="rId4" Type="http://schemas.openxmlformats.org/officeDocument/2006/relationships/image" Target="../media/image28.svg"/></Relationships>
</file>

<file path=ppt/slides/_rels/slide11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01.xml"/><Relationship Id="rId1" Type="http://schemas.openxmlformats.org/officeDocument/2006/relationships/slideLayout" Target="../slideLayouts/slideLayout11.xml"/><Relationship Id="rId6" Type="http://schemas.openxmlformats.org/officeDocument/2006/relationships/image" Target="../media/image28.svg"/><Relationship Id="rId5" Type="http://schemas.openxmlformats.org/officeDocument/2006/relationships/image" Target="../media/image29.png"/><Relationship Id="rId4" Type="http://schemas.openxmlformats.org/officeDocument/2006/relationships/chart" Target="../charts/chart64.xml"/></Relationships>
</file>

<file path=ppt/slides/_rels/slide11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02.xml"/><Relationship Id="rId1" Type="http://schemas.openxmlformats.org/officeDocument/2006/relationships/slideLayout" Target="../slideLayouts/slideLayout11.xml"/><Relationship Id="rId6" Type="http://schemas.openxmlformats.org/officeDocument/2006/relationships/image" Target="../media/image28.svg"/><Relationship Id="rId5" Type="http://schemas.openxmlformats.org/officeDocument/2006/relationships/image" Target="../media/image29.png"/><Relationship Id="rId4" Type="http://schemas.openxmlformats.org/officeDocument/2006/relationships/chart" Target="../charts/chart66.xml"/></Relationships>
</file>

<file path=ppt/slides/_rels/slide1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360.png"/><Relationship Id="rId2" Type="http://schemas.openxmlformats.org/officeDocument/2006/relationships/notesSlide" Target="../notesSlides/notesSlide103.xml"/><Relationship Id="rId1" Type="http://schemas.openxmlformats.org/officeDocument/2006/relationships/slideLayout" Target="../slideLayouts/slideLayout45.xml"/><Relationship Id="rId5" Type="http://schemas.microsoft.com/office/2014/relationships/chartEx" Target="../charts/chartEx1.xml"/><Relationship Id="rId4" Type="http://schemas.openxmlformats.org/officeDocument/2006/relationships/image" Target="../media/image28.sv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image" Target="cid:image004.jpg@01D4EB97.81C1D560" TargetMode="External"/><Relationship Id="rId13" Type="http://schemas.openxmlformats.org/officeDocument/2006/relationships/image" Target="../media/image46.png"/><Relationship Id="rId3" Type="http://schemas.openxmlformats.org/officeDocument/2006/relationships/image" Target="../media/image40.jpeg"/><Relationship Id="rId7" Type="http://schemas.openxmlformats.org/officeDocument/2006/relationships/image" Target="../media/image43.jpeg"/><Relationship Id="rId12" Type="http://schemas.openxmlformats.org/officeDocument/2006/relationships/image" Target="cid:image006.png@01D4EB97.81C1D560" TargetMode="External"/><Relationship Id="rId2" Type="http://schemas.openxmlformats.org/officeDocument/2006/relationships/notesSlide" Target="../notesSlides/notesSlide105.xml"/><Relationship Id="rId1" Type="http://schemas.openxmlformats.org/officeDocument/2006/relationships/slideLayout" Target="../slideLayouts/slideLayout24.xml"/><Relationship Id="rId6" Type="http://schemas.openxmlformats.org/officeDocument/2006/relationships/image" Target="cid:image003.png@01D4EB97.81C1D560" TargetMode="External"/><Relationship Id="rId11" Type="http://schemas.openxmlformats.org/officeDocument/2006/relationships/image" Target="../media/image45.png"/><Relationship Id="rId5" Type="http://schemas.openxmlformats.org/officeDocument/2006/relationships/image" Target="../media/image42.png"/><Relationship Id="rId15" Type="http://schemas.microsoft.com/office/2007/relationships/hdphoto" Target="../media/hdphoto1.wdp"/><Relationship Id="rId10" Type="http://schemas.openxmlformats.org/officeDocument/2006/relationships/image" Target="cid:image005.png@01D4EB97.81C1D560" TargetMode="External"/><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sv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8.sv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8.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pmadata.org/publications/pma-ethiopia-six-week-postpartum-maternal-and-newborn-health-technical-report-2019-0"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7.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73.xml"/><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9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9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648" y="5638913"/>
            <a:ext cx="12179027" cy="1219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bwMode="auto">
          <a:xfrm>
            <a:off x="7151874" y="102861"/>
            <a:ext cx="5063414" cy="4843390"/>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B"/>
              </a:solidFill>
              <a:effectLst/>
              <a:uLnTx/>
              <a:uFillTx/>
              <a:latin typeface="Arial"/>
              <a:ea typeface="+mn-ea"/>
              <a:cs typeface="+mn-cs"/>
            </a:endParaRP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593" b="14593"/>
          <a:stretch/>
        </p:blipFill>
        <p:spPr>
          <a:xfrm>
            <a:off x="-13647" y="217329"/>
            <a:ext cx="7547348" cy="4651390"/>
          </a:xfrm>
        </p:spPr>
      </p:pic>
      <p:pic>
        <p:nvPicPr>
          <p:cNvPr id="9" name="Picture 5" descr="AAU_logo.png">
            <a:extLst>
              <a:ext uri="{FF2B5EF4-FFF2-40B4-BE49-F238E27FC236}">
                <a16:creationId xmlns:a16="http://schemas.microsoft.com/office/drawing/2014/main" id="{F355D21D-DF25-5145-829F-74BA7DECA577}"/>
              </a:ext>
            </a:extLst>
          </p:cNvPr>
          <p:cNvPicPr>
            <a:picLocks noChangeAspect="1"/>
          </p:cNvPicPr>
          <p:nvPr/>
        </p:nvPicPr>
        <p:blipFill>
          <a:blip r:embed="rId4" cstate="print"/>
          <a:srcRect/>
          <a:stretch>
            <a:fillRect/>
          </a:stretch>
        </p:blipFill>
        <p:spPr bwMode="auto">
          <a:xfrm>
            <a:off x="2804471" y="5539863"/>
            <a:ext cx="990600" cy="1128712"/>
          </a:xfrm>
          <a:prstGeom prst="rect">
            <a:avLst/>
          </a:prstGeom>
          <a:noFill/>
          <a:ln w="9525">
            <a:noFill/>
            <a:miter lim="800000"/>
            <a:headEnd/>
            <a:tailEnd/>
          </a:ln>
        </p:spPr>
      </p:pic>
      <p:pic>
        <p:nvPicPr>
          <p:cNvPr id="13" name="Picture 5" descr="Central Statistical  Agency">
            <a:extLst>
              <a:ext uri="{FF2B5EF4-FFF2-40B4-BE49-F238E27FC236}">
                <a16:creationId xmlns:a16="http://schemas.microsoft.com/office/drawing/2014/main" id="{4EF0DB03-C27E-DF44-A07F-E1AC9A417867}"/>
              </a:ext>
            </a:extLst>
          </p:cNvPr>
          <p:cNvPicPr>
            <a:picLocks noChangeAspect="1"/>
          </p:cNvPicPr>
          <p:nvPr/>
        </p:nvPicPr>
        <p:blipFill>
          <a:blip r:embed="rId5" cstate="print"/>
          <a:srcRect/>
          <a:stretch>
            <a:fillRect/>
          </a:stretch>
        </p:blipFill>
        <p:spPr bwMode="auto">
          <a:xfrm>
            <a:off x="5335504" y="5676141"/>
            <a:ext cx="1189037" cy="914400"/>
          </a:xfrm>
          <a:prstGeom prst="rect">
            <a:avLst/>
          </a:prstGeom>
          <a:noFill/>
          <a:ln w="9525">
            <a:noFill/>
            <a:miter lim="800000"/>
            <a:headEnd/>
            <a:tailEnd/>
          </a:ln>
        </p:spPr>
      </p:pic>
      <p:pic>
        <p:nvPicPr>
          <p:cNvPr id="15" name="Picture 14">
            <a:extLst>
              <a:ext uri="{FF2B5EF4-FFF2-40B4-BE49-F238E27FC236}">
                <a16:creationId xmlns:a16="http://schemas.microsoft.com/office/drawing/2014/main" id="{32766B3A-86AF-BD4B-AE3C-44D920924E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6096000" y="4716021"/>
            <a:ext cx="2190398" cy="2834640"/>
          </a:xfrm>
          <a:prstGeom prst="rect">
            <a:avLst/>
          </a:prstGeom>
          <a:noFill/>
          <a:ln>
            <a:noFill/>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586" y="5496820"/>
            <a:ext cx="2485442" cy="1199463"/>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7025" y="5880069"/>
            <a:ext cx="3977227" cy="506544"/>
          </a:xfrm>
          <a:prstGeom prst="rect">
            <a:avLst/>
          </a:prstGeom>
        </p:spPr>
      </p:pic>
      <p:sp>
        <p:nvSpPr>
          <p:cNvPr id="14" name="TextBox 13">
            <a:extLst>
              <a:ext uri="{FF2B5EF4-FFF2-40B4-BE49-F238E27FC236}">
                <a16:creationId xmlns:a16="http://schemas.microsoft.com/office/drawing/2014/main" id="{3C73267E-3B4F-4827-A8FA-AF445AFDEFB0}"/>
              </a:ext>
            </a:extLst>
          </p:cNvPr>
          <p:cNvSpPr txBox="1">
            <a:spLocks/>
          </p:cNvSpPr>
          <p:nvPr/>
        </p:nvSpPr>
        <p:spPr>
          <a:xfrm>
            <a:off x="7430012" y="477060"/>
            <a:ext cx="4785276" cy="2262158"/>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47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Performance Monitoring for Action- Ethiopia</a:t>
            </a:r>
            <a:endParaRPr kumimoji="0" lang="fr-CA" sz="47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CBBC0630-F2F6-4B18-AA01-00826801126F}"/>
              </a:ext>
            </a:extLst>
          </p:cNvPr>
          <p:cNvSpPr/>
          <p:nvPr/>
        </p:nvSpPr>
        <p:spPr bwMode="auto">
          <a:xfrm>
            <a:off x="0" y="4794392"/>
            <a:ext cx="7673153" cy="151860"/>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B"/>
              </a:solidFill>
              <a:effectLst/>
              <a:uLnTx/>
              <a:uFillTx/>
              <a:latin typeface="Arial"/>
              <a:ea typeface="+mn-ea"/>
              <a:cs typeface="+mn-cs"/>
            </a:endParaRPr>
          </a:p>
        </p:txBody>
      </p:sp>
      <p:sp>
        <p:nvSpPr>
          <p:cNvPr id="19" name="TextBox 18">
            <a:extLst>
              <a:ext uri="{FF2B5EF4-FFF2-40B4-BE49-F238E27FC236}">
                <a16:creationId xmlns:a16="http://schemas.microsoft.com/office/drawing/2014/main" id="{2F897762-E216-4F2D-A255-7E085076B797}"/>
              </a:ext>
            </a:extLst>
          </p:cNvPr>
          <p:cNvSpPr txBox="1"/>
          <p:nvPr/>
        </p:nvSpPr>
        <p:spPr>
          <a:xfrm>
            <a:off x="7659505" y="4055437"/>
            <a:ext cx="4429978"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PMA Ethiopia</a:t>
            </a:r>
            <a:b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b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June, 2022</a:t>
            </a:r>
            <a:endParaRPr kumimoji="0" lang="en-US" sz="15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D4944212-41DE-4555-B55B-7A1170D41C4A}"/>
              </a:ext>
            </a:extLst>
          </p:cNvPr>
          <p:cNvSpPr txBox="1"/>
          <p:nvPr/>
        </p:nvSpPr>
        <p:spPr>
          <a:xfrm>
            <a:off x="7558655" y="2945703"/>
            <a:ext cx="4631678" cy="107721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Findings from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Cohort-1 </a:t>
            </a:r>
            <a:r>
              <a:rPr kumimoji="0" lang="en-US" sz="16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(6-months and 1-year postpartum) and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Cohort-2 </a:t>
            </a:r>
            <a:r>
              <a:rPr kumimoji="0" lang="en-US" sz="16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(baseline and 2021 Cross-section)</a:t>
            </a:r>
            <a:r>
              <a:rPr lang="en-US" sz="1600" b="1" dirty="0">
                <a:solidFill>
                  <a:prstClr val="white"/>
                </a:solidFill>
                <a:latin typeface="Segoe UI" panose="020B0502040204020203" pitchFamily="34" charset="0"/>
                <a:cs typeface="Segoe UI" panose="020B0502040204020203" pitchFamily="34" charset="0"/>
              </a:rPr>
              <a:t> </a:t>
            </a:r>
            <a:r>
              <a:rPr kumimoji="0" lang="en-US" sz="16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surveys</a:t>
            </a:r>
            <a:endParaRPr kumimoji="0" lang="en-US" sz="140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4">
            <a:extLst>
              <a:ext uri="{FF2B5EF4-FFF2-40B4-BE49-F238E27FC236}">
                <a16:creationId xmlns:a16="http://schemas.microsoft.com/office/drawing/2014/main" id="{D85477F5-E9E6-4E39-A22E-C9685C3249B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3970952" y="5539863"/>
            <a:ext cx="1229041" cy="1229041"/>
          </a:xfrm>
          <a:prstGeom prst="rect">
            <a:avLst/>
          </a:prstGeom>
          <a:noFill/>
          <a:ln w="9525">
            <a:noFill/>
            <a:miter lim="800000"/>
            <a:headEnd/>
            <a:tailEnd/>
          </a:ln>
        </p:spPr>
      </p:pic>
    </p:spTree>
    <p:extLst>
      <p:ext uri="{BB962C8B-B14F-4D97-AF65-F5344CB8AC3E}">
        <p14:creationId xmlns:p14="http://schemas.microsoft.com/office/powerpoint/2010/main" val="387914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DFA-6FAA-4B23-9131-32CC15520245}"/>
              </a:ext>
            </a:extLst>
          </p:cNvPr>
          <p:cNvSpPr>
            <a:spLocks noGrp="1"/>
          </p:cNvSpPr>
          <p:nvPr>
            <p:ph type="title"/>
          </p:nvPr>
        </p:nvSpPr>
        <p:spPr>
          <a:xfrm>
            <a:off x="436228" y="365125"/>
            <a:ext cx="11755772" cy="1325563"/>
          </a:xfrm>
        </p:spPr>
        <p:txBody>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What our results show: </a:t>
            </a:r>
            <a:r>
              <a:rPr lang="en-US" b="1" dirty="0">
                <a:solidFill>
                  <a:srgbClr val="55015B"/>
                </a:solidFill>
                <a:latin typeface="Segoe UI" panose="020B0502040204020203" pitchFamily="34" charset="0"/>
                <a:ea typeface="Quattrocento Sans"/>
                <a:cs typeface="Segoe UI" panose="020B0502040204020203" pitchFamily="34" charset="0"/>
                <a:sym typeface="Quattrocento Sans"/>
              </a:rPr>
              <a:t>Maternal and Newborn Health</a:t>
            </a:r>
            <a:endParaRPr lang="en-US" dirty="0">
              <a:solidFill>
                <a:srgbClr val="55015B"/>
              </a:solidFill>
            </a:endParaRPr>
          </a:p>
        </p:txBody>
      </p:sp>
      <p:sp>
        <p:nvSpPr>
          <p:cNvPr id="3" name="Content Placeholder 2">
            <a:extLst>
              <a:ext uri="{FF2B5EF4-FFF2-40B4-BE49-F238E27FC236}">
                <a16:creationId xmlns:a16="http://schemas.microsoft.com/office/drawing/2014/main" id="{FBF84381-CAB1-4421-BBD2-40AC9CF769CA}"/>
              </a:ext>
            </a:extLst>
          </p:cNvPr>
          <p:cNvSpPr>
            <a:spLocks noGrp="1"/>
          </p:cNvSpPr>
          <p:nvPr>
            <p:ph idx="1"/>
          </p:nvPr>
        </p:nvSpPr>
        <p:spPr>
          <a:xfrm>
            <a:off x="158416" y="2017486"/>
            <a:ext cx="11875167" cy="4264195"/>
          </a:xfrm>
        </p:spPr>
        <p:txBody>
          <a:bodyPr>
            <a:normAutofit/>
          </a:bodyPr>
          <a:lstStyle/>
          <a:p>
            <a:pPr algn="just">
              <a:lnSpc>
                <a:spcPct val="100000"/>
              </a:lnSpc>
              <a:buFont typeface="Wingdings" panose="05000000000000000000" pitchFamily="2" charset="2"/>
              <a:buChar char="§"/>
            </a:pPr>
            <a:r>
              <a:rPr lang="en-US" sz="2000" b="1" dirty="0">
                <a:solidFill>
                  <a:srgbClr val="59595B"/>
                </a:solidFill>
                <a:latin typeface="Segoe UI" panose="020B0502040204020203" pitchFamily="34" charset="0"/>
                <a:cs typeface="Segoe UI" panose="020B0502040204020203" pitchFamily="34" charset="0"/>
              </a:rPr>
              <a:t>Despite increases in the coverage of RMNH services in recent years, the continuity of services remains low. Initiatives to improve coverage of services must be matched with initiatives to improve continuity</a:t>
            </a:r>
            <a:r>
              <a:rPr lang="en-US" sz="2000" dirty="0">
                <a:solidFill>
                  <a:srgbClr val="59595B"/>
                </a:solidFill>
                <a:latin typeface="Segoe UI" panose="020B0502040204020203" pitchFamily="34" charset="0"/>
                <a:cs typeface="Segoe UI" panose="020B0502040204020203" pitchFamily="34" charset="0"/>
              </a:rPr>
              <a:t>.</a:t>
            </a:r>
          </a:p>
          <a:p>
            <a:pPr lvl="1" algn="just">
              <a:lnSpc>
                <a:spcPct val="100000"/>
              </a:lnSpc>
            </a:pPr>
            <a:endParaRPr lang="en-US" sz="2000" dirty="0">
              <a:solidFill>
                <a:srgbClr val="59595B">
                  <a:lumMod val="50000"/>
                </a:srgbClr>
              </a:solidFill>
              <a:latin typeface="Segoe UI" panose="020B0502040204020203" pitchFamily="34" charset="0"/>
              <a:cs typeface="Segoe UI" panose="020B0502040204020203" pitchFamily="34" charset="0"/>
            </a:endParaRPr>
          </a:p>
          <a:p>
            <a:pPr lvl="1"/>
            <a:r>
              <a:rPr lang="en-US" sz="2000" dirty="0">
                <a:solidFill>
                  <a:srgbClr val="59595B"/>
                </a:solidFill>
                <a:latin typeface="Segoe UI" panose="020B0502040204020203" pitchFamily="34" charset="0"/>
                <a:cs typeface="Segoe UI" panose="020B0502040204020203" pitchFamily="34" charset="0"/>
              </a:rPr>
              <a:t>Less than one in five (17%) panel women received all the 4 key maternal and child health care services (ANC 4+, delivery, PNC at 6 weeks and full immunization) across the continuum of care</a:t>
            </a:r>
          </a:p>
          <a:p>
            <a:pPr lvl="1"/>
            <a:endParaRPr lang="en-US" sz="2000" dirty="0">
              <a:solidFill>
                <a:srgbClr val="59595B"/>
              </a:solidFill>
              <a:latin typeface="Segoe UI" panose="020B0502040204020203" pitchFamily="34" charset="0"/>
              <a:cs typeface="Segoe UI" panose="020B0502040204020203" pitchFamily="34" charset="0"/>
            </a:endParaRPr>
          </a:p>
          <a:p>
            <a:pPr lvl="1"/>
            <a:r>
              <a:rPr lang="en-US" sz="2000" dirty="0">
                <a:solidFill>
                  <a:srgbClr val="59595B"/>
                </a:solidFill>
                <a:latin typeface="Segoe UI" panose="020B0502040204020203" pitchFamily="34" charset="0"/>
                <a:cs typeface="Segoe UI" panose="020B0502040204020203" pitchFamily="34" charset="0"/>
              </a:rPr>
              <a:t>Nearly </a:t>
            </a:r>
            <a:r>
              <a:rPr lang="en-US" sz="2000" b="1" dirty="0">
                <a:solidFill>
                  <a:srgbClr val="59595B"/>
                </a:solidFill>
                <a:latin typeface="Segoe UI" panose="020B0502040204020203" pitchFamily="34" charset="0"/>
                <a:cs typeface="Segoe UI" panose="020B0502040204020203" pitchFamily="34" charset="0"/>
              </a:rPr>
              <a:t>one-sixth of the women </a:t>
            </a:r>
            <a:r>
              <a:rPr lang="en-US" sz="2000" dirty="0">
                <a:solidFill>
                  <a:srgbClr val="59595B"/>
                </a:solidFill>
                <a:latin typeface="Segoe UI" panose="020B0502040204020203" pitchFamily="34" charset="0"/>
                <a:cs typeface="Segoe UI" panose="020B0502040204020203" pitchFamily="34" charset="0"/>
              </a:rPr>
              <a:t>interviewed at 6 weeks postpartum went to a maternity waiting home before going into labor</a:t>
            </a:r>
            <a:endParaRPr lang="en-US" sz="2000" b="1" i="1" spc="100" dirty="0">
              <a:solidFill>
                <a:schemeClr val="tx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457200" lvl="1" indent="0">
              <a:buNone/>
            </a:pPr>
            <a:endParaRPr lang="en-US" sz="2000" b="1" i="1" spc="100" dirty="0">
              <a:solidFill>
                <a:schemeClr val="tx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457200" lvl="1" indent="0">
              <a:buNone/>
            </a:pPr>
            <a:endParaRPr lang="en-US" sz="2000" u="none" strike="noStrike" baseline="0" dirty="0">
              <a:solidFill>
                <a:schemeClr val="tx1">
                  <a:lumMod val="50000"/>
                </a:schemeClr>
              </a:solidFill>
              <a:latin typeface="Segoe UI" panose="020B0502040204020203" pitchFamily="34" charset="0"/>
              <a:cs typeface="Segoe UI" panose="020B0502040204020203" pitchFamily="34" charset="0"/>
            </a:endParaRPr>
          </a:p>
          <a:p>
            <a:pPr marL="457200" lvl="1" indent="0">
              <a:buNone/>
            </a:pPr>
            <a:endParaRPr lang="en-US" sz="2000" u="none" strike="noStrike" baseline="0" dirty="0">
              <a:solidFill>
                <a:schemeClr val="tx1">
                  <a:lumMod val="50000"/>
                </a:schemeClr>
              </a:solidFill>
              <a:latin typeface="Segoe UI" panose="020B0502040204020203" pitchFamily="34" charset="0"/>
              <a:cs typeface="Segoe UI" panose="020B0502040204020203" pitchFamily="34" charset="0"/>
            </a:endParaRPr>
          </a:p>
          <a:p>
            <a:pPr marL="457200" lvl="1" indent="0">
              <a:buNone/>
            </a:pPr>
            <a:endParaRPr lang="en-US" sz="2000" b="1" dirty="0">
              <a:latin typeface="Segoe UI" panose="020B0502040204020203" pitchFamily="34" charset="0"/>
              <a:cs typeface="Segoe UI" panose="020B0502040204020203" pitchFamily="34" charset="0"/>
            </a:endParaRPr>
          </a:p>
          <a:p>
            <a:pPr lvl="2"/>
            <a:endParaRPr lang="en-US" dirty="0">
              <a:latin typeface="Segoe UI" panose="020B0502040204020203" pitchFamily="34" charset="0"/>
              <a:cs typeface="Segoe UI" panose="020B0502040204020203" pitchFamily="34" charset="0"/>
            </a:endParaRPr>
          </a:p>
          <a:p>
            <a:pPr lvl="1" algn="just">
              <a:lnSpc>
                <a:spcPct val="100000"/>
              </a:lnSpc>
            </a:pPr>
            <a:endParaRPr lang="en-US" sz="2000" dirty="0"/>
          </a:p>
          <a:p>
            <a:pPr marL="457200" lvl="1" indent="0" algn="just">
              <a:buNone/>
            </a:pPr>
            <a:endParaRPr lang="en-US" sz="2000" dirty="0"/>
          </a:p>
          <a:p>
            <a:pPr marL="0" indent="0">
              <a:buNone/>
            </a:pPr>
            <a:endParaRPr lang="en-US" sz="2000" dirty="0"/>
          </a:p>
        </p:txBody>
      </p:sp>
    </p:spTree>
    <p:extLst>
      <p:ext uri="{BB962C8B-B14F-4D97-AF65-F5344CB8AC3E}">
        <p14:creationId xmlns:p14="http://schemas.microsoft.com/office/powerpoint/2010/main" val="205157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50F21D1-A56C-634E-943B-09AD488ADF7D}"/>
              </a:ext>
            </a:extLst>
          </p:cNvPr>
          <p:cNvSpPr txBox="1">
            <a:spLocks/>
          </p:cNvSpPr>
          <p:nvPr/>
        </p:nvSpPr>
        <p:spPr>
          <a:xfrm>
            <a:off x="554260" y="511846"/>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PMA Ethiopia Health Facility Sample</a:t>
            </a: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8C7532C5-2E4E-0A4B-9B01-C2C7A8957FF4}"/>
              </a:ext>
            </a:extLst>
          </p:cNvPr>
          <p:cNvGraphicFramePr>
            <a:graphicFrameLocks noGrp="1"/>
          </p:cNvGraphicFramePr>
          <p:nvPr>
            <p:extLst>
              <p:ext uri="{D42A27DB-BD31-4B8C-83A1-F6EECF244321}">
                <p14:modId xmlns:p14="http://schemas.microsoft.com/office/powerpoint/2010/main" val="1557653872"/>
              </p:ext>
            </p:extLst>
          </p:nvPr>
        </p:nvGraphicFramePr>
        <p:xfrm>
          <a:off x="924813" y="1328880"/>
          <a:ext cx="10068260" cy="4028545"/>
        </p:xfrm>
        <a:graphic>
          <a:graphicData uri="http://schemas.openxmlformats.org/drawingml/2006/table">
            <a:tbl>
              <a:tblPr firstRow="1" bandRow="1">
                <a:tableStyleId>{5C22544A-7EE6-4342-B048-85BDC9FD1C3A}</a:tableStyleId>
              </a:tblPr>
              <a:tblGrid>
                <a:gridCol w="2131491">
                  <a:extLst>
                    <a:ext uri="{9D8B030D-6E8A-4147-A177-3AD203B41FA5}">
                      <a16:colId xmlns:a16="http://schemas.microsoft.com/office/drawing/2014/main" val="645600204"/>
                    </a:ext>
                  </a:extLst>
                </a:gridCol>
                <a:gridCol w="1341125">
                  <a:extLst>
                    <a:ext uri="{9D8B030D-6E8A-4147-A177-3AD203B41FA5}">
                      <a16:colId xmlns:a16="http://schemas.microsoft.com/office/drawing/2014/main" val="3154895044"/>
                    </a:ext>
                  </a:extLst>
                </a:gridCol>
                <a:gridCol w="1570985">
                  <a:extLst>
                    <a:ext uri="{9D8B030D-6E8A-4147-A177-3AD203B41FA5}">
                      <a16:colId xmlns:a16="http://schemas.microsoft.com/office/drawing/2014/main" val="1151895709"/>
                    </a:ext>
                  </a:extLst>
                </a:gridCol>
                <a:gridCol w="1461741">
                  <a:extLst>
                    <a:ext uri="{9D8B030D-6E8A-4147-A177-3AD203B41FA5}">
                      <a16:colId xmlns:a16="http://schemas.microsoft.com/office/drawing/2014/main" val="690266280"/>
                    </a:ext>
                  </a:extLst>
                </a:gridCol>
                <a:gridCol w="1781459">
                  <a:extLst>
                    <a:ext uri="{9D8B030D-6E8A-4147-A177-3AD203B41FA5}">
                      <a16:colId xmlns:a16="http://schemas.microsoft.com/office/drawing/2014/main" val="2506524404"/>
                    </a:ext>
                  </a:extLst>
                </a:gridCol>
                <a:gridCol w="1781459">
                  <a:extLst>
                    <a:ext uri="{9D8B030D-6E8A-4147-A177-3AD203B41FA5}">
                      <a16:colId xmlns:a16="http://schemas.microsoft.com/office/drawing/2014/main" val="2880615932"/>
                    </a:ext>
                  </a:extLst>
                </a:gridCol>
              </a:tblGrid>
              <a:tr h="419962">
                <a:tc>
                  <a:txBody>
                    <a:bodyPr/>
                    <a:lstStyle/>
                    <a:p>
                      <a:endParaRPr lang="en-US" sz="1600" b="0" i="0" dirty="0">
                        <a:latin typeface="Segoe UI" panose="020B0502040204020203" pitchFamily="34" charset="0"/>
                        <a:cs typeface="Segoe UI" panose="020B0502040204020203" pitchFamily="34" charset="0"/>
                      </a:endParaRPr>
                    </a:p>
                  </a:txBody>
                  <a:tcPr>
                    <a:lnTlToBr w="12700" cmpd="sng">
                      <a:noFill/>
                      <a:prstDash val="solid"/>
                    </a:lnTlToBr>
                    <a:lnBlToTr w="12700" cmpd="sng">
                      <a:noFill/>
                      <a:prstDash val="solid"/>
                    </a:lnBlToTr>
                  </a:tcPr>
                </a:tc>
                <a:tc>
                  <a:txBody>
                    <a:bodyPr/>
                    <a:lstStyle/>
                    <a:p>
                      <a:pPr algn="ctr" fontAlgn="b"/>
                      <a:r>
                        <a:rPr lang="en-US" sz="2000" b="1" i="0" u="none" strike="noStrike" dirty="0">
                          <a:effectLst/>
                          <a:latin typeface="Segoe UI" panose="020B0502040204020203" pitchFamily="34" charset="0"/>
                          <a:cs typeface="Segoe UI" panose="020B0502040204020203" pitchFamily="34" charset="0"/>
                        </a:rPr>
                        <a:t>Public </a:t>
                      </a:r>
                      <a:r>
                        <a:rPr lang="en-US" sz="2000" b="1" i="0" u="none" strike="noStrike" dirty="0">
                          <a:effectLst/>
                          <a:latin typeface="Montserrat" pitchFamily="2" charset="77"/>
                          <a:cs typeface="Segoe UI" panose="020B0502040204020203" pitchFamily="34" charset="0"/>
                        </a:rPr>
                        <a:t>(</a:t>
                      </a:r>
                      <a:r>
                        <a:rPr lang="en-US" sz="2000" b="1" i="0" u="none" strike="noStrike" dirty="0">
                          <a:effectLst/>
                          <a:latin typeface="Segoe UI" panose="020B0502040204020203" pitchFamily="34" charset="0"/>
                          <a:cs typeface="Segoe UI" panose="020B0502040204020203" pitchFamily="34" charset="0"/>
                        </a:rPr>
                        <a:t>n</a:t>
                      </a:r>
                      <a:r>
                        <a:rPr lang="en-US" sz="2000" b="1" i="0" u="none" strike="noStrike" dirty="0">
                          <a:effectLst/>
                          <a:latin typeface="Montserrat" pitchFamily="2" charset="77"/>
                          <a:cs typeface="Segoe UI" panose="020B0502040204020203" pitchFamily="34" charset="0"/>
                        </a:rPr>
                        <a:t>)</a:t>
                      </a:r>
                    </a:p>
                  </a:txBody>
                  <a:tcPr marL="9525" marR="9525" marT="9525" marB="0" anchor="b">
                    <a:lnTlToBr w="12700" cmpd="sng">
                      <a:noFill/>
                      <a:prstDash val="solid"/>
                    </a:lnTlToBr>
                    <a:lnBlToTr w="12700" cmpd="sng">
                      <a:noFill/>
                      <a:prstDash val="solid"/>
                    </a:lnBlToTr>
                  </a:tcPr>
                </a:tc>
                <a:tc>
                  <a:txBody>
                    <a:bodyPr/>
                    <a:lstStyle/>
                    <a:p>
                      <a:pPr algn="ctr" fontAlgn="b"/>
                      <a:r>
                        <a:rPr lang="en-US" sz="2000" b="1" i="0" u="none" strike="noStrike" dirty="0">
                          <a:effectLst/>
                          <a:latin typeface="Segoe UI" panose="020B0502040204020203" pitchFamily="34" charset="0"/>
                          <a:cs typeface="Segoe UI" panose="020B0502040204020203" pitchFamily="34" charset="0"/>
                        </a:rPr>
                        <a:t>Public </a:t>
                      </a:r>
                      <a:r>
                        <a:rPr lang="en-US" sz="2000" b="1" i="0" u="none" strike="noStrike" dirty="0">
                          <a:effectLst/>
                          <a:latin typeface="Montserrat" pitchFamily="2" charset="77"/>
                          <a:cs typeface="Segoe UI" panose="020B0502040204020203" pitchFamily="34" charset="0"/>
                        </a:rPr>
                        <a:t>(</a:t>
                      </a:r>
                      <a:r>
                        <a:rPr lang="en-US" sz="2000" b="1" i="0" u="none" strike="noStrike" dirty="0">
                          <a:solidFill>
                            <a:schemeClr val="bg1"/>
                          </a:solidFill>
                          <a:effectLst/>
                          <a:latin typeface="Montserrat" pitchFamily="2" charset="77"/>
                          <a:cs typeface="Segoe UI" panose="020B0502040204020203" pitchFamily="34" charset="0"/>
                        </a:rPr>
                        <a:t>%</a:t>
                      </a:r>
                      <a:r>
                        <a:rPr lang="en-US" sz="2000" b="1" i="0" u="none" strike="noStrike" dirty="0">
                          <a:effectLst/>
                          <a:latin typeface="Montserrat" pitchFamily="2" charset="77"/>
                          <a:cs typeface="Segoe UI" panose="020B0502040204020203" pitchFamily="34" charset="0"/>
                        </a:rPr>
                        <a:t>)</a:t>
                      </a:r>
                      <a:endParaRPr lang="en-US" sz="2000" b="1" i="0" u="none" strike="noStrike" dirty="0">
                        <a:effectLst/>
                        <a:latin typeface="Segoe UI" panose="020B0502040204020203" pitchFamily="34" charset="0"/>
                        <a:cs typeface="Segoe UI" panose="020B0502040204020203" pitchFamily="34" charset="0"/>
                      </a:endParaRPr>
                    </a:p>
                  </a:txBody>
                  <a:tcPr marL="9525" marR="9525" marT="9525" marB="0" anchor="b">
                    <a:lnTlToBr w="12700" cmpd="sng">
                      <a:noFill/>
                      <a:prstDash val="solid"/>
                    </a:lnTlToBr>
                    <a:lnBlToTr w="12700" cmpd="sng">
                      <a:noFill/>
                      <a:prstDash val="solid"/>
                    </a:lnBlToTr>
                  </a:tcPr>
                </a:tc>
                <a:tc>
                  <a:txBody>
                    <a:bodyPr/>
                    <a:lstStyle/>
                    <a:p>
                      <a:pPr algn="ctr" fontAlgn="b"/>
                      <a:r>
                        <a:rPr lang="en-US" sz="2000" b="1" i="0" u="none" strike="noStrike" dirty="0">
                          <a:effectLst/>
                          <a:latin typeface="Segoe UI" panose="020B0502040204020203" pitchFamily="34" charset="0"/>
                          <a:cs typeface="Segoe UI" panose="020B0502040204020203" pitchFamily="34" charset="0"/>
                        </a:rPr>
                        <a:t>Private </a:t>
                      </a:r>
                      <a:r>
                        <a:rPr lang="en-US" sz="2000" b="1" i="0" u="none" strike="noStrike" dirty="0">
                          <a:effectLst/>
                          <a:latin typeface="Montserrat" pitchFamily="2" charset="77"/>
                          <a:cs typeface="Segoe UI" panose="020B0502040204020203" pitchFamily="34" charset="0"/>
                        </a:rPr>
                        <a:t>(</a:t>
                      </a:r>
                      <a:r>
                        <a:rPr lang="en-US" sz="2000" b="1" i="0" u="none" strike="noStrike" dirty="0">
                          <a:effectLst/>
                          <a:latin typeface="Segoe UI" panose="020B0502040204020203" pitchFamily="34" charset="0"/>
                          <a:cs typeface="Segoe UI" panose="020B0502040204020203" pitchFamily="34" charset="0"/>
                        </a:rPr>
                        <a:t>n</a:t>
                      </a:r>
                      <a:r>
                        <a:rPr lang="en-US" sz="2000" b="1" i="0" u="none" strike="noStrike" dirty="0">
                          <a:effectLst/>
                          <a:latin typeface="Montserrat" pitchFamily="2" charset="77"/>
                          <a:cs typeface="Segoe UI" panose="020B0502040204020203" pitchFamily="34" charset="0"/>
                        </a:rPr>
                        <a:t>)</a:t>
                      </a:r>
                      <a:endParaRPr lang="en-US" sz="2000" b="1" i="0" u="none" strike="noStrike" dirty="0">
                        <a:effectLst/>
                        <a:latin typeface="Segoe UI" panose="020B0502040204020203" pitchFamily="34" charset="0"/>
                        <a:cs typeface="Segoe UI" panose="020B0502040204020203" pitchFamily="34" charset="0"/>
                      </a:endParaRPr>
                    </a:p>
                  </a:txBody>
                  <a:tcPr marL="9525" marR="9525" marT="9525" marB="0" anchor="b">
                    <a:lnTlToBr w="12700" cmpd="sng">
                      <a:noFill/>
                      <a:prstDash val="solid"/>
                    </a:lnTlToBr>
                    <a:lnBlToTr w="12700" cmpd="sng">
                      <a:noFill/>
                      <a:prstDash val="solid"/>
                    </a:lnBlToTr>
                  </a:tcPr>
                </a:tc>
                <a:tc>
                  <a:txBody>
                    <a:bodyPr/>
                    <a:lstStyle/>
                    <a:p>
                      <a:pPr algn="ctr" fontAlgn="b"/>
                      <a:r>
                        <a:rPr lang="en-US" sz="2000" b="1" i="0" u="none" strike="noStrike" dirty="0">
                          <a:effectLst/>
                          <a:latin typeface="Segoe UI" panose="020B0502040204020203" pitchFamily="34" charset="0"/>
                          <a:cs typeface="Segoe UI" panose="020B0502040204020203" pitchFamily="34" charset="0"/>
                        </a:rPr>
                        <a:t>Private </a:t>
                      </a:r>
                      <a:r>
                        <a:rPr lang="en-US" sz="2000" b="1" i="0" u="none" strike="noStrike" dirty="0">
                          <a:effectLst/>
                          <a:latin typeface="Montserrat" pitchFamily="2" charset="77"/>
                          <a:cs typeface="Segoe UI" panose="020B0502040204020203" pitchFamily="34" charset="0"/>
                        </a:rPr>
                        <a:t>(</a:t>
                      </a:r>
                      <a:r>
                        <a:rPr lang="en-US" sz="2000" b="1" i="0" u="none" strike="noStrike" dirty="0">
                          <a:solidFill>
                            <a:schemeClr val="bg1"/>
                          </a:solidFill>
                          <a:effectLst/>
                          <a:latin typeface="Montserrat" pitchFamily="2" charset="77"/>
                          <a:cs typeface="Segoe UI" panose="020B0502040204020203" pitchFamily="34" charset="0"/>
                        </a:rPr>
                        <a:t>%</a:t>
                      </a:r>
                      <a:r>
                        <a:rPr lang="en-US" sz="2000" b="1" i="0" u="none" strike="noStrike" dirty="0">
                          <a:effectLst/>
                          <a:latin typeface="Montserrat" pitchFamily="2" charset="77"/>
                          <a:cs typeface="Segoe UI" panose="020B0502040204020203" pitchFamily="34" charset="0"/>
                        </a:rPr>
                        <a:t>)</a:t>
                      </a:r>
                      <a:endParaRPr lang="en-US" sz="2000" b="1" i="0" u="none" strike="noStrike" dirty="0">
                        <a:effectLst/>
                        <a:latin typeface="Segoe UI" panose="020B0502040204020203" pitchFamily="34" charset="0"/>
                        <a:cs typeface="Segoe UI" panose="020B0502040204020203" pitchFamily="34" charset="0"/>
                      </a:endParaRPr>
                    </a:p>
                  </a:txBody>
                  <a:tcPr marL="9525" marR="9525" marT="9525" marB="0" anchor="b">
                    <a:lnTlToBr w="12700" cmpd="sng">
                      <a:noFill/>
                      <a:prstDash val="solid"/>
                    </a:lnTlToBr>
                    <a:lnBlToTr w="12700" cmpd="sng">
                      <a:noFill/>
                      <a:prstDash val="solid"/>
                    </a:lnBlToTr>
                  </a:tcPr>
                </a:tc>
                <a:tc>
                  <a:txBody>
                    <a:bodyPr/>
                    <a:lstStyle/>
                    <a:p>
                      <a:pPr algn="ctr" fontAlgn="b"/>
                      <a:r>
                        <a:rPr lang="en-US" sz="2000" b="1" i="0" u="none" strike="noStrike" dirty="0">
                          <a:effectLst/>
                          <a:latin typeface="Segoe UI" panose="020B0502040204020203" pitchFamily="34" charset="0"/>
                          <a:cs typeface="Segoe UI" panose="020B0502040204020203" pitchFamily="34" charset="0"/>
                        </a:rPr>
                        <a:t>Total </a:t>
                      </a:r>
                      <a:r>
                        <a:rPr lang="en-US" sz="2000" b="1" i="0" u="none" strike="noStrike" dirty="0">
                          <a:effectLst/>
                          <a:latin typeface="Montserrat" pitchFamily="2" charset="77"/>
                          <a:cs typeface="Segoe UI" panose="020B0502040204020203" pitchFamily="34" charset="0"/>
                        </a:rPr>
                        <a:t>(</a:t>
                      </a:r>
                      <a:r>
                        <a:rPr lang="en-US" sz="2000" b="1" i="0" u="none" strike="noStrike" dirty="0">
                          <a:effectLst/>
                          <a:latin typeface="Segoe UI" panose="020B0502040204020203" pitchFamily="34" charset="0"/>
                          <a:cs typeface="Segoe UI" panose="020B0502040204020203" pitchFamily="34" charset="0"/>
                        </a:rPr>
                        <a:t>n</a:t>
                      </a:r>
                      <a:r>
                        <a:rPr lang="en-US" sz="2000" b="1" i="0" u="none" strike="noStrike" dirty="0">
                          <a:effectLst/>
                          <a:latin typeface="Montserrat" pitchFamily="2" charset="77"/>
                          <a:cs typeface="Segoe UI" panose="020B0502040204020203" pitchFamily="34" charset="0"/>
                        </a:rPr>
                        <a:t>)</a:t>
                      </a:r>
                      <a:endParaRPr lang="en-US" sz="2000" b="1" i="0" u="none" strike="noStrike" dirty="0">
                        <a:effectLst/>
                        <a:latin typeface="Segoe UI" panose="020B0502040204020203" pitchFamily="34" charset="0"/>
                        <a:cs typeface="Segoe UI" panose="020B0502040204020203" pitchFamily="34" charset="0"/>
                      </a:endParaRPr>
                    </a:p>
                  </a:txBody>
                  <a:tcPr marL="9525" marR="9525" marT="9525" marB="0" anchor="b">
                    <a:lnTlToBr w="12700" cmpd="sng">
                      <a:noFill/>
                      <a:prstDash val="solid"/>
                    </a:lnTlToBr>
                    <a:lnBlToTr w="12700" cmpd="sng">
                      <a:noFill/>
                      <a:prstDash val="solid"/>
                    </a:lnBlToTr>
                  </a:tcPr>
                </a:tc>
                <a:extLst>
                  <a:ext uri="{0D108BD9-81ED-4DB2-BD59-A6C34878D82A}">
                    <a16:rowId xmlns:a16="http://schemas.microsoft.com/office/drawing/2014/main" val="3554101639"/>
                  </a:ext>
                </a:extLst>
              </a:tr>
              <a:tr h="409914">
                <a:tc>
                  <a:txBody>
                    <a:bodyPr/>
                    <a:lstStyle/>
                    <a:p>
                      <a:pPr algn="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Hospital</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140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27.9 %</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4</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1.7%</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144</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849069882"/>
                  </a:ext>
                </a:extLst>
              </a:tr>
              <a:tr h="656191">
                <a:tc>
                  <a:txBody>
                    <a:bodyPr/>
                    <a:lstStyle/>
                    <a:p>
                      <a:pPr algn="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Health center</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212</a:t>
                      </a:r>
                    </a:p>
                  </a:txBody>
                  <a:tcPr marL="7620" marR="182880" marT="7620" marB="0" anchor="b">
                    <a:lnTlToBr w="12700" cmpd="sng">
                      <a:noFill/>
                      <a:prstDash val="solid"/>
                    </a:lnTlToBr>
                    <a:lnBlToTr w="12700" cmpd="sng">
                      <a:noFill/>
                      <a:prstDash val="solid"/>
                    </a:lnBlToTr>
                  </a:tcPr>
                </a:tc>
                <a:tc>
                  <a:txBody>
                    <a:bodyPr/>
                    <a:lstStyle/>
                    <a:p>
                      <a:pPr marL="0" algn="r" defTabSz="914400" rtl="0" eaLnBrk="1" fontAlgn="b" latinLnBrk="0" hangingPunct="1"/>
                      <a:r>
                        <a:rPr lang="en-US" sz="2000" b="0" i="0" u="none" strike="noStrike" kern="1200" dirty="0">
                          <a:solidFill>
                            <a:srgbClr val="000000"/>
                          </a:solidFill>
                          <a:effectLst/>
                          <a:latin typeface="Segoe UI" panose="020B0502040204020203" pitchFamily="34" charset="0"/>
                          <a:ea typeface="+mn-ea"/>
                          <a:cs typeface="Segoe UI" panose="020B0502040204020203" pitchFamily="34" charset="0"/>
                        </a:rPr>
                        <a:t>42.2 %</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3</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1.2%</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215</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2839740741"/>
                  </a:ext>
                </a:extLst>
              </a:tr>
              <a:tr h="409914">
                <a:tc>
                  <a:txBody>
                    <a:bodyPr/>
                    <a:lstStyle/>
                    <a:p>
                      <a:pPr algn="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Health post*</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148</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29.5 %</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148 </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3822445216"/>
                  </a:ext>
                </a:extLst>
              </a:tr>
              <a:tr h="656191">
                <a:tc>
                  <a:txBody>
                    <a:bodyPr/>
                    <a:lstStyle/>
                    <a:p>
                      <a:pPr algn="r" fontAlgn="b"/>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Health</a:t>
                      </a:r>
                      <a:r>
                        <a:rPr lang="en-US" sz="2000" b="0" i="0" u="none" strike="noStrike" dirty="0">
                          <a:solidFill>
                            <a:srgbClr val="0F1B4B"/>
                          </a:solidFill>
                          <a:effectLst/>
                          <a:latin typeface="Segoe UI" panose="020B0502040204020203" pitchFamily="34" charset="0"/>
                          <a:cs typeface="Segoe UI" panose="020B0502040204020203" pitchFamily="34" charset="0"/>
                        </a:rPr>
                        <a:t> </a:t>
                      </a:r>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clinic</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0 %</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139</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57.7%</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139</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2829085452"/>
                  </a:ext>
                </a:extLst>
              </a:tr>
              <a:tr h="409914">
                <a:tc>
                  <a:txBody>
                    <a:bodyPr/>
                    <a:lstStyle/>
                    <a:p>
                      <a:pPr algn="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Pharmacy</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2</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0.4 %</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40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16.6%</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42</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1684855720"/>
                  </a:ext>
                </a:extLst>
              </a:tr>
              <a:tr h="752134">
                <a:tc>
                  <a:txBody>
                    <a:bodyPr/>
                    <a:lstStyle/>
                    <a:p>
                      <a:pPr algn="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Drug Shop/Rural Drug Vendor</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0 %</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55</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22.8%</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55</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1694296613"/>
                  </a:ext>
                </a:extLst>
              </a:tr>
              <a:tr h="282041">
                <a:tc>
                  <a:txBody>
                    <a:bodyPr/>
                    <a:lstStyle/>
                    <a:p>
                      <a:pPr algn="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Total</a:t>
                      </a:r>
                    </a:p>
                  </a:txBody>
                  <a:tcPr marL="9525" marR="9525" marT="9525"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502</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100%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a:solidFill>
                            <a:srgbClr val="000000"/>
                          </a:solidFill>
                          <a:effectLst/>
                          <a:latin typeface="Segoe UI" panose="020B0502040204020203" pitchFamily="34" charset="0"/>
                          <a:cs typeface="Segoe UI" panose="020B0502040204020203" pitchFamily="34" charset="0"/>
                        </a:rPr>
                        <a:t>241</a:t>
                      </a:r>
                    </a:p>
                  </a:txBody>
                  <a:tcPr marL="7620" marR="182880" marT="7620" marB="0" anchor="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effectLst/>
                          <a:latin typeface="Segoe UI" panose="020B0502040204020203" pitchFamily="34" charset="0"/>
                          <a:cs typeface="Segoe UI" panose="020B0502040204020203" pitchFamily="34" charset="0"/>
                        </a:rPr>
                        <a:t>100%</a:t>
                      </a:r>
                    </a:p>
                  </a:txBody>
                  <a:tcPr marL="7620" marR="182880" marT="7620" marB="0" anchor="b">
                    <a:lnTlToBr w="12700" cmpd="sng">
                      <a:noFill/>
                      <a:prstDash val="solid"/>
                    </a:lnTlToBr>
                    <a:lnBlToTr w="12700" cmpd="sng">
                      <a:noFill/>
                      <a:prstDash val="solid"/>
                    </a:lnBlToTr>
                  </a:tcPr>
                </a:tc>
                <a:tc>
                  <a:txBody>
                    <a:bodyPr/>
                    <a:lstStyle/>
                    <a:p>
                      <a:pPr algn="r" fontAlgn="b"/>
                      <a:r>
                        <a:rPr lang="en-US" sz="2000" b="1" i="0" u="none" strike="noStrike" dirty="0">
                          <a:solidFill>
                            <a:srgbClr val="000000"/>
                          </a:solidFill>
                          <a:effectLst/>
                          <a:latin typeface="Segoe UI" panose="020B0502040204020203" pitchFamily="34" charset="0"/>
                          <a:cs typeface="Segoe UI" panose="020B0502040204020203" pitchFamily="34" charset="0"/>
                        </a:rPr>
                        <a:t>743</a:t>
                      </a:r>
                    </a:p>
                  </a:txBody>
                  <a:tcPr marL="7620" marR="182880" marT="7620" marB="0" anchor="b">
                    <a:lnTlToBr w="12700" cmpd="sng">
                      <a:noFill/>
                      <a:prstDash val="solid"/>
                    </a:lnTlToBr>
                    <a:lnBlToTr w="12700" cmpd="sng">
                      <a:noFill/>
                      <a:prstDash val="solid"/>
                    </a:lnBlToTr>
                  </a:tcPr>
                </a:tc>
                <a:extLst>
                  <a:ext uri="{0D108BD9-81ED-4DB2-BD59-A6C34878D82A}">
                    <a16:rowId xmlns:a16="http://schemas.microsoft.com/office/drawing/2014/main" val="3825102522"/>
                  </a:ext>
                </a:extLst>
              </a:tr>
            </a:tbl>
          </a:graphicData>
        </a:graphic>
      </p:graphicFrame>
      <p:sp>
        <p:nvSpPr>
          <p:cNvPr id="4" name="TextBox 3">
            <a:extLst>
              <a:ext uri="{FF2B5EF4-FFF2-40B4-BE49-F238E27FC236}">
                <a16:creationId xmlns:a16="http://schemas.microsoft.com/office/drawing/2014/main" id="{43E6D4DC-AC11-428D-ABE6-9A7B6BB5E957}"/>
              </a:ext>
            </a:extLst>
          </p:cNvPr>
          <p:cNvSpPr txBox="1"/>
          <p:nvPr/>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18D19C5D-AC76-4816-A4B6-5471E42B7452}"/>
              </a:ext>
            </a:extLst>
          </p:cNvPr>
          <p:cNvSpPr txBox="1"/>
          <p:nvPr/>
        </p:nvSpPr>
        <p:spPr>
          <a:xfrm>
            <a:off x="3082986" y="5686697"/>
            <a:ext cx="409287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tx1">
                    <a:lumMod val="50000"/>
                  </a:schemeClr>
                </a:solidFill>
                <a:effectLst/>
                <a:uLnTx/>
                <a:uFillTx/>
                <a:latin typeface="Arial"/>
                <a:ea typeface="+mn-ea"/>
                <a:cs typeface="+mn-cs"/>
              </a:rPr>
              <a:t>*119 Health posts has Level-IV HEWs</a:t>
            </a:r>
          </a:p>
        </p:txBody>
      </p:sp>
    </p:spTree>
    <p:extLst>
      <p:ext uri="{BB962C8B-B14F-4D97-AF65-F5344CB8AC3E}">
        <p14:creationId xmlns:p14="http://schemas.microsoft.com/office/powerpoint/2010/main" val="425925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3821316-66BB-5047-B13E-A49DFFD4AC89}"/>
              </a:ext>
            </a:extLst>
          </p:cNvPr>
          <p:cNvSpPr txBox="1">
            <a:spLocks/>
          </p:cNvSpPr>
          <p:nvPr/>
        </p:nvSpPr>
        <p:spPr>
          <a:xfrm>
            <a:off x="462987" y="327011"/>
            <a:ext cx="11505236"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Hospitals</a:t>
            </a: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 offering family planning with methods in stock on day of interview (N=143)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Chart 5">
            <a:extLst>
              <a:ext uri="{FF2B5EF4-FFF2-40B4-BE49-F238E27FC236}">
                <a16:creationId xmlns:a16="http://schemas.microsoft.com/office/drawing/2014/main" id="{4EB3BBAB-5DAC-4743-80AE-C9A782B6C847}"/>
              </a:ext>
            </a:extLst>
          </p:cNvPr>
          <p:cNvGraphicFramePr/>
          <p:nvPr>
            <p:extLst>
              <p:ext uri="{D42A27DB-BD31-4B8C-83A1-F6EECF244321}">
                <p14:modId xmlns:p14="http://schemas.microsoft.com/office/powerpoint/2010/main" val="1776956165"/>
              </p:ext>
            </p:extLst>
          </p:nvPr>
        </p:nvGraphicFramePr>
        <p:xfrm>
          <a:off x="0" y="1582341"/>
          <a:ext cx="9403080" cy="45485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AB9A9F-6F5C-4285-AEC0-6ECF68A79F8F}"/>
              </a:ext>
            </a:extLst>
          </p:cNvPr>
          <p:cNvSpPr txBox="1"/>
          <p:nvPr/>
        </p:nvSpPr>
        <p:spPr>
          <a:xfrm>
            <a:off x="9481457" y="1766224"/>
            <a:ext cx="2585829" cy="3693319"/>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Majority of </a:t>
            </a:r>
            <a:r>
              <a:rPr kumimoji="0" lang="en-US" sz="1800" b="1" i="1" u="sng"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hospitals</a:t>
            </a: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 have a range </a:t>
            </a:r>
            <a:r>
              <a:rPr kumimoji="0" lang="en-US" sz="1800" b="0"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of family planning methods in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Close to one-sixth </a:t>
            </a:r>
            <a:r>
              <a:rPr kumimoji="0" lang="en-US" sz="1800" b="0"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of the hospitals were out of stock for most methods at some point in the past 3 months prior the survey.</a:t>
            </a:r>
          </a:p>
        </p:txBody>
      </p:sp>
    </p:spTree>
    <p:extLst>
      <p:ext uri="{BB962C8B-B14F-4D97-AF65-F5344CB8AC3E}">
        <p14:creationId xmlns:p14="http://schemas.microsoft.com/office/powerpoint/2010/main" val="197727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87960" y="1582340"/>
            <a:ext cx="2593851" cy="3693319"/>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Majority of </a:t>
            </a:r>
            <a:r>
              <a:rPr kumimoji="0" lang="en-US" sz="1800" b="1" i="1" u="sng"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health centers </a:t>
            </a: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reported having a range </a:t>
            </a:r>
            <a:r>
              <a:rPr kumimoji="0" lang="en-US" sz="1800" b="0"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of family planning methods in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Approximately </a:t>
            </a: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one third</a:t>
            </a:r>
            <a:r>
              <a:rPr kumimoji="0" lang="en-US" sz="1800" b="0"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 of these facilities reported being out of stock of </a:t>
            </a:r>
            <a:r>
              <a:rPr kumimoji="0" lang="en-US" sz="1800" b="1"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Injectable</a:t>
            </a:r>
            <a:r>
              <a:rPr kumimoji="0" lang="en-US" sz="1800" b="0" i="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 at some point in the past three months</a:t>
            </a:r>
          </a:p>
        </p:txBody>
      </p:sp>
      <p:sp>
        <p:nvSpPr>
          <p:cNvPr id="10" name="TextBox 9">
            <a:extLst>
              <a:ext uri="{FF2B5EF4-FFF2-40B4-BE49-F238E27FC236}">
                <a16:creationId xmlns:a16="http://schemas.microsoft.com/office/drawing/2014/main" id="{23821316-66BB-5047-B13E-A49DFFD4AC89}"/>
              </a:ext>
            </a:extLst>
          </p:cNvPr>
          <p:cNvSpPr txBox="1">
            <a:spLocks/>
          </p:cNvSpPr>
          <p:nvPr/>
        </p:nvSpPr>
        <p:spPr>
          <a:xfrm>
            <a:off x="117451" y="176404"/>
            <a:ext cx="11957098"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Health Centers</a:t>
            </a: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 offering family planning with methods in </a:t>
            </a:r>
            <a:r>
              <a:rPr lang="en-US" sz="32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st</a:t>
            </a: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ock on day of interview (N=213)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C072741C-4891-4124-9014-D9745F279773}"/>
              </a:ext>
            </a:extLst>
          </p:cNvPr>
          <p:cNvGraphicFramePr/>
          <p:nvPr>
            <p:extLst>
              <p:ext uri="{D42A27DB-BD31-4B8C-83A1-F6EECF244321}">
                <p14:modId xmlns:p14="http://schemas.microsoft.com/office/powerpoint/2010/main" val="1797564906"/>
              </p:ext>
            </p:extLst>
          </p:nvPr>
        </p:nvGraphicFramePr>
        <p:xfrm>
          <a:off x="117450" y="1439078"/>
          <a:ext cx="9177771" cy="4754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5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3821316-66BB-5047-B13E-A49DFFD4AC89}"/>
              </a:ext>
            </a:extLst>
          </p:cNvPr>
          <p:cNvSpPr txBox="1">
            <a:spLocks/>
          </p:cNvSpPr>
          <p:nvPr/>
        </p:nvSpPr>
        <p:spPr>
          <a:xfrm>
            <a:off x="315611" y="265037"/>
            <a:ext cx="11505236"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Health Posts </a:t>
            </a: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offering family planning </a:t>
            </a:r>
            <a:r>
              <a:rPr lang="en-US" sz="32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with methods in stock on day of interview (N=</a:t>
            </a: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143)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Chart 5">
            <a:extLst>
              <a:ext uri="{FF2B5EF4-FFF2-40B4-BE49-F238E27FC236}">
                <a16:creationId xmlns:a16="http://schemas.microsoft.com/office/drawing/2014/main" id="{4EB3BBAB-5DAC-4743-80AE-C9A782B6C847}"/>
              </a:ext>
            </a:extLst>
          </p:cNvPr>
          <p:cNvGraphicFramePr/>
          <p:nvPr>
            <p:extLst>
              <p:ext uri="{D42A27DB-BD31-4B8C-83A1-F6EECF244321}">
                <p14:modId xmlns:p14="http://schemas.microsoft.com/office/powerpoint/2010/main" val="96695588"/>
              </p:ext>
            </p:extLst>
          </p:nvPr>
        </p:nvGraphicFramePr>
        <p:xfrm>
          <a:off x="125102" y="1428672"/>
          <a:ext cx="9027848" cy="41555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5E2968D-B877-4272-AC89-5DDA75109C23}"/>
              </a:ext>
            </a:extLst>
          </p:cNvPr>
          <p:cNvSpPr txBox="1"/>
          <p:nvPr/>
        </p:nvSpPr>
        <p:spPr>
          <a:xfrm>
            <a:off x="3056861" y="5841032"/>
            <a:ext cx="692711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HPs reporting IUD availability are those with Level-IV HEWs</a:t>
            </a:r>
          </a:p>
        </p:txBody>
      </p:sp>
      <p:sp>
        <p:nvSpPr>
          <p:cNvPr id="8" name="TextBox 7">
            <a:extLst>
              <a:ext uri="{FF2B5EF4-FFF2-40B4-BE49-F238E27FC236}">
                <a16:creationId xmlns:a16="http://schemas.microsoft.com/office/drawing/2014/main" id="{1CC8A9E6-EC38-4CBF-A68D-4DFD4F39A47A}"/>
              </a:ext>
            </a:extLst>
          </p:cNvPr>
          <p:cNvSpPr txBox="1"/>
          <p:nvPr/>
        </p:nvSpPr>
        <p:spPr>
          <a:xfrm>
            <a:off x="9120202" y="1370379"/>
            <a:ext cx="2692597" cy="467820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Majority of </a:t>
            </a:r>
            <a:r>
              <a:rPr kumimoji="0" lang="en-US" sz="1800" b="1" i="1" u="sng"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health posts</a:t>
            </a:r>
            <a:r>
              <a:rPr kumimoji="0" lang="en-US" sz="1800" b="0"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 reported </a:t>
            </a:r>
            <a:r>
              <a:rPr kumimoji="0" lang="en-US" sz="1800" b="1"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offering short-acting methods</a:t>
            </a:r>
            <a:endParaRPr kumimoji="0" lang="en-US" sz="18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Only 2%</a:t>
            </a:r>
            <a:r>
              <a:rPr kumimoji="0" lang="en-US" sz="1800" b="0"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 of Health Posts with Level 4 HEWs reported </a:t>
            </a:r>
            <a:r>
              <a:rPr kumimoji="0" lang="en-US" sz="1800" b="1"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IUD</a:t>
            </a:r>
            <a:r>
              <a:rPr kumimoji="0" lang="en-US" sz="1800" b="0"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 available on the day of the interview</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Health posts </a:t>
            </a:r>
            <a:r>
              <a:rPr kumimoji="0" lang="en-US" sz="1800" b="0"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reported </a:t>
            </a:r>
            <a:r>
              <a:rPr kumimoji="0" lang="en-US" sz="1800" b="1"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higher levels of stock out </a:t>
            </a:r>
            <a:r>
              <a:rPr kumimoji="0" lang="en-US" sz="1800" b="0" i="1" u="none" strike="noStrike" kern="1200" cap="none" spc="0" normalizeH="0" baseline="0" noProof="0" dirty="0">
                <a:ln>
                  <a:noFill/>
                </a:ln>
                <a:solidFill>
                  <a:srgbClr val="59595B">
                    <a:lumMod val="50000"/>
                  </a:srgbClr>
                </a:solidFill>
                <a:effectLst/>
                <a:uLnTx/>
                <a:uFillTx/>
                <a:latin typeface="Segoe UI"/>
                <a:ea typeface="Segoe UI" panose="020B0502040204020203" pitchFamily="34" charset="0"/>
                <a:cs typeface="Segoe UI"/>
              </a:rPr>
              <a:t>for emergency contraceptives, pills, male condom and injectables </a:t>
            </a:r>
          </a:p>
        </p:txBody>
      </p:sp>
    </p:spTree>
    <p:extLst>
      <p:ext uri="{BB962C8B-B14F-4D97-AF65-F5344CB8AC3E}">
        <p14:creationId xmlns:p14="http://schemas.microsoft.com/office/powerpoint/2010/main" val="15715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41F051E-C5A0-4E59-9EE1-04489C4E6FD2}"/>
              </a:ext>
            </a:extLst>
          </p:cNvPr>
          <p:cNvGraphicFramePr>
            <a:graphicFrameLocks noGrp="1"/>
          </p:cNvGraphicFramePr>
          <p:nvPr>
            <p:ph idx="1"/>
            <p:extLst>
              <p:ext uri="{D42A27DB-BD31-4B8C-83A1-F6EECF244321}">
                <p14:modId xmlns:p14="http://schemas.microsoft.com/office/powerpoint/2010/main" val="3549617992"/>
              </p:ext>
            </p:extLst>
          </p:nvPr>
        </p:nvGraphicFramePr>
        <p:xfrm>
          <a:off x="242910" y="1280781"/>
          <a:ext cx="11574947" cy="41128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63A02DE-5F50-4206-B704-F8B083C0CDD9}"/>
              </a:ext>
            </a:extLst>
          </p:cNvPr>
          <p:cNvSpPr/>
          <p:nvPr/>
        </p:nvSpPr>
        <p:spPr>
          <a:xfrm>
            <a:off x="352297" y="5393679"/>
            <a:ext cx="11736050"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Availability of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two long acting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and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three short acting methods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showed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a slight decline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over the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past five years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nationally</a:t>
            </a:r>
            <a:endParaRPr lang="en-US" i="1" dirty="0">
              <a:solidFill>
                <a:srgbClr val="59595B"/>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1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 The 2021 data for SNNP Region include Sidama</a:t>
            </a:r>
          </a:p>
        </p:txBody>
      </p:sp>
      <p:sp>
        <p:nvSpPr>
          <p:cNvPr id="7" name="TextBox 6">
            <a:extLst>
              <a:ext uri="{FF2B5EF4-FFF2-40B4-BE49-F238E27FC236}">
                <a16:creationId xmlns:a16="http://schemas.microsoft.com/office/drawing/2014/main" id="{202F25EF-5070-43E5-A5E3-FDCBF3F59813}"/>
              </a:ext>
            </a:extLst>
          </p:cNvPr>
          <p:cNvSpPr txBox="1"/>
          <p:nvPr/>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sp>
        <p:nvSpPr>
          <p:cNvPr id="8" name="TextBox 7">
            <a:extLst>
              <a:ext uri="{FF2B5EF4-FFF2-40B4-BE49-F238E27FC236}">
                <a16:creationId xmlns:a16="http://schemas.microsoft.com/office/drawing/2014/main" id="{B981F806-0575-41BC-810C-25E527883B64}"/>
              </a:ext>
            </a:extLst>
          </p:cNvPr>
          <p:cNvSpPr txBox="1"/>
          <p:nvPr/>
        </p:nvSpPr>
        <p:spPr>
          <a:xfrm>
            <a:off x="103652" y="277487"/>
            <a:ext cx="11984695" cy="13726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srgbClr val="59595B"/>
                </a:solidFill>
                <a:latin typeface="+mn-lt"/>
                <a:ea typeface="+mn-ea"/>
                <a:cs typeface="+mn-cs"/>
              </a:defRPr>
            </a:pPr>
            <a:r>
              <a:rPr lang="en-GB" sz="32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Percentage of health centers providing two long-acting methods (Implants and IUDs), three short-acting methods </a:t>
            </a:r>
            <a:r>
              <a:rPr kumimoji="0" lang="en-GB"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(Injectable, Male condom and Pills of all types)</a:t>
            </a:r>
            <a:r>
              <a:rPr kumimoji="0" lang="en-US" b="1"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2480527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41F051E-C5A0-4E59-9EE1-04489C4E6FD2}"/>
              </a:ext>
            </a:extLst>
          </p:cNvPr>
          <p:cNvGraphicFramePr>
            <a:graphicFrameLocks noGrp="1"/>
          </p:cNvGraphicFramePr>
          <p:nvPr>
            <p:ph idx="1"/>
            <p:extLst>
              <p:ext uri="{D42A27DB-BD31-4B8C-83A1-F6EECF244321}">
                <p14:modId xmlns:p14="http://schemas.microsoft.com/office/powerpoint/2010/main" val="3280241068"/>
              </p:ext>
            </p:extLst>
          </p:nvPr>
        </p:nvGraphicFramePr>
        <p:xfrm>
          <a:off x="352297" y="1471382"/>
          <a:ext cx="11408525" cy="333955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38458542-9C5B-D146-B923-02952264AF0F}"/>
              </a:ext>
            </a:extLst>
          </p:cNvPr>
          <p:cNvSpPr/>
          <p:nvPr/>
        </p:nvSpPr>
        <p:spPr>
          <a:xfrm>
            <a:off x="0" y="4810940"/>
            <a:ext cx="12192000" cy="149271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Availability of at least four contraceptive methods</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 at health posts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increased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between 2014 and 2016 and then plateaued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There is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some regional variation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in provision of at least four methods at health posts, but no clear pattern over the years</a:t>
            </a:r>
            <a:endPar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 The 2021 data for SNNP Region include Sidama</a:t>
            </a:r>
          </a:p>
        </p:txBody>
      </p:sp>
      <p:sp>
        <p:nvSpPr>
          <p:cNvPr id="6" name="TextBox 5">
            <a:extLst>
              <a:ext uri="{FF2B5EF4-FFF2-40B4-BE49-F238E27FC236}">
                <a16:creationId xmlns:a16="http://schemas.microsoft.com/office/drawing/2014/main" id="{13C39EBF-933B-4E44-B4F9-88759A2D0766}"/>
              </a:ext>
            </a:extLst>
          </p:cNvPr>
          <p:cNvSpPr txBox="1"/>
          <p:nvPr/>
        </p:nvSpPr>
        <p:spPr>
          <a:xfrm>
            <a:off x="352297" y="6411654"/>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sp>
        <p:nvSpPr>
          <p:cNvPr id="7" name="TextBox 6">
            <a:extLst>
              <a:ext uri="{FF2B5EF4-FFF2-40B4-BE49-F238E27FC236}">
                <a16:creationId xmlns:a16="http://schemas.microsoft.com/office/drawing/2014/main" id="{7FB458C8-14A1-35F2-6A38-F3147719E438}"/>
              </a:ext>
            </a:extLst>
          </p:cNvPr>
          <p:cNvSpPr txBox="1"/>
          <p:nvPr/>
        </p:nvSpPr>
        <p:spPr>
          <a:xfrm>
            <a:off x="103652" y="215514"/>
            <a:ext cx="11984695" cy="13726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srgbClr val="59595B"/>
                </a:solidFill>
                <a:latin typeface="+mn-lt"/>
                <a:ea typeface="+mn-ea"/>
                <a:cs typeface="+mn-cs"/>
              </a:defRPr>
            </a:pPr>
            <a:r>
              <a:rPr lang="en-GB" sz="32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Percentage of health posts which reported providing at least four family planning methods </a:t>
            </a:r>
          </a:p>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srgbClr val="59595B"/>
                </a:solidFill>
                <a:latin typeface="+mn-lt"/>
                <a:ea typeface="+mn-ea"/>
                <a:cs typeface="+mn-cs"/>
              </a:defRPr>
            </a:pPr>
            <a:r>
              <a:rPr kumimoji="0" lang="en-GB"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(Injectable, Implant, Male condom and Pills of all types by region)</a:t>
            </a:r>
            <a:r>
              <a:rPr kumimoji="0" lang="en-US" b="1"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1832078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1232170" y="246186"/>
            <a:ext cx="10751142" cy="135421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Stock availability of life-saving maternal and reproductive health medicines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srgbClr val="59595B"/>
                </a:solidFill>
                <a:effectLst/>
                <a:uLnTx/>
                <a:uFillTx/>
                <a:latin typeface="Segoe UI" panose="020B0502040204020203" pitchFamily="34" charset="0"/>
                <a:ea typeface="Open Sans" panose="020B0606030504020204" pitchFamily="34" charset="0"/>
                <a:cs typeface="Open Sans" panose="020B0606030504020204" pitchFamily="34" charset="0"/>
              </a:rPr>
              <a:t>Among public and private facilities offering labor and delivery</a:t>
            </a:r>
            <a:endParaRPr kumimoji="0" lang="fr-CA" sz="1800" b="0" i="1" u="none" strike="noStrike" kern="1200" cap="none" spc="0" normalizeH="0" baseline="0" noProof="0" dirty="0">
              <a:ln>
                <a:noFill/>
              </a:ln>
              <a:solidFill>
                <a:srgbClr val="59595B"/>
              </a:solidFill>
              <a:effectLst/>
              <a:uLnTx/>
              <a:uFillTx/>
              <a:latin typeface="Montserrat" panose="02000505000000020004" pitchFamily="2" charset="0"/>
              <a:ea typeface="Open Sans" panose="020B0606030504020204" pitchFamily="34" charset="0"/>
              <a:cs typeface="Open Sans" panose="020B0606030504020204" pitchFamily="34" charset="0"/>
            </a:endParaRPr>
          </a:p>
        </p:txBody>
      </p:sp>
      <p:sp>
        <p:nvSpPr>
          <p:cNvPr id="11" name="TextBox 10"/>
          <p:cNvSpPr txBox="1"/>
          <p:nvPr/>
        </p:nvSpPr>
        <p:spPr>
          <a:xfrm>
            <a:off x="8301789" y="1944337"/>
            <a:ext cx="368152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The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stock availability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of at least *7 essential medicines at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public facilities</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increased from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81% in 2019 to 86% in 2021,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and from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28% in 2019 to 44% in 2021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in the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private sector</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however, stock availability of life-saving maternal and RH medicines in the private sector is lower compared to the public facilities</a:t>
            </a:r>
            <a:endPar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0466431B-9BBB-A745-8518-D346CAA35826}"/>
              </a:ext>
            </a:extLst>
          </p:cNvPr>
          <p:cNvGraphicFramePr/>
          <p:nvPr>
            <p:extLst>
              <p:ext uri="{D42A27DB-BD31-4B8C-83A1-F6EECF244321}">
                <p14:modId xmlns:p14="http://schemas.microsoft.com/office/powerpoint/2010/main" val="2820639354"/>
              </p:ext>
            </p:extLst>
          </p:nvPr>
        </p:nvGraphicFramePr>
        <p:xfrm>
          <a:off x="208688" y="1427417"/>
          <a:ext cx="7106512" cy="45740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5984641-98CA-4A3E-B7F2-68AFC6B91FE0}"/>
              </a:ext>
            </a:extLst>
          </p:cNvPr>
          <p:cNvSpPr txBox="1"/>
          <p:nvPr/>
        </p:nvSpPr>
        <p:spPr>
          <a:xfrm>
            <a:off x="5114616" y="5739855"/>
            <a:ext cx="6656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*Defined as at least one valid dose of </a:t>
            </a:r>
            <a:r>
              <a:rPr kumimoji="0" lang="en-US" sz="14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oxytocin</a:t>
            </a:r>
            <a:r>
              <a:rPr kumimoji="0" lang="en-US" sz="1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magnesium sulfate</a:t>
            </a:r>
            <a:r>
              <a:rPr kumimoji="0" lang="en-US" sz="1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and any </a:t>
            </a:r>
            <a:r>
              <a:rPr kumimoji="0" lang="en-US" sz="14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5</a:t>
            </a:r>
            <a:r>
              <a:rPr kumimoji="0" lang="en-US" sz="1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other essential medicines</a:t>
            </a:r>
            <a:r>
              <a:rPr kumimoji="0" lang="en-US" sz="1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located within the facility.</a:t>
            </a:r>
          </a:p>
        </p:txBody>
      </p:sp>
    </p:spTree>
    <p:extLst>
      <p:ext uri="{BB962C8B-B14F-4D97-AF65-F5344CB8AC3E}">
        <p14:creationId xmlns:p14="http://schemas.microsoft.com/office/powerpoint/2010/main" val="191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916484" y="157134"/>
            <a:ext cx="10751142" cy="1354217"/>
          </a:xfrm>
          <a:prstGeom prst="rect">
            <a:avLst/>
          </a:prstGeom>
          <a:noFill/>
          <a:effectLst/>
        </p:spPr>
        <p:txBody>
          <a:bodyPr wrap="square" rtlCol="0">
            <a:spAutoFit/>
          </a:bodyPr>
          <a:lstStyle/>
          <a:p>
            <a:pPr lvl="0" algn="ctr">
              <a:defRPr/>
            </a:pPr>
            <a:r>
              <a:rPr lang="en-CA" sz="3200" b="1" dirty="0">
                <a:solidFill>
                  <a:srgbClr val="59595B"/>
                </a:solidFill>
                <a:latin typeface="Segoe UI" panose="020B0502040204020203" pitchFamily="34" charset="0"/>
                <a:ea typeface="Segoe UI" panose="020B0502040204020203" pitchFamily="34" charset="0"/>
                <a:cs typeface="Segoe UI" panose="020B0502040204020203" pitchFamily="34" charset="0"/>
              </a:rPr>
              <a:t>Stock </a:t>
            </a:r>
            <a:r>
              <a:rPr lang="en-CA" sz="3200" b="1" dirty="0">
                <a:solidFill>
                  <a:srgbClr val="59595B"/>
                </a:solidFill>
                <a:latin typeface="Segoe UI" panose="020B0502040204020203" pitchFamily="34" charset="0"/>
                <a:cs typeface="Segoe UI" panose="020B0502040204020203" pitchFamily="34" charset="0"/>
              </a:rPr>
              <a:t>availability of life-saving maternal and reproductive health medicines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0" i="1" u="none" strike="noStrike" kern="1200" cap="none" spc="0" normalizeH="0" baseline="0" noProof="0" dirty="0">
                <a:ln>
                  <a:noFill/>
                </a:ln>
                <a:solidFill>
                  <a:srgbClr val="59595B"/>
                </a:solidFill>
                <a:effectLst/>
                <a:uLnTx/>
                <a:uFillTx/>
                <a:latin typeface="Segoe UI" panose="020B0502040204020203" pitchFamily="34" charset="0"/>
                <a:ea typeface="Open Sans" panose="020B0606030504020204" pitchFamily="34" charset="0"/>
                <a:cs typeface="Open Sans" panose="020B0606030504020204" pitchFamily="34" charset="0"/>
              </a:rPr>
              <a:t>Among hospitals and health centers offering labor and delivery</a:t>
            </a:r>
            <a:endParaRPr kumimoji="0" lang="fr-CA" b="0" i="1" u="none" strike="noStrike" kern="1200" cap="none" spc="0" normalizeH="0" baseline="0" noProof="0" dirty="0">
              <a:ln>
                <a:noFill/>
              </a:ln>
              <a:solidFill>
                <a:srgbClr val="59595B"/>
              </a:solidFill>
              <a:effectLst/>
              <a:uLnTx/>
              <a:uFillTx/>
              <a:latin typeface="Montserrat" panose="02000505000000020004" pitchFamily="2" charset="0"/>
              <a:ea typeface="Open Sans" panose="020B0606030504020204" pitchFamily="34" charset="0"/>
              <a:cs typeface="Open Sans" panose="020B0606030504020204" pitchFamily="34" charset="0"/>
            </a:endParaRPr>
          </a:p>
        </p:txBody>
      </p:sp>
      <p:sp>
        <p:nvSpPr>
          <p:cNvPr id="11" name="TextBox 10"/>
          <p:cNvSpPr txBox="1"/>
          <p:nvPr/>
        </p:nvSpPr>
        <p:spPr>
          <a:xfrm>
            <a:off x="7453423" y="2149565"/>
            <a:ext cx="4067933"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There is some increase in the stock  availability of at least</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7 essential medicines at health centers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from 72% in 2019 to 83%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59595B"/>
              </a:solidFill>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There was a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slight decline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among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hospitals</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in the same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0" name="Chart 9">
            <a:extLst>
              <a:ext uri="{FF2B5EF4-FFF2-40B4-BE49-F238E27FC236}">
                <a16:creationId xmlns:a16="http://schemas.microsoft.com/office/drawing/2014/main" id="{0466431B-9BBB-A745-8518-D346CAA35826}"/>
              </a:ext>
            </a:extLst>
          </p:cNvPr>
          <p:cNvGraphicFramePr/>
          <p:nvPr>
            <p:extLst>
              <p:ext uri="{D42A27DB-BD31-4B8C-83A1-F6EECF244321}">
                <p14:modId xmlns:p14="http://schemas.microsoft.com/office/powerpoint/2010/main" val="3560248531"/>
              </p:ext>
            </p:extLst>
          </p:nvPr>
        </p:nvGraphicFramePr>
        <p:xfrm>
          <a:off x="670644" y="1884312"/>
          <a:ext cx="6489020" cy="41990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B438008-4EB7-416B-97A9-6391B0BE744F}"/>
              </a:ext>
            </a:extLst>
          </p:cNvPr>
          <p:cNvSpPr txBox="1"/>
          <p:nvPr/>
        </p:nvSpPr>
        <p:spPr>
          <a:xfrm>
            <a:off x="230684" y="5886933"/>
            <a:ext cx="107511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*Defined as at least one valid dose of </a:t>
            </a:r>
            <a:r>
              <a:rPr kumimoji="0" lang="en-US" sz="12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oxytocin</a:t>
            </a:r>
            <a:r>
              <a:rPr kumimoji="0" lang="en-US" sz="12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2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magnesium sulfate</a:t>
            </a:r>
            <a:r>
              <a:rPr kumimoji="0" lang="en-US" sz="12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and any </a:t>
            </a:r>
            <a:r>
              <a:rPr kumimoji="0" lang="en-US" sz="12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5</a:t>
            </a:r>
            <a:r>
              <a:rPr kumimoji="0" lang="en-US" sz="12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2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other essential medicines</a:t>
            </a:r>
            <a:r>
              <a:rPr kumimoji="0" lang="en-US" sz="12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located within the facility.</a:t>
            </a:r>
          </a:p>
        </p:txBody>
      </p:sp>
    </p:spTree>
    <p:extLst>
      <p:ext uri="{BB962C8B-B14F-4D97-AF65-F5344CB8AC3E}">
        <p14:creationId xmlns:p14="http://schemas.microsoft.com/office/powerpoint/2010/main" val="317565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41F2AFB-C07E-B444-9E39-60814E69781B}"/>
              </a:ext>
            </a:extLst>
          </p:cNvPr>
          <p:cNvSpPr/>
          <p:nvPr/>
        </p:nvSpPr>
        <p:spPr bwMode="auto">
          <a:xfrm>
            <a:off x="745000" y="1909417"/>
            <a:ext cx="5060326" cy="1162178"/>
          </a:xfrm>
          <a:prstGeom prst="rect">
            <a:avLst/>
          </a:prstGeom>
          <a:solidFill>
            <a:srgbClr val="00667D"/>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59595B"/>
              </a:solidFill>
              <a:effectLst/>
              <a:uLnTx/>
              <a:uFillTx/>
              <a:latin typeface="Arial"/>
              <a:ea typeface="+mn-ea"/>
              <a:cs typeface="+mn-cs"/>
            </a:endParaRPr>
          </a:p>
        </p:txBody>
      </p:sp>
      <p:sp>
        <p:nvSpPr>
          <p:cNvPr id="3" name="TextBox 2"/>
          <p:cNvSpPr txBox="1"/>
          <p:nvPr/>
        </p:nvSpPr>
        <p:spPr>
          <a:xfrm>
            <a:off x="744999" y="3338200"/>
            <a:ext cx="50603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Among the </a:t>
            </a:r>
            <a:r>
              <a:rPr kumimoji="0" lang="en-US" sz="18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215</a:t>
            </a: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health centers included in the survey, </a:t>
            </a:r>
            <a:r>
              <a:rPr kumimoji="0" lang="en-US" sz="18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69%</a:t>
            </a: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8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reported</a:t>
            </a: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that they </a:t>
            </a: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offer family planning and safe abortion services, by report</a:t>
            </a:r>
            <a:r>
              <a:rPr kumimoji="0" lang="en-US" sz="1800" b="0" i="0" u="none" strike="noStrike" kern="1200" cap="none" spc="0" normalizeH="0" baseline="0" noProof="0" dirty="0">
                <a:ln>
                  <a:noFill/>
                </a:ln>
                <a:solidFill>
                  <a:srgbClr val="0E1947"/>
                </a:solidFill>
                <a:effectLst/>
                <a:uLnTx/>
                <a:uFillTx/>
                <a:latin typeface="Segoe UI" panose="020B0502040204020203" pitchFamily="34" charset="0"/>
                <a:ea typeface="Segoe UI" panose="020B0502040204020203" pitchFamily="34" charset="0"/>
                <a:cs typeface="Segoe UI" panose="020B0502040204020203" pitchFamily="34" charset="0"/>
              </a:rPr>
              <a:t>.</a:t>
            </a:r>
          </a:p>
        </p:txBody>
      </p:sp>
      <p:sp>
        <p:nvSpPr>
          <p:cNvPr id="9" name="TextBox 8">
            <a:extLst>
              <a:ext uri="{FF2B5EF4-FFF2-40B4-BE49-F238E27FC236}">
                <a16:creationId xmlns:a16="http://schemas.microsoft.com/office/drawing/2014/main" id="{EFBEBC6B-0431-F44A-A80B-F82D60AF583C}"/>
              </a:ext>
            </a:extLst>
          </p:cNvPr>
          <p:cNvSpPr txBox="1">
            <a:spLocks/>
          </p:cNvSpPr>
          <p:nvPr/>
        </p:nvSpPr>
        <p:spPr>
          <a:xfrm>
            <a:off x="565548" y="373695"/>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Health Centers Provision of Services </a:t>
            </a:r>
          </a:p>
        </p:txBody>
      </p:sp>
      <p:graphicFrame>
        <p:nvGraphicFramePr>
          <p:cNvPr id="7" name="Chart 6">
            <a:extLst>
              <a:ext uri="{FF2B5EF4-FFF2-40B4-BE49-F238E27FC236}">
                <a16:creationId xmlns:a16="http://schemas.microsoft.com/office/drawing/2014/main" id="{BE1BE5B3-0CE5-284C-8F72-273E2FD1724E}"/>
              </a:ext>
            </a:extLst>
          </p:cNvPr>
          <p:cNvGraphicFramePr/>
          <p:nvPr/>
        </p:nvGraphicFramePr>
        <p:xfrm>
          <a:off x="154628" y="1684850"/>
          <a:ext cx="2465170" cy="1167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4D524921-8528-754F-9E00-198039D07950}"/>
              </a:ext>
            </a:extLst>
          </p:cNvPr>
          <p:cNvSpPr/>
          <p:nvPr/>
        </p:nvSpPr>
        <p:spPr bwMode="auto">
          <a:xfrm>
            <a:off x="6784851" y="1903931"/>
            <a:ext cx="5060327" cy="1167664"/>
          </a:xfrm>
          <a:prstGeom prst="rect">
            <a:avLst/>
          </a:prstGeom>
          <a:solidFill>
            <a:srgbClr val="55015B"/>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59595B"/>
              </a:solidFill>
              <a:effectLst/>
              <a:uLnTx/>
              <a:uFillTx/>
              <a:latin typeface="Arial"/>
              <a:ea typeface="+mn-ea"/>
              <a:cs typeface="+mn-cs"/>
            </a:endParaRPr>
          </a:p>
        </p:txBody>
      </p:sp>
      <p:sp>
        <p:nvSpPr>
          <p:cNvPr id="13" name="TextBox 12">
            <a:extLst>
              <a:ext uri="{FF2B5EF4-FFF2-40B4-BE49-F238E27FC236}">
                <a16:creationId xmlns:a16="http://schemas.microsoft.com/office/drawing/2014/main" id="{FDCA2421-37D0-1F48-8C4E-1E013D5538FA}"/>
              </a:ext>
            </a:extLst>
          </p:cNvPr>
          <p:cNvSpPr txBox="1">
            <a:spLocks/>
          </p:cNvSpPr>
          <p:nvPr/>
        </p:nvSpPr>
        <p:spPr>
          <a:xfrm>
            <a:off x="8060435" y="2145624"/>
            <a:ext cx="3151903" cy="64633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Provide Post-abortion Care Services</a:t>
            </a:r>
            <a:endParaRPr kumimoji="0" lang="fr-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397139FF-3B32-E34E-946D-35E1B92B482A}"/>
              </a:ext>
            </a:extLst>
          </p:cNvPr>
          <p:cNvSpPr txBox="1">
            <a:spLocks/>
          </p:cNvSpPr>
          <p:nvPr/>
        </p:nvSpPr>
        <p:spPr>
          <a:xfrm>
            <a:off x="2009515" y="2145625"/>
            <a:ext cx="3609536" cy="64633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Provide Family Planning and Safe-abortion Services</a:t>
            </a:r>
            <a:endParaRPr kumimoji="0" lang="fr-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EDEEEA1C-E052-F742-B046-85805DE254AE}"/>
              </a:ext>
            </a:extLst>
          </p:cNvPr>
          <p:cNvSpPr txBox="1"/>
          <p:nvPr/>
        </p:nvSpPr>
        <p:spPr>
          <a:xfrm>
            <a:off x="7417690" y="3307728"/>
            <a:ext cx="37946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Among the </a:t>
            </a:r>
            <a:r>
              <a:rPr kumimoji="0" lang="en-US" sz="18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215</a:t>
            </a: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health centers included in the survey, </a:t>
            </a:r>
            <a:r>
              <a:rPr lang="en-US" b="1" noProof="0" dirty="0">
                <a:solidFill>
                  <a:srgbClr val="59595B"/>
                </a:solidFill>
                <a:latin typeface="Segoe UI" panose="020B0502040204020203" pitchFamily="34" charset="0"/>
                <a:ea typeface="Segoe UI" panose="020B0502040204020203" pitchFamily="34" charset="0"/>
                <a:cs typeface="Segoe UI" panose="020B0502040204020203" pitchFamily="34" charset="0"/>
              </a:rPr>
              <a:t>86</a:t>
            </a:r>
            <a:r>
              <a:rPr kumimoji="0" lang="en-US" sz="18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reported they offer post-abortion care services, by report.</a:t>
            </a:r>
          </a:p>
        </p:txBody>
      </p:sp>
      <p:graphicFrame>
        <p:nvGraphicFramePr>
          <p:cNvPr id="6" name="Chart 5">
            <a:extLst>
              <a:ext uri="{FF2B5EF4-FFF2-40B4-BE49-F238E27FC236}">
                <a16:creationId xmlns:a16="http://schemas.microsoft.com/office/drawing/2014/main" id="{A43DDF91-ED22-674C-971F-E3B139F0C74B}"/>
              </a:ext>
            </a:extLst>
          </p:cNvPr>
          <p:cNvGraphicFramePr/>
          <p:nvPr>
            <p:extLst>
              <p:ext uri="{D42A27DB-BD31-4B8C-83A1-F6EECF244321}">
                <p14:modId xmlns:p14="http://schemas.microsoft.com/office/powerpoint/2010/main" val="349436896"/>
              </p:ext>
            </p:extLst>
          </p:nvPr>
        </p:nvGraphicFramePr>
        <p:xfrm>
          <a:off x="5999903" y="1855310"/>
          <a:ext cx="2465170" cy="1452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434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978" y="3498826"/>
            <a:ext cx="466783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Of all health posts who reported that they provide implant as a method of FP (n=111), only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25%</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had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at least one staff member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trained to provide implant removal services on typical days</a:t>
            </a:r>
          </a:p>
        </p:txBody>
      </p:sp>
      <p:sp>
        <p:nvSpPr>
          <p:cNvPr id="9" name="TextBox 8">
            <a:extLst>
              <a:ext uri="{FF2B5EF4-FFF2-40B4-BE49-F238E27FC236}">
                <a16:creationId xmlns:a16="http://schemas.microsoft.com/office/drawing/2014/main" id="{EFBEBC6B-0431-F44A-A80B-F82D60AF583C}"/>
              </a:ext>
            </a:extLst>
          </p:cNvPr>
          <p:cNvSpPr txBox="1">
            <a:spLocks/>
          </p:cNvSpPr>
          <p:nvPr/>
        </p:nvSpPr>
        <p:spPr>
          <a:xfrm>
            <a:off x="579184" y="397339"/>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Health Posts Provision of Services – Implant Removal </a:t>
            </a:r>
          </a:p>
        </p:txBody>
      </p:sp>
      <p:sp>
        <p:nvSpPr>
          <p:cNvPr id="12" name="Rectangle 11">
            <a:extLst>
              <a:ext uri="{FF2B5EF4-FFF2-40B4-BE49-F238E27FC236}">
                <a16:creationId xmlns:a16="http://schemas.microsoft.com/office/drawing/2014/main" id="{4D524921-8528-754F-9E00-198039D07950}"/>
              </a:ext>
            </a:extLst>
          </p:cNvPr>
          <p:cNvSpPr/>
          <p:nvPr/>
        </p:nvSpPr>
        <p:spPr bwMode="auto">
          <a:xfrm>
            <a:off x="6574803" y="2214858"/>
            <a:ext cx="5039145" cy="1162178"/>
          </a:xfrm>
          <a:prstGeom prst="rect">
            <a:avLst/>
          </a:prstGeom>
          <a:solidFill>
            <a:srgbClr val="55015B"/>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59595B"/>
              </a:solidFill>
              <a:effectLst/>
              <a:uLnTx/>
              <a:uFillTx/>
              <a:latin typeface="Arial"/>
              <a:ea typeface="+mn-ea"/>
              <a:cs typeface="+mn-cs"/>
            </a:endParaRPr>
          </a:p>
        </p:txBody>
      </p:sp>
      <p:sp>
        <p:nvSpPr>
          <p:cNvPr id="13" name="TextBox 12">
            <a:extLst>
              <a:ext uri="{FF2B5EF4-FFF2-40B4-BE49-F238E27FC236}">
                <a16:creationId xmlns:a16="http://schemas.microsoft.com/office/drawing/2014/main" id="{FDCA2421-37D0-1F48-8C4E-1E013D5538FA}"/>
              </a:ext>
            </a:extLst>
          </p:cNvPr>
          <p:cNvSpPr txBox="1">
            <a:spLocks/>
          </p:cNvSpPr>
          <p:nvPr/>
        </p:nvSpPr>
        <p:spPr>
          <a:xfrm>
            <a:off x="7971888" y="2435255"/>
            <a:ext cx="3368794" cy="92333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Provider trained on implant removal services available on day of interview</a:t>
            </a:r>
            <a:endParaRPr kumimoji="0" lang="fr-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241F2AFB-C07E-B444-9E39-60814E69781B}"/>
              </a:ext>
            </a:extLst>
          </p:cNvPr>
          <p:cNvSpPr/>
          <p:nvPr/>
        </p:nvSpPr>
        <p:spPr bwMode="auto">
          <a:xfrm>
            <a:off x="488987" y="2214858"/>
            <a:ext cx="5049814" cy="1162178"/>
          </a:xfrm>
          <a:prstGeom prst="rect">
            <a:avLst/>
          </a:prstGeom>
          <a:solidFill>
            <a:srgbClr val="00667D"/>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59595B"/>
              </a:solidFill>
              <a:effectLst/>
              <a:uLnTx/>
              <a:uFillTx/>
              <a:latin typeface="Arial"/>
              <a:ea typeface="+mn-ea"/>
              <a:cs typeface="+mn-cs"/>
            </a:endParaRPr>
          </a:p>
        </p:txBody>
      </p:sp>
      <p:sp>
        <p:nvSpPr>
          <p:cNvPr id="15" name="TextBox 14">
            <a:extLst>
              <a:ext uri="{FF2B5EF4-FFF2-40B4-BE49-F238E27FC236}">
                <a16:creationId xmlns:a16="http://schemas.microsoft.com/office/drawing/2014/main" id="{397139FF-3B32-E34E-946D-35E1B92B482A}"/>
              </a:ext>
            </a:extLst>
          </p:cNvPr>
          <p:cNvSpPr txBox="1">
            <a:spLocks/>
          </p:cNvSpPr>
          <p:nvPr/>
        </p:nvSpPr>
        <p:spPr>
          <a:xfrm>
            <a:off x="1813535" y="2468435"/>
            <a:ext cx="3725266" cy="92333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Provider trained on implant removal services available on regular basis</a:t>
            </a:r>
            <a:endParaRPr kumimoji="0" lang="fr-CA"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EDEEEA1C-E052-F742-B046-85805DE254AE}"/>
              </a:ext>
            </a:extLst>
          </p:cNvPr>
          <p:cNvSpPr txBox="1"/>
          <p:nvPr/>
        </p:nvSpPr>
        <p:spPr>
          <a:xfrm>
            <a:off x="6574803" y="3470863"/>
            <a:ext cx="506293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Of all health posts surveyed who reported that they provide implant as a method of FP (n=111),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22%</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had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at least one staff member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trained to provide implant removal services present on the day of the interview</a:t>
            </a:r>
          </a:p>
        </p:txBody>
      </p:sp>
      <p:graphicFrame>
        <p:nvGraphicFramePr>
          <p:cNvPr id="6" name="Chart 5">
            <a:extLst>
              <a:ext uri="{FF2B5EF4-FFF2-40B4-BE49-F238E27FC236}">
                <a16:creationId xmlns:a16="http://schemas.microsoft.com/office/drawing/2014/main" id="{A43DDF91-ED22-674C-971F-E3B139F0C74B}"/>
              </a:ext>
            </a:extLst>
          </p:cNvPr>
          <p:cNvGraphicFramePr/>
          <p:nvPr/>
        </p:nvGraphicFramePr>
        <p:xfrm>
          <a:off x="6003444" y="1913383"/>
          <a:ext cx="2465170" cy="1225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E1BE5B3-0CE5-284C-8F72-273E2FD1724E}"/>
              </a:ext>
            </a:extLst>
          </p:cNvPr>
          <p:cNvGraphicFramePr/>
          <p:nvPr/>
        </p:nvGraphicFramePr>
        <p:xfrm>
          <a:off x="579184" y="2093068"/>
          <a:ext cx="2465170" cy="10853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307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685" y="1644640"/>
            <a:ext cx="11419242" cy="3577774"/>
          </a:xfrm>
          <a:prstGeom prst="rect">
            <a:avLst/>
          </a:prstGeom>
          <a:noFill/>
        </p:spPr>
        <p:txBody>
          <a:bodyPr wrap="square" lIns="91440" tIns="45720" rIns="91440" bIns="45720" rtlCol="0" anchor="t">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lang="en-US" sz="2000" b="1" dirty="0">
                <a:solidFill>
                  <a:srgbClr val="59595B"/>
                </a:solidFill>
                <a:latin typeface="Segoe UI" panose="020B0502040204020203" pitchFamily="34" charset="0"/>
                <a:cs typeface="Segoe UI" panose="020B0502040204020203" pitchFamily="34" charset="0"/>
              </a:rPr>
              <a:t>More work needed to improve routine immunization and sick infant care</a:t>
            </a:r>
          </a:p>
          <a:p>
            <a:pPr marL="742950" lvl="1" indent="-285750" algn="just">
              <a:lnSpc>
                <a:spcPct val="150000"/>
              </a:lnSpc>
              <a:spcAft>
                <a:spcPts val="800"/>
              </a:spcAft>
              <a:buFont typeface="Arial" panose="020B0604020202020204" pitchFamily="34" charset="0"/>
              <a:buChar char="•"/>
              <a:defRPr/>
            </a:pPr>
            <a:r>
              <a:rPr lang="en-US" sz="2000" dirty="0">
                <a:solidFill>
                  <a:srgbClr val="59595B"/>
                </a:solidFill>
                <a:latin typeface="Segoe UI" panose="020B0502040204020203" pitchFamily="34" charset="0"/>
                <a:cs typeface="Segoe UI" panose="020B0502040204020203" pitchFamily="34" charset="0"/>
              </a:rPr>
              <a:t>Only </a:t>
            </a:r>
            <a:r>
              <a:rPr lang="en-US" sz="2000" b="1" dirty="0">
                <a:solidFill>
                  <a:srgbClr val="59595B"/>
                </a:solidFill>
                <a:latin typeface="Segoe UI" panose="020B0502040204020203" pitchFamily="34" charset="0"/>
                <a:cs typeface="Segoe UI" panose="020B0502040204020203" pitchFamily="34" charset="0"/>
              </a:rPr>
              <a:t>one-third of infants </a:t>
            </a:r>
            <a:r>
              <a:rPr lang="en-US" sz="2000" dirty="0">
                <a:solidFill>
                  <a:srgbClr val="59595B"/>
                </a:solidFill>
                <a:latin typeface="Segoe UI" panose="020B0502040204020203" pitchFamily="34" charset="0"/>
                <a:cs typeface="Segoe UI" panose="020B0502040204020203" pitchFamily="34" charset="0"/>
              </a:rPr>
              <a:t>were </a:t>
            </a:r>
            <a:r>
              <a:rPr lang="en-US" sz="2000" b="1" dirty="0">
                <a:solidFill>
                  <a:srgbClr val="59595B"/>
                </a:solidFill>
                <a:latin typeface="Segoe UI" panose="020B0502040204020203" pitchFamily="34" charset="0"/>
                <a:cs typeface="Segoe UI" panose="020B0502040204020203" pitchFamily="34" charset="0"/>
              </a:rPr>
              <a:t>fully vaccinated (8 vaccine doses) </a:t>
            </a:r>
            <a:r>
              <a:rPr lang="en-US" sz="2000" dirty="0">
                <a:solidFill>
                  <a:srgbClr val="59595B"/>
                </a:solidFill>
                <a:latin typeface="Segoe UI" panose="020B0502040204020203" pitchFamily="34" charset="0"/>
                <a:cs typeface="Segoe UI" panose="020B0502040204020203" pitchFamily="34" charset="0"/>
              </a:rPr>
              <a:t>by their first birthday</a:t>
            </a:r>
          </a:p>
          <a:p>
            <a:pPr marL="742950" lvl="1" indent="-285750" algn="just">
              <a:lnSpc>
                <a:spcPct val="150000"/>
              </a:lnSpc>
              <a:spcAft>
                <a:spcPts val="800"/>
              </a:spcAft>
              <a:buFont typeface="Arial" panose="020B0604020202020204" pitchFamily="34" charset="0"/>
              <a:buChar char="•"/>
              <a:defRPr/>
            </a:pPr>
            <a:r>
              <a:rPr lang="en-US" sz="2000" dirty="0">
                <a:solidFill>
                  <a:srgbClr val="59595B"/>
                </a:solidFill>
                <a:latin typeface="Segoe UI" panose="020B0502040204020203" pitchFamily="34" charset="0"/>
                <a:cs typeface="Segoe UI" panose="020B0502040204020203" pitchFamily="34" charset="0"/>
              </a:rPr>
              <a:t>Less than one in ten (6%) infants with diarrhea received both ORS and zinc as treatment.</a:t>
            </a:r>
          </a:p>
          <a:p>
            <a:pPr marL="742950" lvl="1" indent="-285750" algn="just">
              <a:lnSpc>
                <a:spcPct val="150000"/>
              </a:lnSpc>
              <a:spcAft>
                <a:spcPts val="800"/>
              </a:spcAft>
              <a:buFont typeface="Arial" panose="020B0604020202020204" pitchFamily="34" charset="0"/>
              <a:buChar char="•"/>
              <a:defRPr/>
            </a:pPr>
            <a:r>
              <a:rPr lang="en-US" sz="2000" dirty="0">
                <a:solidFill>
                  <a:srgbClr val="59595B"/>
                </a:solidFill>
                <a:latin typeface="Segoe UI" panose="020B0502040204020203" pitchFamily="34" charset="0"/>
                <a:cs typeface="Segoe UI" panose="020B0502040204020203" pitchFamily="34" charset="0"/>
              </a:rPr>
              <a:t>Close to half of mothers who reported that their infant(s) suffered from fast breathing or difficulty breathing at 6-months and 1-year postpartum sought care for their reported breathing problem</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sp>
        <p:nvSpPr>
          <p:cNvPr id="7" name="TextBox 6"/>
          <p:cNvSpPr txBox="1">
            <a:spLocks/>
          </p:cNvSpPr>
          <p:nvPr/>
        </p:nvSpPr>
        <p:spPr>
          <a:xfrm>
            <a:off x="1425250" y="323215"/>
            <a:ext cx="9291735" cy="76944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667D"/>
                </a:solidFill>
                <a:latin typeface="Segoe UI" panose="020B0502040204020203" pitchFamily="34" charset="0"/>
                <a:ea typeface="Quattrocento Sans"/>
                <a:cs typeface="Segoe UI" panose="020B0502040204020203" pitchFamily="34" charset="0"/>
                <a:sym typeface="Quattrocento Sans"/>
              </a:rPr>
              <a:t>What our results show: </a:t>
            </a:r>
            <a:r>
              <a:rPr lang="en-US" sz="4400" b="1" dirty="0">
                <a:solidFill>
                  <a:srgbClr val="55015B"/>
                </a:solidFill>
                <a:latin typeface="Segoe UI" panose="020B0502040204020203" pitchFamily="34" charset="0"/>
                <a:ea typeface="Quattrocento Sans"/>
                <a:cs typeface="Segoe UI" panose="020B0502040204020203" pitchFamily="34" charset="0"/>
                <a:sym typeface="Quattrocento Sans"/>
              </a:rPr>
              <a:t>Infants</a:t>
            </a:r>
            <a:endParaRPr kumimoji="0" lang="fr-CA" sz="4400" b="0" i="0" u="none" strike="sngStrike" kern="1200" cap="none" spc="0" normalizeH="0" baseline="0" noProof="0" dirty="0">
              <a:ln>
                <a:noFill/>
              </a:ln>
              <a:solidFill>
                <a:srgbClr val="5501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59595B"/>
              </a:solidFill>
              <a:effectLst/>
              <a:uLnTx/>
              <a:uFillTx/>
              <a:latin typeface="Arial"/>
              <a:ea typeface="+mn-ea"/>
              <a:cs typeface="+mn-cs"/>
            </a:endParaRPr>
          </a:p>
        </p:txBody>
      </p:sp>
    </p:spTree>
    <p:extLst>
      <p:ext uri="{BB962C8B-B14F-4D97-AF65-F5344CB8AC3E}">
        <p14:creationId xmlns:p14="http://schemas.microsoft.com/office/powerpoint/2010/main" val="286801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4AB3AF-7CA0-4F9D-BC07-84F1C0B22B23}"/>
              </a:ext>
            </a:extLst>
          </p:cNvPr>
          <p:cNvGrpSpPr/>
          <p:nvPr/>
        </p:nvGrpSpPr>
        <p:grpSpPr>
          <a:xfrm>
            <a:off x="5372735" y="612370"/>
            <a:ext cx="6191348" cy="5654460"/>
            <a:chOff x="5219864" y="223826"/>
            <a:chExt cx="6788852" cy="6121722"/>
          </a:xfrm>
        </p:grpSpPr>
        <p:pic>
          <p:nvPicPr>
            <p:cNvPr id="7" name="Graphic 6">
              <a:extLst>
                <a:ext uri="{FF2B5EF4-FFF2-40B4-BE49-F238E27FC236}">
                  <a16:creationId xmlns:a16="http://schemas.microsoft.com/office/drawing/2014/main" id="{1F314364-F258-4351-AAFC-6F66E701C5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9864" y="4468114"/>
              <a:ext cx="1752272" cy="1877434"/>
            </a:xfrm>
            <a:prstGeom prst="rect">
              <a:avLst/>
            </a:prstGeom>
          </p:spPr>
        </p:pic>
        <p:pic>
          <p:nvPicPr>
            <p:cNvPr id="8" name="Graphic 7">
              <a:extLst>
                <a:ext uri="{FF2B5EF4-FFF2-40B4-BE49-F238E27FC236}">
                  <a16:creationId xmlns:a16="http://schemas.microsoft.com/office/drawing/2014/main" id="{FFAC2333-A64A-4AEC-AD19-7FAA760F97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5090" y="627047"/>
              <a:ext cx="890752" cy="946424"/>
            </a:xfrm>
            <a:prstGeom prst="rect">
              <a:avLst/>
            </a:prstGeom>
          </p:spPr>
        </p:pic>
        <p:pic>
          <p:nvPicPr>
            <p:cNvPr id="9" name="Graphic 8">
              <a:extLst>
                <a:ext uri="{FF2B5EF4-FFF2-40B4-BE49-F238E27FC236}">
                  <a16:creationId xmlns:a16="http://schemas.microsoft.com/office/drawing/2014/main" id="{AB9D23B4-26F5-431F-BC96-704138FFDB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2215" y="4662170"/>
              <a:ext cx="1476501" cy="1568783"/>
            </a:xfrm>
            <a:prstGeom prst="rect">
              <a:avLst/>
            </a:prstGeom>
          </p:spPr>
        </p:pic>
        <p:pic>
          <p:nvPicPr>
            <p:cNvPr id="10" name="Graphic 9">
              <a:extLst>
                <a:ext uri="{FF2B5EF4-FFF2-40B4-BE49-F238E27FC236}">
                  <a16:creationId xmlns:a16="http://schemas.microsoft.com/office/drawing/2014/main" id="{35C2B3DB-49CA-464B-9D03-3DFBE7BE01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2458" y="4046550"/>
              <a:ext cx="793532" cy="843128"/>
            </a:xfrm>
            <a:prstGeom prst="rect">
              <a:avLst/>
            </a:prstGeom>
          </p:spPr>
        </p:pic>
        <p:pic>
          <p:nvPicPr>
            <p:cNvPr id="11" name="Graphic 10">
              <a:extLst>
                <a:ext uri="{FF2B5EF4-FFF2-40B4-BE49-F238E27FC236}">
                  <a16:creationId xmlns:a16="http://schemas.microsoft.com/office/drawing/2014/main" id="{B63E779E-20DF-4945-97C9-12AD3BCAE3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6027" y="223826"/>
              <a:ext cx="793532" cy="843128"/>
            </a:xfrm>
            <a:prstGeom prst="rect">
              <a:avLst/>
            </a:prstGeom>
          </p:spPr>
        </p:pic>
      </p:grpSp>
      <p:sp>
        <p:nvSpPr>
          <p:cNvPr id="48" name="TextBox 47"/>
          <p:cNvSpPr txBox="1">
            <a:spLocks/>
          </p:cNvSpPr>
          <p:nvPr/>
        </p:nvSpPr>
        <p:spPr>
          <a:xfrm>
            <a:off x="6096000" y="1558941"/>
            <a:ext cx="5812601" cy="347787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mn-ea"/>
                <a:cs typeface="Segoe UI" panose="020B0502040204020203" pitchFamily="34" charset="0"/>
              </a:rPr>
              <a:t>COVID-19 risk perception, </a:t>
            </a:r>
            <a:r>
              <a:rPr lang="en-US" sz="4400" b="1" dirty="0">
                <a:solidFill>
                  <a:srgbClr val="00667D"/>
                </a:solidFill>
                <a:latin typeface="Segoe UI" panose="020B0502040204020203" pitchFamily="34" charset="0"/>
                <a:cs typeface="Segoe UI" panose="020B0502040204020203" pitchFamily="34" charset="0"/>
              </a:rPr>
              <a:t>va</a:t>
            </a: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mn-ea"/>
                <a:cs typeface="Segoe UI" panose="020B0502040204020203" pitchFamily="34" charset="0"/>
              </a:rPr>
              <a:t>ccine hesitancy and </a:t>
            </a:r>
            <a:r>
              <a:rPr lang="en-US" sz="4400" b="1" dirty="0">
                <a:solidFill>
                  <a:srgbClr val="00667D"/>
                </a:solidFill>
                <a:latin typeface="Segoe UI" panose="020B0502040204020203" pitchFamily="34" charset="0"/>
                <a:cs typeface="Segoe UI" panose="020B0502040204020203" pitchFamily="34" charset="0"/>
              </a:rPr>
              <a:t>its effect on health service delivery</a:t>
            </a:r>
            <a:endPar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mn-ea"/>
              <a:cs typeface="Segoe UI" panose="020B0502040204020203" pitchFamily="34" charset="0"/>
            </a:endParaRPr>
          </a:p>
        </p:txBody>
      </p:sp>
      <p:pic>
        <p:nvPicPr>
          <p:cNvPr id="5" name="Picture Placeholder 4"/>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l="14738" r="14738"/>
          <a:stretch/>
        </p:blipFill>
        <p:spPr>
          <a:xfrm>
            <a:off x="0" y="221064"/>
            <a:ext cx="6371381" cy="6024566"/>
          </a:xfrm>
          <a:solidFill>
            <a:srgbClr val="0F1B4B"/>
          </a:solidFill>
          <a:ln>
            <a:noFill/>
          </a:ln>
        </p:spPr>
      </p:pic>
    </p:spTree>
    <p:extLst>
      <p:ext uri="{BB962C8B-B14F-4D97-AF65-F5344CB8AC3E}">
        <p14:creationId xmlns:p14="http://schemas.microsoft.com/office/powerpoint/2010/main" val="3466100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EBC6B-0431-F44A-A80B-F82D60AF583C}"/>
              </a:ext>
            </a:extLst>
          </p:cNvPr>
          <p:cNvSpPr txBox="1">
            <a:spLocks/>
          </p:cNvSpPr>
          <p:nvPr/>
        </p:nvSpPr>
        <p:spPr>
          <a:xfrm>
            <a:off x="579184" y="397339"/>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9595B"/>
                </a:solidFill>
                <a:effectLst/>
                <a:uLnTx/>
                <a:uFillTx/>
                <a:latin typeface="Segoe UI" panose="020B0502040204020203" pitchFamily="34" charset="0"/>
                <a:ea typeface="Open Sans" panose="020B0606030504020204" pitchFamily="34" charset="0"/>
                <a:cs typeface="Segoe UI" panose="020B0502040204020203" pitchFamily="34" charset="0"/>
              </a:rPr>
              <a:t>COVID-19</a:t>
            </a:r>
            <a:endParaRPr kumimoji="0" lang="fr-CA" sz="3200" b="0" i="0" u="none" strike="noStrike" kern="1200" cap="none" spc="0" normalizeH="0" baseline="0" noProof="0" dirty="0">
              <a:ln>
                <a:noFill/>
              </a:ln>
              <a:solidFill>
                <a:srgbClr val="59595B"/>
              </a:solidFill>
              <a:effectLst/>
              <a:uLnTx/>
              <a:uFillTx/>
              <a:latin typeface="Montserrat" panose="02000505000000020004" pitchFamily="2" charset="0"/>
              <a:ea typeface="Open Sans" panose="020B0606030504020204" pitchFamily="34" charset="0"/>
              <a:cs typeface="Open Sans" panose="020B0606030504020204" pitchFamily="34" charset="0"/>
            </a:endParaRPr>
          </a:p>
        </p:txBody>
      </p:sp>
      <p:pic>
        <p:nvPicPr>
          <p:cNvPr id="17" name="Graphic 2">
            <a:extLst>
              <a:ext uri="{FF2B5EF4-FFF2-40B4-BE49-F238E27FC236}">
                <a16:creationId xmlns:a16="http://schemas.microsoft.com/office/drawing/2014/main" id="{064068A9-995C-491A-AAAA-0FEB2BE8F9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0335" y="848754"/>
            <a:ext cx="1068216" cy="1134980"/>
          </a:xfrm>
          <a:prstGeom prst="rect">
            <a:avLst/>
          </a:prstGeom>
        </p:spPr>
      </p:pic>
      <p:pic>
        <p:nvPicPr>
          <p:cNvPr id="18" name="Graphic 2">
            <a:extLst>
              <a:ext uri="{FF2B5EF4-FFF2-40B4-BE49-F238E27FC236}">
                <a16:creationId xmlns:a16="http://schemas.microsoft.com/office/drawing/2014/main" id="{815C1FDB-9921-4A5F-A3A7-E9893C834C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0641" y="5723020"/>
            <a:ext cx="1068216" cy="1134980"/>
          </a:xfrm>
          <a:prstGeom prst="rect">
            <a:avLst/>
          </a:prstGeom>
        </p:spPr>
      </p:pic>
      <p:sp>
        <p:nvSpPr>
          <p:cNvPr id="8" name="TextBox 7">
            <a:extLst>
              <a:ext uri="{FF2B5EF4-FFF2-40B4-BE49-F238E27FC236}">
                <a16:creationId xmlns:a16="http://schemas.microsoft.com/office/drawing/2014/main" id="{A3425F4A-A0E5-424A-B733-5A40CEAB4CF4}"/>
              </a:ext>
            </a:extLst>
          </p:cNvPr>
          <p:cNvSpPr txBox="1"/>
          <p:nvPr/>
        </p:nvSpPr>
        <p:spPr>
          <a:xfrm>
            <a:off x="448574" y="1582340"/>
            <a:ext cx="11072191" cy="391690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The following subjects related to COVID-19 were explored from </a:t>
            </a:r>
            <a:r>
              <a:rPr lang="en-US" sz="3200" b="1" dirty="0">
                <a:solidFill>
                  <a:srgbClr val="59595B"/>
                </a:solidFill>
                <a:latin typeface="Segoe UI" panose="020B0502040204020203" pitchFamily="34" charset="0"/>
                <a:cs typeface="Segoe UI" panose="020B0502040204020203" pitchFamily="34" charset="0"/>
              </a:rPr>
              <a:t>the Baseline/CS and SDP surveys</a:t>
            </a:r>
          </a:p>
          <a:p>
            <a:pPr marL="285750" indent="-285750">
              <a:lnSpc>
                <a:spcPct val="200000"/>
              </a:lnSpc>
              <a:buFont typeface="Wingdings" panose="05000000000000000000" pitchFamily="2" charset="2"/>
              <a:buChar char="§"/>
              <a:defRPr/>
            </a:pPr>
            <a:r>
              <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Risk perception on COVID-19 </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n-US" sz="2400" i="1" dirty="0">
                <a:solidFill>
                  <a:srgbClr val="59595B"/>
                </a:solidFill>
                <a:latin typeface="Segoe UI" panose="020B0502040204020203" pitchFamily="34" charset="0"/>
                <a:ea typeface="Segoe UI" panose="020B0502040204020203" pitchFamily="34" charset="0"/>
                <a:cs typeface="Segoe UI" panose="020B0502040204020203" pitchFamily="34" charset="0"/>
              </a:rPr>
              <a:t>COVID-19 vaccine hesitancy</a:t>
            </a:r>
            <a:endPar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n-US" sz="2400" i="1" dirty="0">
                <a:solidFill>
                  <a:srgbClr val="59595B"/>
                </a:solidFill>
                <a:latin typeface="Segoe UI" panose="020B0502040204020203" pitchFamily="34" charset="0"/>
                <a:ea typeface="Segoe UI" panose="020B0502040204020203" pitchFamily="34" charset="0"/>
                <a:cs typeface="Segoe UI" panose="020B0502040204020203" pitchFamily="34" charset="0"/>
              </a:rPr>
              <a:t>Economic impact of COVID-19</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n-US" sz="2400" i="1" dirty="0">
                <a:solidFill>
                  <a:srgbClr val="59595B"/>
                </a:solidFill>
                <a:latin typeface="Segoe UI" panose="020B0502040204020203" pitchFamily="34" charset="0"/>
                <a:cs typeface="Segoe UI" panose="020B0502040204020203" pitchFamily="34" charset="0"/>
              </a:rPr>
              <a:t>CO</a:t>
            </a:r>
            <a:r>
              <a:rPr lang="en-US" sz="2400" i="1" dirty="0">
                <a:latin typeface="Segoe UI" panose="020B0502040204020203" pitchFamily="34" charset="0"/>
                <a:cs typeface="Segoe UI" panose="020B0502040204020203" pitchFamily="34" charset="0"/>
              </a:rPr>
              <a:t>VID-19 Services availability and readiness gathered from health facilities</a:t>
            </a:r>
          </a:p>
        </p:txBody>
      </p:sp>
    </p:spTree>
    <p:extLst>
      <p:ext uri="{BB962C8B-B14F-4D97-AF65-F5344CB8AC3E}">
        <p14:creationId xmlns:p14="http://schemas.microsoft.com/office/powerpoint/2010/main" val="391656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0EBA52-0D30-45B4-A320-5CCF67BF80CC}"/>
              </a:ext>
            </a:extLst>
          </p:cNvPr>
          <p:cNvSpPr>
            <a:spLocks noGrp="1"/>
          </p:cNvSpPr>
          <p:nvPr>
            <p:ph type="title"/>
          </p:nvPr>
        </p:nvSpPr>
        <p:spPr>
          <a:xfrm>
            <a:off x="433615" y="358331"/>
            <a:ext cx="11530832" cy="516984"/>
          </a:xfrm>
        </p:spPr>
        <p:txBody>
          <a:bodyPr>
            <a:noAutofit/>
          </a:bodyPr>
          <a:lstStyle/>
          <a:p>
            <a:pPr algn="ctr"/>
            <a:r>
              <a:rPr lang="en-US" sz="3200" b="1" dirty="0">
                <a:solidFill>
                  <a:srgbClr val="70A8AF"/>
                </a:solidFill>
                <a:latin typeface="Segoe UI" panose="020B0502040204020203" pitchFamily="34" charset="0"/>
                <a:cs typeface="Segoe UI" panose="020B0502040204020203" pitchFamily="34" charset="0"/>
              </a:rPr>
              <a:t>Concern  about community spread COVID-19</a:t>
            </a:r>
            <a:endParaRPr lang="en-US" sz="3200" b="1" strike="sngStrike" dirty="0">
              <a:solidFill>
                <a:srgbClr val="70A8AF"/>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D8F6C492-C8F9-4825-B86A-8BCF28D220C5}"/>
              </a:ext>
            </a:extLst>
          </p:cNvPr>
          <p:cNvGrpSpPr/>
          <p:nvPr/>
        </p:nvGrpSpPr>
        <p:grpSpPr>
          <a:xfrm>
            <a:off x="4889689" y="1657918"/>
            <a:ext cx="2803141" cy="1101734"/>
            <a:chOff x="8066599" y="117438"/>
            <a:chExt cx="4045639" cy="1827960"/>
          </a:xfrm>
        </p:grpSpPr>
        <p:pic>
          <p:nvPicPr>
            <p:cNvPr id="3" name="Graphic 2">
              <a:extLst>
                <a:ext uri="{FF2B5EF4-FFF2-40B4-BE49-F238E27FC236}">
                  <a16:creationId xmlns:a16="http://schemas.microsoft.com/office/drawing/2014/main" id="{9278209A-D074-4995-B27E-CE2D773D3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63085" y="406993"/>
              <a:ext cx="890752" cy="946424"/>
            </a:xfrm>
            <a:prstGeom prst="rect">
              <a:avLst/>
            </a:prstGeom>
          </p:spPr>
        </p:pic>
        <p:pic>
          <p:nvPicPr>
            <p:cNvPr id="4" name="Graphic 3">
              <a:extLst>
                <a:ext uri="{FF2B5EF4-FFF2-40B4-BE49-F238E27FC236}">
                  <a16:creationId xmlns:a16="http://schemas.microsoft.com/office/drawing/2014/main" id="{AC86A9A8-4950-4917-9117-E578CB241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6599" y="117438"/>
              <a:ext cx="1031617" cy="1096093"/>
            </a:xfrm>
            <a:prstGeom prst="rect">
              <a:avLst/>
            </a:prstGeom>
          </p:spPr>
        </p:pic>
        <p:pic>
          <p:nvPicPr>
            <p:cNvPr id="7" name="Graphic 6">
              <a:extLst>
                <a:ext uri="{FF2B5EF4-FFF2-40B4-BE49-F238E27FC236}">
                  <a16:creationId xmlns:a16="http://schemas.microsoft.com/office/drawing/2014/main" id="{15BACD24-C2D7-4DA4-BA7F-69E3F571F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8706" y="1102270"/>
              <a:ext cx="793532" cy="843128"/>
            </a:xfrm>
            <a:prstGeom prst="rect">
              <a:avLst/>
            </a:prstGeom>
          </p:spPr>
        </p:pic>
      </p:grpSp>
      <p:sp>
        <p:nvSpPr>
          <p:cNvPr id="9" name="TextBox 8">
            <a:extLst>
              <a:ext uri="{FF2B5EF4-FFF2-40B4-BE49-F238E27FC236}">
                <a16:creationId xmlns:a16="http://schemas.microsoft.com/office/drawing/2014/main" id="{DA803C8D-9A85-418E-97A7-F6CE2BE036AB}"/>
              </a:ext>
            </a:extLst>
          </p:cNvPr>
          <p:cNvSpPr txBox="1"/>
          <p:nvPr/>
        </p:nvSpPr>
        <p:spPr>
          <a:xfrm>
            <a:off x="433614" y="5353153"/>
            <a:ext cx="1153083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One third of the women </a:t>
            </a:r>
            <a:r>
              <a:rPr kumimoji="0" lang="en-GB"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reported that they were </a:t>
            </a:r>
            <a:r>
              <a:rPr kumimoji="0" lang="en-GB" sz="20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very concerned </a:t>
            </a:r>
            <a:r>
              <a:rPr kumimoji="0" lang="en-GB"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about the spread of COVID-19 in their community </a:t>
            </a:r>
          </a:p>
        </p:txBody>
      </p:sp>
      <p:graphicFrame>
        <p:nvGraphicFramePr>
          <p:cNvPr id="12" name="Chart 11">
            <a:extLst>
              <a:ext uri="{FF2B5EF4-FFF2-40B4-BE49-F238E27FC236}">
                <a16:creationId xmlns:a16="http://schemas.microsoft.com/office/drawing/2014/main" id="{3E49A0DF-71C8-4D8C-988E-B857A1647C5E}"/>
              </a:ext>
            </a:extLst>
          </p:cNvPr>
          <p:cNvGraphicFramePr/>
          <p:nvPr/>
        </p:nvGraphicFramePr>
        <p:xfrm>
          <a:off x="901360" y="784214"/>
          <a:ext cx="9406230" cy="40574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0015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8F6C492-C8F9-4825-B86A-8BCF28D220C5}"/>
              </a:ext>
            </a:extLst>
          </p:cNvPr>
          <p:cNvGrpSpPr/>
          <p:nvPr/>
        </p:nvGrpSpPr>
        <p:grpSpPr>
          <a:xfrm>
            <a:off x="5577240" y="1447362"/>
            <a:ext cx="3970208" cy="1596229"/>
            <a:chOff x="8066599" y="117438"/>
            <a:chExt cx="4045639" cy="1827960"/>
          </a:xfrm>
        </p:grpSpPr>
        <p:pic>
          <p:nvPicPr>
            <p:cNvPr id="3" name="Graphic 2">
              <a:extLst>
                <a:ext uri="{FF2B5EF4-FFF2-40B4-BE49-F238E27FC236}">
                  <a16:creationId xmlns:a16="http://schemas.microsoft.com/office/drawing/2014/main" id="{9278209A-D074-4995-B27E-CE2D773D3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63085" y="406993"/>
              <a:ext cx="890752" cy="946424"/>
            </a:xfrm>
            <a:prstGeom prst="rect">
              <a:avLst/>
            </a:prstGeom>
          </p:spPr>
        </p:pic>
        <p:pic>
          <p:nvPicPr>
            <p:cNvPr id="4" name="Graphic 3">
              <a:extLst>
                <a:ext uri="{FF2B5EF4-FFF2-40B4-BE49-F238E27FC236}">
                  <a16:creationId xmlns:a16="http://schemas.microsoft.com/office/drawing/2014/main" id="{AC86A9A8-4950-4917-9117-E578CB241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6599" y="117438"/>
              <a:ext cx="1031617" cy="1096093"/>
            </a:xfrm>
            <a:prstGeom prst="rect">
              <a:avLst/>
            </a:prstGeom>
          </p:spPr>
        </p:pic>
        <p:pic>
          <p:nvPicPr>
            <p:cNvPr id="7" name="Graphic 6">
              <a:extLst>
                <a:ext uri="{FF2B5EF4-FFF2-40B4-BE49-F238E27FC236}">
                  <a16:creationId xmlns:a16="http://schemas.microsoft.com/office/drawing/2014/main" id="{15BACD24-C2D7-4DA4-BA7F-69E3F571F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8706" y="1102270"/>
              <a:ext cx="793532" cy="843128"/>
            </a:xfrm>
            <a:prstGeom prst="rect">
              <a:avLst/>
            </a:prstGeom>
          </p:spPr>
        </p:pic>
      </p:grpSp>
      <p:graphicFrame>
        <p:nvGraphicFramePr>
          <p:cNvPr id="13" name="Chart 12">
            <a:extLst>
              <a:ext uri="{FF2B5EF4-FFF2-40B4-BE49-F238E27FC236}">
                <a16:creationId xmlns:a16="http://schemas.microsoft.com/office/drawing/2014/main" id="{42FF5B6B-CEE9-47D1-A77C-D7BC61C89F28}"/>
              </a:ext>
            </a:extLst>
          </p:cNvPr>
          <p:cNvGraphicFramePr/>
          <p:nvPr>
            <p:extLst>
              <p:ext uri="{D42A27DB-BD31-4B8C-83A1-F6EECF244321}">
                <p14:modId xmlns:p14="http://schemas.microsoft.com/office/powerpoint/2010/main" val="1359062621"/>
              </p:ext>
            </p:extLst>
          </p:nvPr>
        </p:nvGraphicFramePr>
        <p:xfrm>
          <a:off x="661167" y="734536"/>
          <a:ext cx="10578799" cy="5101986"/>
        </p:xfrm>
        <a:graphic>
          <a:graphicData uri="http://schemas.openxmlformats.org/drawingml/2006/chart">
            <c:chart xmlns:c="http://schemas.openxmlformats.org/drawingml/2006/chart" xmlns:r="http://schemas.openxmlformats.org/officeDocument/2006/relationships" r:id="rId5"/>
          </a:graphicData>
        </a:graphic>
      </p:graphicFrame>
      <p:sp>
        <p:nvSpPr>
          <p:cNvPr id="15" name="Title 1">
            <a:extLst>
              <a:ext uri="{FF2B5EF4-FFF2-40B4-BE49-F238E27FC236}">
                <a16:creationId xmlns:a16="http://schemas.microsoft.com/office/drawing/2014/main" id="{71D28ABB-E36B-4423-81E0-2E456D67E090}"/>
              </a:ext>
            </a:extLst>
          </p:cNvPr>
          <p:cNvSpPr>
            <a:spLocks noGrp="1"/>
          </p:cNvSpPr>
          <p:nvPr>
            <p:ph type="title"/>
          </p:nvPr>
        </p:nvSpPr>
        <p:spPr>
          <a:xfrm>
            <a:off x="248489" y="188500"/>
            <a:ext cx="11695022" cy="546036"/>
          </a:xfrm>
        </p:spPr>
        <p:txBody>
          <a:bodyPr>
            <a:noAutofit/>
          </a:bodyPr>
          <a:lstStyle/>
          <a:p>
            <a:pPr algn="ctr"/>
            <a:r>
              <a:rPr lang="en-US" sz="3200" b="1" dirty="0">
                <a:solidFill>
                  <a:srgbClr val="70A8AF"/>
                </a:solidFill>
                <a:latin typeface="Segoe UI" panose="020B0502040204020203" pitchFamily="34" charset="0"/>
                <a:cs typeface="Segoe UI" panose="020B0502040204020203" pitchFamily="34" charset="0"/>
              </a:rPr>
              <a:t>Taking COVID-19 vaccination</a:t>
            </a:r>
          </a:p>
        </p:txBody>
      </p:sp>
      <p:sp>
        <p:nvSpPr>
          <p:cNvPr id="10" name="TextBox 9">
            <a:extLst>
              <a:ext uri="{FF2B5EF4-FFF2-40B4-BE49-F238E27FC236}">
                <a16:creationId xmlns:a16="http://schemas.microsoft.com/office/drawing/2014/main" id="{BF364C93-43D2-4B63-BDF4-6B248DC81C6E}"/>
              </a:ext>
            </a:extLst>
          </p:cNvPr>
          <p:cNvSpPr txBox="1"/>
          <p:nvPr/>
        </p:nvSpPr>
        <p:spPr>
          <a:xfrm>
            <a:off x="77821" y="5596851"/>
            <a:ext cx="1219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Three in ten women from Addis and Harari women </a:t>
            </a:r>
            <a:r>
              <a:rPr kumimoji="0" lang="en-GB"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said they were willing </a:t>
            </a:r>
            <a:r>
              <a:rPr kumimoji="0" lang="en-US"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to take a vaccination against the COVID-19 if offered to them</a:t>
            </a:r>
            <a:endParaRPr kumimoji="0" lang="en-GB"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776082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0" y="196897"/>
            <a:ext cx="12192000" cy="95410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Segoe UI" panose="020B0502040204020203" pitchFamily="34" charset="0"/>
                <a:cs typeface="Segoe UI" panose="020B0502040204020203" pitchFamily="34" charset="0"/>
              </a:rPr>
              <a:t>Availability</a:t>
            </a:r>
            <a:r>
              <a:rPr lang="en-US" sz="2800" dirty="0">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of COVID-19 prevention and management services* -by facility type and sector</a:t>
            </a:r>
            <a:endParaRPr lang="fr-CA" sz="2800" b="1" dirty="0">
              <a:latin typeface="Segoe UI" panose="020B0502040204020203" pitchFamily="34" charset="0"/>
              <a:cs typeface="Segoe UI" panose="020B0502040204020203" pitchFamily="34" charset="0"/>
            </a:endParaRPr>
          </a:p>
        </p:txBody>
      </p:sp>
      <p:sp>
        <p:nvSpPr>
          <p:cNvPr id="11" name="TextBox 10"/>
          <p:cNvSpPr txBox="1"/>
          <p:nvPr/>
        </p:nvSpPr>
        <p:spPr>
          <a:xfrm>
            <a:off x="7974775" y="1739370"/>
            <a:ext cx="378596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latin typeface="Segoe UI" panose="020B0502040204020203" pitchFamily="34" charset="0"/>
                <a:cs typeface="Segoe UI" panose="020B0502040204020203" pitchFamily="34" charset="0"/>
              </a:rPr>
              <a:t>Nearly four out of ten hospitals </a:t>
            </a:r>
            <a:r>
              <a:rPr lang="en-US" sz="2000" i="1" dirty="0">
                <a:latin typeface="Segoe UI" panose="020B0502040204020203" pitchFamily="34" charset="0"/>
                <a:cs typeface="Segoe UI" panose="020B0502040204020203" pitchFamily="34" charset="0"/>
              </a:rPr>
              <a:t>and 14% of </a:t>
            </a:r>
            <a:r>
              <a:rPr lang="en-US" sz="2000" b="1" i="1" dirty="0">
                <a:latin typeface="Segoe UI" panose="020B0502040204020203" pitchFamily="34" charset="0"/>
                <a:cs typeface="Segoe UI" panose="020B0502040204020203" pitchFamily="34" charset="0"/>
              </a:rPr>
              <a:t>health centers </a:t>
            </a:r>
            <a:r>
              <a:rPr lang="en-US" sz="2000" i="1" dirty="0">
                <a:latin typeface="Segoe UI" panose="020B0502040204020203" pitchFamily="34" charset="0"/>
                <a:cs typeface="Segoe UI" panose="020B0502040204020203" pitchFamily="34" charset="0"/>
              </a:rPr>
              <a:t>had COVID </a:t>
            </a:r>
            <a:r>
              <a:rPr lang="en-US" sz="2000" b="1" i="1" dirty="0">
                <a:latin typeface="Segoe UI" panose="020B0502040204020203" pitchFamily="34" charset="0"/>
                <a:cs typeface="Segoe UI" panose="020B0502040204020203" pitchFamily="34" charset="0"/>
              </a:rPr>
              <a:t>prevention, management </a:t>
            </a:r>
            <a:r>
              <a:rPr lang="en-US" sz="2000" b="1" i="1" u="sng" dirty="0">
                <a:latin typeface="Segoe UI" panose="020B0502040204020203" pitchFamily="34" charset="0"/>
                <a:cs typeface="Segoe UI" panose="020B0502040204020203" pitchFamily="34" charset="0"/>
              </a:rPr>
              <a:t>and</a:t>
            </a:r>
            <a:r>
              <a:rPr lang="en-US" sz="2000" b="1" i="1" dirty="0">
                <a:latin typeface="Segoe UI" panose="020B0502040204020203" pitchFamily="34" charset="0"/>
                <a:cs typeface="Segoe UI" panose="020B0502040204020203" pitchFamily="34" charset="0"/>
              </a:rPr>
              <a:t> referral services</a:t>
            </a:r>
            <a:r>
              <a:rPr lang="en-US" sz="2000" i="1" dirty="0">
                <a:latin typeface="Segoe UI" panose="020B0502040204020203" pitchFamily="34" charset="0"/>
                <a:cs typeface="Segoe UI" panose="020B0502040204020203" pitchFamily="34" charset="0"/>
              </a:rPr>
              <a:t> at their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latin typeface="Segoe UI" panose="020B0502040204020203" pitchFamily="34" charset="0"/>
                <a:cs typeface="Segoe UI" panose="020B0502040204020203" pitchFamily="34" charset="0"/>
              </a:rPr>
              <a:t>Only one percent of private</a:t>
            </a:r>
            <a:r>
              <a:rPr lang="en-US" sz="2000" i="1" dirty="0">
                <a:latin typeface="Segoe UI" panose="020B0502040204020203" pitchFamily="34" charset="0"/>
                <a:cs typeface="Segoe UI" panose="020B0502040204020203" pitchFamily="34" charset="0"/>
              </a:rPr>
              <a:t> facilities have COVID prevention or treatment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latin typeface="Segoe UI" panose="020B0502040204020203" pitchFamily="34" charset="0"/>
                <a:cs typeface="Segoe UI" panose="020B0502040204020203" pitchFamily="34" charset="0"/>
              </a:rPr>
              <a:t>*Defined as availability of COVID-19 screening, testing, treatment, vaccination </a:t>
            </a:r>
            <a:r>
              <a:rPr lang="en-US" sz="2000" b="1" i="1" u="sng" dirty="0">
                <a:latin typeface="Segoe UI" panose="020B0502040204020203" pitchFamily="34" charset="0"/>
                <a:cs typeface="Segoe UI" panose="020B0502040204020203" pitchFamily="34" charset="0"/>
              </a:rPr>
              <a:t>and</a:t>
            </a:r>
            <a:r>
              <a:rPr lang="en-US" sz="2000" i="1" dirty="0">
                <a:latin typeface="Segoe UI" panose="020B0502040204020203" pitchFamily="34" charset="0"/>
                <a:cs typeface="Segoe UI" panose="020B0502040204020203" pitchFamily="34" charset="0"/>
              </a:rPr>
              <a:t> referral services</a:t>
            </a:r>
          </a:p>
        </p:txBody>
      </p:sp>
      <p:graphicFrame>
        <p:nvGraphicFramePr>
          <p:cNvPr id="10" name="Chart 9">
            <a:extLst>
              <a:ext uri="{FF2B5EF4-FFF2-40B4-BE49-F238E27FC236}">
                <a16:creationId xmlns:a16="http://schemas.microsoft.com/office/drawing/2014/main" id="{0466431B-9BBB-A745-8518-D346CAA35826}"/>
              </a:ext>
            </a:extLst>
          </p:cNvPr>
          <p:cNvGraphicFramePr/>
          <p:nvPr>
            <p:extLst>
              <p:ext uri="{D42A27DB-BD31-4B8C-83A1-F6EECF244321}">
                <p14:modId xmlns:p14="http://schemas.microsoft.com/office/powerpoint/2010/main" val="1058051810"/>
              </p:ext>
            </p:extLst>
          </p:nvPr>
        </p:nvGraphicFramePr>
        <p:xfrm>
          <a:off x="621912" y="1464616"/>
          <a:ext cx="4445388" cy="4620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466431B-9BBB-A745-8518-D346CAA35826}"/>
              </a:ext>
            </a:extLst>
          </p:cNvPr>
          <p:cNvGraphicFramePr/>
          <p:nvPr>
            <p:extLst>
              <p:ext uri="{D42A27DB-BD31-4B8C-83A1-F6EECF244321}">
                <p14:modId xmlns:p14="http://schemas.microsoft.com/office/powerpoint/2010/main" val="1868560168"/>
              </p:ext>
            </p:extLst>
          </p:nvPr>
        </p:nvGraphicFramePr>
        <p:xfrm>
          <a:off x="3925671" y="1464617"/>
          <a:ext cx="3558473" cy="4620251"/>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FE04E57A-F481-9445-395C-B45A701D30CB}"/>
              </a:ext>
            </a:extLst>
          </p:cNvPr>
          <p:cNvGrpSpPr/>
          <p:nvPr/>
        </p:nvGrpSpPr>
        <p:grpSpPr>
          <a:xfrm>
            <a:off x="9080500" y="1036320"/>
            <a:ext cx="2947750" cy="5732780"/>
            <a:chOff x="9125339" y="90113"/>
            <a:chExt cx="2923775" cy="6691345"/>
          </a:xfrm>
        </p:grpSpPr>
        <p:pic>
          <p:nvPicPr>
            <p:cNvPr id="8" name="Graphic 7">
              <a:extLst>
                <a:ext uri="{FF2B5EF4-FFF2-40B4-BE49-F238E27FC236}">
                  <a16:creationId xmlns:a16="http://schemas.microsoft.com/office/drawing/2014/main" id="{9B9CD7F8-365E-60AB-8F40-3F5B336A4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8362" y="90113"/>
              <a:ext cx="890752" cy="946424"/>
            </a:xfrm>
            <a:prstGeom prst="rect">
              <a:avLst/>
            </a:prstGeom>
          </p:spPr>
        </p:pic>
        <p:pic>
          <p:nvPicPr>
            <p:cNvPr id="9" name="Graphic 8">
              <a:extLst>
                <a:ext uri="{FF2B5EF4-FFF2-40B4-BE49-F238E27FC236}">
                  <a16:creationId xmlns:a16="http://schemas.microsoft.com/office/drawing/2014/main" id="{40C74492-2068-DDBF-70EF-D3F5B136F9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25339" y="6047839"/>
              <a:ext cx="690465" cy="733619"/>
            </a:xfrm>
            <a:prstGeom prst="rect">
              <a:avLst/>
            </a:prstGeom>
          </p:spPr>
        </p:pic>
        <p:pic>
          <p:nvPicPr>
            <p:cNvPr id="12" name="Graphic 11">
              <a:extLst>
                <a:ext uri="{FF2B5EF4-FFF2-40B4-BE49-F238E27FC236}">
                  <a16:creationId xmlns:a16="http://schemas.microsoft.com/office/drawing/2014/main" id="{F52FAE45-6146-6B5A-23FC-519FF6F26E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2626" y="154470"/>
              <a:ext cx="793532" cy="843128"/>
            </a:xfrm>
            <a:prstGeom prst="rect">
              <a:avLst/>
            </a:prstGeom>
          </p:spPr>
        </p:pic>
      </p:grpSp>
    </p:spTree>
    <p:extLst>
      <p:ext uri="{BB962C8B-B14F-4D97-AF65-F5344CB8AC3E}">
        <p14:creationId xmlns:p14="http://schemas.microsoft.com/office/powerpoint/2010/main" val="1670117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6981F8-CBFF-4383-BE44-8A76B218BD2E}"/>
              </a:ext>
            </a:extLst>
          </p:cNvPr>
          <p:cNvSpPr txBox="1"/>
          <p:nvPr/>
        </p:nvSpPr>
        <p:spPr>
          <a:xfrm>
            <a:off x="547609" y="184297"/>
            <a:ext cx="11672596"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latin typeface="Segoe UI" panose="020B0502040204020203" pitchFamily="34" charset="0"/>
                <a:cs typeface="Segoe UI" panose="020B0502040204020203" pitchFamily="34" charset="0"/>
              </a:rPr>
              <a:t>Average delivery volume &amp; Caesarean Deliveries before and during COVID restrictions among Hospitals which offer labor and delivery care </a:t>
            </a:r>
          </a:p>
        </p:txBody>
      </p:sp>
      <p:sp>
        <p:nvSpPr>
          <p:cNvPr id="8" name="Slide Number Placeholder 5">
            <a:extLst>
              <a:ext uri="{FF2B5EF4-FFF2-40B4-BE49-F238E27FC236}">
                <a16:creationId xmlns:a16="http://schemas.microsoft.com/office/drawing/2014/main" id="{9D19488D-7DED-4714-AA14-B472A1A259BC}"/>
              </a:ext>
            </a:extLst>
          </p:cNvPr>
          <p:cNvSpPr txBox="1">
            <a:spLocks/>
          </p:cNvSpPr>
          <p:nvPr/>
        </p:nvSpPr>
        <p:spPr>
          <a:xfrm>
            <a:off x="8576310" y="63635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21241DE-82DC-4C1A-85E0-7AFCEBC1ABD3}" type="slidenum">
              <a:rPr lang="en-US" smtClean="0">
                <a:solidFill>
                  <a:prstClr val="black">
                    <a:tint val="75000"/>
                  </a:prstClr>
                </a:solidFill>
                <a:latin typeface="Calibri" panose="020F0502020204030204"/>
              </a:rPr>
              <a:pPr>
                <a:defRPr/>
              </a:pPr>
              <a:t>115</a:t>
            </a:fld>
            <a:endParaRPr lang="en-US" dirty="0">
              <a:solidFill>
                <a:prstClr val="black">
                  <a:tint val="75000"/>
                </a:prstClr>
              </a:solidFill>
              <a:latin typeface="Calibri" panose="020F0502020204030204"/>
            </a:endParaRPr>
          </a:p>
        </p:txBody>
      </p:sp>
      <p:graphicFrame>
        <p:nvGraphicFramePr>
          <p:cNvPr id="10" name="Chart 9">
            <a:extLst>
              <a:ext uri="{FF2B5EF4-FFF2-40B4-BE49-F238E27FC236}">
                <a16:creationId xmlns:a16="http://schemas.microsoft.com/office/drawing/2014/main" id="{A4C0BE0A-791A-4184-97F6-CC28E93AF64E}"/>
              </a:ext>
            </a:extLst>
          </p:cNvPr>
          <p:cNvGraphicFramePr/>
          <p:nvPr>
            <p:extLst>
              <p:ext uri="{D42A27DB-BD31-4B8C-83A1-F6EECF244321}">
                <p14:modId xmlns:p14="http://schemas.microsoft.com/office/powerpoint/2010/main" val="2740904480"/>
              </p:ext>
            </p:extLst>
          </p:nvPr>
        </p:nvGraphicFramePr>
        <p:xfrm>
          <a:off x="897077" y="796115"/>
          <a:ext cx="5331108" cy="4879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A36491-83B3-795F-440E-D5DDF169536F}"/>
              </a:ext>
            </a:extLst>
          </p:cNvPr>
          <p:cNvGraphicFramePr/>
          <p:nvPr>
            <p:extLst>
              <p:ext uri="{D42A27DB-BD31-4B8C-83A1-F6EECF244321}">
                <p14:modId xmlns:p14="http://schemas.microsoft.com/office/powerpoint/2010/main" val="3795095849"/>
              </p:ext>
            </p:extLst>
          </p:nvPr>
        </p:nvGraphicFramePr>
        <p:xfrm>
          <a:off x="6688147" y="796116"/>
          <a:ext cx="4724491" cy="487930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7A8ED65-93BC-E53B-A40C-DA00A9AA4599}"/>
              </a:ext>
            </a:extLst>
          </p:cNvPr>
          <p:cNvSpPr txBox="1"/>
          <p:nvPr/>
        </p:nvSpPr>
        <p:spPr>
          <a:xfrm>
            <a:off x="559838" y="5675426"/>
            <a:ext cx="11336694" cy="5909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There was a slight increase in both </a:t>
            </a:r>
            <a:r>
              <a:rPr kumimoji="0" lang="en-GB" b="1"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client volume for delivery services </a:t>
            </a:r>
            <a:r>
              <a:rPr kumimoji="0" lang="en-GB"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and the number of </a:t>
            </a:r>
            <a:r>
              <a:rPr kumimoji="0" lang="en-GB" b="1"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CS deliveries</a:t>
            </a:r>
            <a:r>
              <a:rPr kumimoji="0" lang="en-GB"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in public hospitals, during the month of </a:t>
            </a:r>
            <a:r>
              <a:rPr lang="en-GB" i="1" dirty="0">
                <a:latin typeface="Segoe UI" panose="020B0502040204020203" pitchFamily="34" charset="0"/>
                <a:cs typeface="Segoe UI" panose="020B0502040204020203" pitchFamily="34" charset="0"/>
              </a:rPr>
              <a:t>April</a:t>
            </a:r>
            <a:r>
              <a:rPr kumimoji="0" lang="en-GB"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2021 compared to April 2019 </a:t>
            </a:r>
          </a:p>
        </p:txBody>
      </p:sp>
      <p:grpSp>
        <p:nvGrpSpPr>
          <p:cNvPr id="11" name="Group 10">
            <a:extLst>
              <a:ext uri="{FF2B5EF4-FFF2-40B4-BE49-F238E27FC236}">
                <a16:creationId xmlns:a16="http://schemas.microsoft.com/office/drawing/2014/main" id="{990C4F56-F0DE-8401-C402-C33FE355C6D0}"/>
              </a:ext>
            </a:extLst>
          </p:cNvPr>
          <p:cNvGrpSpPr/>
          <p:nvPr/>
        </p:nvGrpSpPr>
        <p:grpSpPr>
          <a:xfrm>
            <a:off x="106681" y="1874520"/>
            <a:ext cx="3337559" cy="1075816"/>
            <a:chOff x="7054874" y="4826774"/>
            <a:chExt cx="4146689" cy="1507890"/>
          </a:xfrm>
        </p:grpSpPr>
        <p:pic>
          <p:nvPicPr>
            <p:cNvPr id="12" name="Graphic 11">
              <a:extLst>
                <a:ext uri="{FF2B5EF4-FFF2-40B4-BE49-F238E27FC236}">
                  <a16:creationId xmlns:a16="http://schemas.microsoft.com/office/drawing/2014/main" id="{E18F3CC6-463C-77F7-544D-CA8E15083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008307">
              <a:off x="10129807" y="4878490"/>
              <a:ext cx="1123472" cy="1020040"/>
            </a:xfrm>
            <a:prstGeom prst="rect">
              <a:avLst/>
            </a:prstGeom>
          </p:spPr>
        </p:pic>
        <p:pic>
          <p:nvPicPr>
            <p:cNvPr id="13" name="Graphic 12">
              <a:extLst>
                <a:ext uri="{FF2B5EF4-FFF2-40B4-BE49-F238E27FC236}">
                  <a16:creationId xmlns:a16="http://schemas.microsoft.com/office/drawing/2014/main" id="{87CEF937-4E69-88A1-6800-CBB3CABF1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008307">
              <a:off x="6999325" y="5183470"/>
              <a:ext cx="1206743" cy="1095645"/>
            </a:xfrm>
            <a:prstGeom prst="rect">
              <a:avLst/>
            </a:prstGeom>
          </p:spPr>
        </p:pic>
      </p:grpSp>
    </p:spTree>
    <p:extLst>
      <p:ext uri="{BB962C8B-B14F-4D97-AF65-F5344CB8AC3E}">
        <p14:creationId xmlns:p14="http://schemas.microsoft.com/office/powerpoint/2010/main" val="328342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2">
            <a:extLst>
              <a:ext uri="{FF2B5EF4-FFF2-40B4-BE49-F238E27FC236}">
                <a16:creationId xmlns:a16="http://schemas.microsoft.com/office/drawing/2014/main" id="{09817BFF-18A6-4E46-A00C-5AFB0373EE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187" y="284267"/>
            <a:ext cx="695778" cy="739265"/>
          </a:xfrm>
          <a:prstGeom prst="rect">
            <a:avLst/>
          </a:prstGeom>
        </p:spPr>
      </p:pic>
      <p:sp>
        <p:nvSpPr>
          <p:cNvPr id="7" name="TextBox 6">
            <a:extLst>
              <a:ext uri="{FF2B5EF4-FFF2-40B4-BE49-F238E27FC236}">
                <a16:creationId xmlns:a16="http://schemas.microsoft.com/office/drawing/2014/main" id="{4BDBF607-256B-471F-910D-D33DC4504C27}"/>
              </a:ext>
            </a:extLst>
          </p:cNvPr>
          <p:cNvSpPr txBox="1"/>
          <p:nvPr/>
        </p:nvSpPr>
        <p:spPr>
          <a:xfrm>
            <a:off x="1137360" y="374118"/>
            <a:ext cx="10772631" cy="830997"/>
          </a:xfrm>
          <a:prstGeom prst="rect">
            <a:avLst/>
          </a:prstGeom>
          <a:noFill/>
        </p:spPr>
        <p:txBody>
          <a:bodyPr wrap="square">
            <a:spAutoFit/>
          </a:bodyPr>
          <a:lstStyle/>
          <a:p>
            <a:pPr lvl="0">
              <a:defRPr/>
            </a:pPr>
            <a:r>
              <a:rPr lang="en-US" sz="2400" b="1" dirty="0">
                <a:latin typeface="Segoe UI" panose="020B0502040204020203" pitchFamily="34" charset="0"/>
                <a:cs typeface="Segoe UI" panose="020B0502040204020203" pitchFamily="34" charset="0"/>
              </a:rPr>
              <a:t>Average delivery volume before and during COVID restrictions among health centers which offer labor and delivery care </a:t>
            </a:r>
          </a:p>
        </p:txBody>
      </p:sp>
      <p:sp>
        <p:nvSpPr>
          <p:cNvPr id="8" name="Content Placeholder 3">
            <a:extLst>
              <a:ext uri="{FF2B5EF4-FFF2-40B4-BE49-F238E27FC236}">
                <a16:creationId xmlns:a16="http://schemas.microsoft.com/office/drawing/2014/main" id="{7F7E1833-1444-4FF7-B3C6-7BC227256021}"/>
              </a:ext>
            </a:extLst>
          </p:cNvPr>
          <p:cNvSpPr txBox="1">
            <a:spLocks/>
          </p:cNvSpPr>
          <p:nvPr/>
        </p:nvSpPr>
        <p:spPr>
          <a:xfrm>
            <a:off x="8302425" y="2173350"/>
            <a:ext cx="3119859" cy="3009416"/>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i="1" dirty="0">
                <a:solidFill>
                  <a:schemeClr val="tx1"/>
                </a:solidFill>
                <a:latin typeface="Segoe UI" panose="020B0502040204020203" pitchFamily="34" charset="0"/>
                <a:ea typeface="+mn-ea"/>
                <a:cs typeface="Segoe UI" panose="020B0502040204020203" pitchFamily="34" charset="0"/>
              </a:rPr>
              <a:t>There is a </a:t>
            </a:r>
            <a:r>
              <a:rPr lang="en-GB" sz="2400" b="1" i="1" dirty="0">
                <a:solidFill>
                  <a:schemeClr val="tx1"/>
                </a:solidFill>
                <a:latin typeface="Segoe UI" panose="020B0502040204020203" pitchFamily="34" charset="0"/>
                <a:ea typeface="+mn-ea"/>
                <a:cs typeface="Segoe UI" panose="020B0502040204020203" pitchFamily="34" charset="0"/>
              </a:rPr>
              <a:t>slight increase in delivery volume at health </a:t>
            </a:r>
            <a:r>
              <a:rPr lang="en-GB" sz="2400" b="1" i="1" dirty="0" err="1">
                <a:solidFill>
                  <a:schemeClr val="tx1"/>
                </a:solidFill>
                <a:latin typeface="Segoe UI" panose="020B0502040204020203" pitchFamily="34" charset="0"/>
                <a:ea typeface="+mn-ea"/>
                <a:cs typeface="Segoe UI" panose="020B0502040204020203" pitchFamily="34" charset="0"/>
              </a:rPr>
              <a:t>centers</a:t>
            </a:r>
            <a:r>
              <a:rPr lang="en-GB" sz="2400" b="1" i="1" dirty="0">
                <a:solidFill>
                  <a:schemeClr val="tx1"/>
                </a:solidFill>
                <a:latin typeface="Segoe UI" panose="020B0502040204020203" pitchFamily="34" charset="0"/>
                <a:ea typeface="+mn-ea"/>
                <a:cs typeface="Segoe UI" panose="020B0502040204020203" pitchFamily="34" charset="0"/>
              </a:rPr>
              <a:t> </a:t>
            </a:r>
            <a:r>
              <a:rPr lang="en-GB" sz="2400" i="1" dirty="0">
                <a:solidFill>
                  <a:schemeClr val="tx1"/>
                </a:solidFill>
                <a:latin typeface="Segoe UI" panose="020B0502040204020203" pitchFamily="34" charset="0"/>
                <a:ea typeface="+mn-ea"/>
                <a:cs typeface="Segoe UI" panose="020B0502040204020203" pitchFamily="34" charset="0"/>
              </a:rPr>
              <a:t>from April 2019 (36) to April 2021 (46)</a:t>
            </a:r>
          </a:p>
        </p:txBody>
      </p:sp>
      <p:sp>
        <p:nvSpPr>
          <p:cNvPr id="9" name="Slide Number Placeholder 5">
            <a:extLst>
              <a:ext uri="{FF2B5EF4-FFF2-40B4-BE49-F238E27FC236}">
                <a16:creationId xmlns:a16="http://schemas.microsoft.com/office/drawing/2014/main" id="{F409098C-9829-42EB-B12C-B882EAEF35B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21241DE-82DC-4C1A-85E0-7AFCEBC1ABD3}" type="slidenum">
              <a:rPr lang="en-US" smtClean="0">
                <a:solidFill>
                  <a:prstClr val="black">
                    <a:tint val="75000"/>
                  </a:prstClr>
                </a:solidFill>
                <a:latin typeface="Calibri" panose="020F0502020204030204"/>
              </a:rPr>
              <a:pPr>
                <a:defRPr/>
              </a:pPr>
              <a:t>116</a:t>
            </a:fld>
            <a:endParaRPr lang="en-US" dirty="0">
              <a:solidFill>
                <a:prstClr val="black">
                  <a:tint val="75000"/>
                </a:prstClr>
              </a:solidFill>
              <a:latin typeface="Calibri" panose="020F0502020204030204"/>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B89C3E2A-901C-B541-1751-B1A48E8C39D7}"/>
                  </a:ext>
                </a:extLst>
              </p:cNvPr>
              <p:cNvGraphicFramePr/>
              <p:nvPr>
                <p:extLst>
                  <p:ext uri="{D42A27DB-BD31-4B8C-83A1-F6EECF244321}">
                    <p14:modId xmlns:p14="http://schemas.microsoft.com/office/powerpoint/2010/main" val="1782048068"/>
                  </p:ext>
                </p:extLst>
              </p:nvPr>
            </p:nvGraphicFramePr>
            <p:xfrm>
              <a:off x="573070" y="1196720"/>
              <a:ext cx="7482910" cy="4561604"/>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1" name="Chart 10">
                <a:extLst>
                  <a:ext uri="{FF2B5EF4-FFF2-40B4-BE49-F238E27FC236}">
                    <a16:creationId xmlns:a16="http://schemas.microsoft.com/office/drawing/2014/main" id="{B89C3E2A-901C-B541-1751-B1A48E8C39D7}"/>
                  </a:ext>
                </a:extLst>
              </p:cNvPr>
              <p:cNvPicPr>
                <a:picLocks noGrp="1" noRot="1" noChangeAspect="1" noMove="1" noResize="1" noEditPoints="1" noAdjustHandles="1" noChangeArrowheads="1" noChangeShapeType="1"/>
              </p:cNvPicPr>
              <p:nvPr/>
            </p:nvPicPr>
            <p:blipFill>
              <a:blip r:embed="rId7"/>
              <a:stretch>
                <a:fillRect/>
              </a:stretch>
            </p:blipFill>
            <p:spPr>
              <a:xfrm>
                <a:off x="573070" y="1196720"/>
                <a:ext cx="7482910" cy="4561604"/>
              </a:xfrm>
              <a:prstGeom prst="rect">
                <a:avLst/>
              </a:prstGeom>
            </p:spPr>
          </p:pic>
        </mc:Fallback>
      </mc:AlternateContent>
      <p:sp>
        <p:nvSpPr>
          <p:cNvPr id="2" name="TextBox 1">
            <a:extLst>
              <a:ext uri="{FF2B5EF4-FFF2-40B4-BE49-F238E27FC236}">
                <a16:creationId xmlns:a16="http://schemas.microsoft.com/office/drawing/2014/main" id="{89A87E49-F2E7-AA57-9D4A-F5BF9AE1ABB2}"/>
              </a:ext>
            </a:extLst>
          </p:cNvPr>
          <p:cNvSpPr txBox="1"/>
          <p:nvPr/>
        </p:nvSpPr>
        <p:spPr>
          <a:xfrm>
            <a:off x="931603" y="5790065"/>
            <a:ext cx="769876" cy="307777"/>
          </a:xfrm>
          <a:prstGeom prst="rect">
            <a:avLst/>
          </a:prstGeom>
          <a:noFill/>
        </p:spPr>
        <p:txBody>
          <a:bodyPr wrap="square" rtlCol="0">
            <a:spAutoFit/>
          </a:bodyPr>
          <a:lstStyle/>
          <a:p>
            <a:r>
              <a:rPr lang="en-US" sz="1400" dirty="0">
                <a:solidFill>
                  <a:schemeClr val="tx2"/>
                </a:solidFill>
              </a:rPr>
              <a:t>n=195</a:t>
            </a:r>
          </a:p>
        </p:txBody>
      </p:sp>
      <p:sp>
        <p:nvSpPr>
          <p:cNvPr id="10" name="TextBox 9">
            <a:extLst>
              <a:ext uri="{FF2B5EF4-FFF2-40B4-BE49-F238E27FC236}">
                <a16:creationId xmlns:a16="http://schemas.microsoft.com/office/drawing/2014/main" id="{929614BB-7A15-FC52-5D5E-27A68F43C739}"/>
              </a:ext>
            </a:extLst>
          </p:cNvPr>
          <p:cNvSpPr txBox="1"/>
          <p:nvPr/>
        </p:nvSpPr>
        <p:spPr>
          <a:xfrm>
            <a:off x="1891417" y="5817865"/>
            <a:ext cx="769876" cy="307777"/>
          </a:xfrm>
          <a:prstGeom prst="rect">
            <a:avLst/>
          </a:prstGeom>
          <a:noFill/>
        </p:spPr>
        <p:txBody>
          <a:bodyPr wrap="square" rtlCol="0">
            <a:spAutoFit/>
          </a:bodyPr>
          <a:lstStyle/>
          <a:p>
            <a:r>
              <a:rPr lang="en-US" sz="1400" dirty="0">
                <a:solidFill>
                  <a:schemeClr val="tx2"/>
                </a:solidFill>
              </a:rPr>
              <a:t>n=200</a:t>
            </a:r>
          </a:p>
        </p:txBody>
      </p:sp>
      <p:sp>
        <p:nvSpPr>
          <p:cNvPr id="12" name="TextBox 11">
            <a:extLst>
              <a:ext uri="{FF2B5EF4-FFF2-40B4-BE49-F238E27FC236}">
                <a16:creationId xmlns:a16="http://schemas.microsoft.com/office/drawing/2014/main" id="{DA77CDBA-C238-CD52-A81C-B63968268A3F}"/>
              </a:ext>
            </a:extLst>
          </p:cNvPr>
          <p:cNvSpPr txBox="1"/>
          <p:nvPr/>
        </p:nvSpPr>
        <p:spPr>
          <a:xfrm>
            <a:off x="3019826" y="5795064"/>
            <a:ext cx="769876" cy="307777"/>
          </a:xfrm>
          <a:prstGeom prst="rect">
            <a:avLst/>
          </a:prstGeom>
          <a:noFill/>
        </p:spPr>
        <p:txBody>
          <a:bodyPr wrap="square" rtlCol="0">
            <a:spAutoFit/>
          </a:bodyPr>
          <a:lstStyle/>
          <a:p>
            <a:r>
              <a:rPr lang="en-US" sz="1400" dirty="0">
                <a:solidFill>
                  <a:schemeClr val="tx2"/>
                </a:solidFill>
              </a:rPr>
              <a:t>n=203</a:t>
            </a:r>
          </a:p>
        </p:txBody>
      </p:sp>
      <p:sp>
        <p:nvSpPr>
          <p:cNvPr id="13" name="TextBox 12">
            <a:extLst>
              <a:ext uri="{FF2B5EF4-FFF2-40B4-BE49-F238E27FC236}">
                <a16:creationId xmlns:a16="http://schemas.microsoft.com/office/drawing/2014/main" id="{DBFB8EC7-72A5-263C-107F-A4FB779143C8}"/>
              </a:ext>
            </a:extLst>
          </p:cNvPr>
          <p:cNvSpPr txBox="1"/>
          <p:nvPr/>
        </p:nvSpPr>
        <p:spPr>
          <a:xfrm>
            <a:off x="3979640" y="5790065"/>
            <a:ext cx="769876" cy="307777"/>
          </a:xfrm>
          <a:prstGeom prst="rect">
            <a:avLst/>
          </a:prstGeom>
          <a:noFill/>
        </p:spPr>
        <p:txBody>
          <a:bodyPr wrap="square" rtlCol="0">
            <a:spAutoFit/>
          </a:bodyPr>
          <a:lstStyle/>
          <a:p>
            <a:r>
              <a:rPr lang="en-US" sz="1400" dirty="0">
                <a:solidFill>
                  <a:schemeClr val="tx2"/>
                </a:solidFill>
              </a:rPr>
              <a:t>n=204</a:t>
            </a:r>
          </a:p>
        </p:txBody>
      </p:sp>
      <p:sp>
        <p:nvSpPr>
          <p:cNvPr id="14" name="TextBox 13">
            <a:extLst>
              <a:ext uri="{FF2B5EF4-FFF2-40B4-BE49-F238E27FC236}">
                <a16:creationId xmlns:a16="http://schemas.microsoft.com/office/drawing/2014/main" id="{DF2FB037-B03B-9BE3-E494-BB6C46FE90EB}"/>
              </a:ext>
            </a:extLst>
          </p:cNvPr>
          <p:cNvSpPr txBox="1"/>
          <p:nvPr/>
        </p:nvSpPr>
        <p:spPr>
          <a:xfrm>
            <a:off x="5931904" y="5790064"/>
            <a:ext cx="769876" cy="307777"/>
          </a:xfrm>
          <a:prstGeom prst="rect">
            <a:avLst/>
          </a:prstGeom>
          <a:noFill/>
        </p:spPr>
        <p:txBody>
          <a:bodyPr wrap="square" rtlCol="0">
            <a:spAutoFit/>
          </a:bodyPr>
          <a:lstStyle/>
          <a:p>
            <a:r>
              <a:rPr lang="en-US" sz="1400" dirty="0">
                <a:solidFill>
                  <a:schemeClr val="tx2"/>
                </a:solidFill>
              </a:rPr>
              <a:t>n=210</a:t>
            </a:r>
          </a:p>
        </p:txBody>
      </p:sp>
      <p:sp>
        <p:nvSpPr>
          <p:cNvPr id="15" name="TextBox 14">
            <a:extLst>
              <a:ext uri="{FF2B5EF4-FFF2-40B4-BE49-F238E27FC236}">
                <a16:creationId xmlns:a16="http://schemas.microsoft.com/office/drawing/2014/main" id="{8C276F04-6E5E-A1CE-23C7-D9C52B9266A5}"/>
              </a:ext>
            </a:extLst>
          </p:cNvPr>
          <p:cNvSpPr txBox="1"/>
          <p:nvPr/>
        </p:nvSpPr>
        <p:spPr>
          <a:xfrm>
            <a:off x="4955772" y="5760606"/>
            <a:ext cx="769876" cy="307777"/>
          </a:xfrm>
          <a:prstGeom prst="rect">
            <a:avLst/>
          </a:prstGeom>
          <a:noFill/>
        </p:spPr>
        <p:txBody>
          <a:bodyPr wrap="square" rtlCol="0">
            <a:spAutoFit/>
          </a:bodyPr>
          <a:lstStyle/>
          <a:p>
            <a:r>
              <a:rPr lang="en-US" sz="1400" dirty="0">
                <a:solidFill>
                  <a:schemeClr val="tx2"/>
                </a:solidFill>
              </a:rPr>
              <a:t>n=208</a:t>
            </a:r>
          </a:p>
        </p:txBody>
      </p:sp>
      <p:grpSp>
        <p:nvGrpSpPr>
          <p:cNvPr id="16" name="Group 15">
            <a:extLst>
              <a:ext uri="{FF2B5EF4-FFF2-40B4-BE49-F238E27FC236}">
                <a16:creationId xmlns:a16="http://schemas.microsoft.com/office/drawing/2014/main" id="{87FEE20B-0F83-5975-A831-4B9C904BDC0A}"/>
              </a:ext>
            </a:extLst>
          </p:cNvPr>
          <p:cNvGrpSpPr/>
          <p:nvPr/>
        </p:nvGrpSpPr>
        <p:grpSpPr>
          <a:xfrm>
            <a:off x="8194148" y="5049826"/>
            <a:ext cx="3337559" cy="1075816"/>
            <a:chOff x="7054874" y="4826774"/>
            <a:chExt cx="4146689" cy="1507890"/>
          </a:xfrm>
        </p:grpSpPr>
        <p:pic>
          <p:nvPicPr>
            <p:cNvPr id="17" name="Graphic 16">
              <a:extLst>
                <a:ext uri="{FF2B5EF4-FFF2-40B4-BE49-F238E27FC236}">
                  <a16:creationId xmlns:a16="http://schemas.microsoft.com/office/drawing/2014/main" id="{E45D5D6B-91AD-D2FE-D542-C720C1C86DC5}"/>
                </a:ext>
              </a:extLst>
            </p:cNvPr>
            <p:cNvPicPr>
              <a:picLocks noChangeAspect="1"/>
            </p:cNvPicPr>
            <p:nvPr/>
          </p:nvPicPr>
          <p:blipFill>
            <a:blip r:embed="rId8">
              <a:extLst>
                <a:ext uri="{96DAC541-7B7A-43D3-8B79-37D633B846F1}">
                  <asvg:svgBlip xmlns:asvg="http://schemas.microsoft.com/office/drawing/2016/SVG/main" r:embed="rId4"/>
                </a:ext>
              </a:extLst>
            </a:blip>
            <a:stretch>
              <a:fillRect/>
            </a:stretch>
          </p:blipFill>
          <p:spPr>
            <a:xfrm rot="16008307">
              <a:off x="10129807" y="4878490"/>
              <a:ext cx="1123472" cy="1020040"/>
            </a:xfrm>
            <a:prstGeom prst="rect">
              <a:avLst/>
            </a:prstGeom>
          </p:spPr>
        </p:pic>
        <p:pic>
          <p:nvPicPr>
            <p:cNvPr id="18" name="Graphic 17">
              <a:extLst>
                <a:ext uri="{FF2B5EF4-FFF2-40B4-BE49-F238E27FC236}">
                  <a16:creationId xmlns:a16="http://schemas.microsoft.com/office/drawing/2014/main" id="{B7719C5D-C7B2-623A-634C-A3382EA2AB5E}"/>
                </a:ext>
              </a:extLst>
            </p:cNvPr>
            <p:cNvPicPr>
              <a:picLocks noChangeAspect="1"/>
            </p:cNvPicPr>
            <p:nvPr/>
          </p:nvPicPr>
          <p:blipFill>
            <a:blip r:embed="rId8">
              <a:extLst>
                <a:ext uri="{96DAC541-7B7A-43D3-8B79-37D633B846F1}">
                  <asvg:svgBlip xmlns:asvg="http://schemas.microsoft.com/office/drawing/2016/SVG/main" r:embed="rId4"/>
                </a:ext>
              </a:extLst>
            </a:blip>
            <a:stretch>
              <a:fillRect/>
            </a:stretch>
          </p:blipFill>
          <p:spPr>
            <a:xfrm rot="16008307">
              <a:off x="6999325" y="5183470"/>
              <a:ext cx="1206743" cy="1095645"/>
            </a:xfrm>
            <a:prstGeom prst="rect">
              <a:avLst/>
            </a:prstGeom>
          </p:spPr>
        </p:pic>
      </p:grpSp>
    </p:spTree>
    <p:extLst>
      <p:ext uri="{BB962C8B-B14F-4D97-AF65-F5344CB8AC3E}">
        <p14:creationId xmlns:p14="http://schemas.microsoft.com/office/powerpoint/2010/main" val="286825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78A00-1069-4029-8F1C-3AFF95D7759D}"/>
              </a:ext>
            </a:extLst>
          </p:cNvPr>
          <p:cNvSpPr>
            <a:spLocks noGrp="1"/>
          </p:cNvSpPr>
          <p:nvPr>
            <p:ph idx="1"/>
          </p:nvPr>
        </p:nvSpPr>
        <p:spPr>
          <a:xfrm>
            <a:off x="759793" y="1010291"/>
            <a:ext cx="10515600" cy="5170590"/>
          </a:xfrm>
        </p:spPr>
        <p:txBody>
          <a:bodyPr vert="horz" lIns="91440" tIns="45720" rIns="91440" bIns="45720" rtlCol="0" anchor="t">
            <a:noAutofit/>
          </a:bodyPr>
          <a:lstStyle/>
          <a:p>
            <a:pPr>
              <a:lnSpc>
                <a:spcPct val="170000"/>
              </a:lnSpc>
              <a:buClr>
                <a:schemeClr val="tx1"/>
              </a:buClr>
              <a:buSzPct val="100000"/>
              <a:buFont typeface="Arial" panose="020B0604020202020204" pitchFamily="34" charset="0"/>
              <a:buChar char="•"/>
              <a:defRPr/>
            </a:pPr>
            <a:r>
              <a:rPr lang="en-US" sz="2400" dirty="0">
                <a:solidFill>
                  <a:schemeClr val="tx1"/>
                </a:solidFill>
                <a:latin typeface="Segoe UI"/>
                <a:cs typeface="Segoe UI"/>
              </a:rPr>
              <a:t>Federal Ministry of Health</a:t>
            </a:r>
            <a:endParaRPr lang="en-US" sz="2400" dirty="0">
              <a:solidFill>
                <a:schemeClr val="tx1"/>
              </a:solidFill>
            </a:endParaRPr>
          </a:p>
          <a:p>
            <a:pPr>
              <a:lnSpc>
                <a:spcPct val="170000"/>
              </a:lnSpc>
              <a:buClr>
                <a:schemeClr val="tx1"/>
              </a:buClr>
              <a:buSzPct val="100000"/>
              <a:buFont typeface="Arial" panose="020B0604020202020204" pitchFamily="34" charset="0"/>
              <a:buChar char="•"/>
              <a:defRPr/>
            </a:pPr>
            <a:r>
              <a:rPr lang="en-US" sz="2400" dirty="0">
                <a:solidFill>
                  <a:schemeClr val="tx1"/>
                </a:solidFill>
                <a:latin typeface="Segoe UI"/>
                <a:cs typeface="Segoe UI"/>
              </a:rPr>
              <a:t>Central Statistical Agency</a:t>
            </a:r>
            <a:endParaRPr lang="en-US" sz="2400" dirty="0">
              <a:solidFill>
                <a:schemeClr val="tx1"/>
              </a:solidFill>
            </a:endParaRPr>
          </a:p>
          <a:p>
            <a:pPr>
              <a:lnSpc>
                <a:spcPct val="170000"/>
              </a:lnSpc>
              <a:buClr>
                <a:schemeClr val="tx1"/>
              </a:buClr>
              <a:buSzPct val="100000"/>
              <a:buFont typeface="Arial" panose="020B0604020202020204" pitchFamily="34" charset="0"/>
              <a:buChar char="•"/>
              <a:defRPr/>
            </a:pPr>
            <a:r>
              <a:rPr lang="en-US" sz="2400" dirty="0">
                <a:solidFill>
                  <a:schemeClr val="tx1"/>
                </a:solidFill>
                <a:latin typeface="Segoe UI"/>
                <a:cs typeface="Segoe UI"/>
              </a:rPr>
              <a:t>Bill &amp; Melinda Gates Foundation</a:t>
            </a:r>
            <a:endParaRPr lang="en-US" sz="2400" dirty="0">
              <a:solidFill>
                <a:schemeClr val="tx1"/>
              </a:solidFill>
            </a:endParaRPr>
          </a:p>
          <a:p>
            <a:pPr>
              <a:lnSpc>
                <a:spcPct val="170000"/>
              </a:lnSpc>
              <a:buClr>
                <a:schemeClr val="tx1"/>
              </a:buClr>
              <a:buSzPct val="100000"/>
              <a:buFont typeface="Arial" panose="020B0604020202020204" pitchFamily="34" charset="0"/>
              <a:buChar char="•"/>
              <a:defRPr/>
            </a:pPr>
            <a:r>
              <a:rPr lang="en-US" sz="2400" dirty="0">
                <a:solidFill>
                  <a:schemeClr val="tx1"/>
                </a:solidFill>
                <a:latin typeface="Segoe UI"/>
                <a:cs typeface="Segoe UI"/>
              </a:rPr>
              <a:t>Ethiopian Public Health Association</a:t>
            </a:r>
            <a:endParaRPr lang="en-US" sz="2400" dirty="0">
              <a:solidFill>
                <a:schemeClr val="tx1"/>
              </a:solidFill>
            </a:endParaRPr>
          </a:p>
          <a:p>
            <a:pPr>
              <a:lnSpc>
                <a:spcPct val="170000"/>
              </a:lnSpc>
              <a:buClr>
                <a:schemeClr val="tx1"/>
              </a:buClr>
              <a:buSzPct val="100000"/>
              <a:buFont typeface="Arial" panose="020B0604020202020204" pitchFamily="34" charset="0"/>
              <a:buChar char="•"/>
              <a:defRPr/>
            </a:pPr>
            <a:r>
              <a:rPr lang="en-US" sz="2400" dirty="0">
                <a:solidFill>
                  <a:schemeClr val="tx1"/>
                </a:solidFill>
                <a:latin typeface="Segoe UI"/>
                <a:cs typeface="Segoe UI"/>
              </a:rPr>
              <a:t>The REs ,supervisors and regional coordinators of PMA Ethiopia</a:t>
            </a:r>
            <a:endParaRPr lang="en-US" sz="2400" dirty="0">
              <a:solidFill>
                <a:schemeClr val="tx1"/>
              </a:solidFill>
            </a:endParaRPr>
          </a:p>
          <a:p>
            <a:pPr>
              <a:lnSpc>
                <a:spcPct val="170000"/>
              </a:lnSpc>
              <a:buClr>
                <a:schemeClr val="tx1"/>
              </a:buClr>
              <a:buSzPct val="100000"/>
              <a:buFont typeface="Arial" panose="020B0604020202020204" pitchFamily="34" charset="0"/>
              <a:buChar char="•"/>
              <a:defRPr/>
            </a:pPr>
            <a:r>
              <a:rPr lang="en-US" sz="2400" dirty="0">
                <a:solidFill>
                  <a:schemeClr val="tx1"/>
                </a:solidFill>
                <a:latin typeface="Segoe UI"/>
                <a:cs typeface="Segoe UI"/>
              </a:rPr>
              <a:t>Community members who welcomed PMA Ethiopia</a:t>
            </a:r>
            <a:endParaRPr lang="en-US" sz="2400" dirty="0">
              <a:solidFill>
                <a:schemeClr val="tx1"/>
              </a:solidFill>
            </a:endParaRPr>
          </a:p>
          <a:p>
            <a:pPr marL="0" indent="0">
              <a:lnSpc>
                <a:spcPct val="170000"/>
              </a:lnSpc>
              <a:buClr>
                <a:schemeClr val="tx1"/>
              </a:buClr>
              <a:buSzPct val="100000"/>
              <a:buNone/>
              <a:defRPr/>
            </a:pPr>
            <a:endParaRPr lang="en-US" sz="2400" dirty="0">
              <a:solidFill>
                <a:schemeClr val="tx1">
                  <a:lumMod val="50000"/>
                </a:schemeClr>
              </a:solidFill>
            </a:endParaRPr>
          </a:p>
        </p:txBody>
      </p:sp>
      <p:sp>
        <p:nvSpPr>
          <p:cNvPr id="6" name="Title 1">
            <a:extLst>
              <a:ext uri="{FF2B5EF4-FFF2-40B4-BE49-F238E27FC236}">
                <a16:creationId xmlns:a16="http://schemas.microsoft.com/office/drawing/2014/main" id="{F6B865BC-7E44-4F7B-9241-5B2C46948700}"/>
              </a:ext>
            </a:extLst>
          </p:cNvPr>
          <p:cNvSpPr txBox="1">
            <a:spLocks/>
          </p:cNvSpPr>
          <p:nvPr/>
        </p:nvSpPr>
        <p:spPr>
          <a:xfrm>
            <a:off x="759793" y="303228"/>
            <a:ext cx="10672413" cy="579741"/>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i="0" kern="1200">
                <a:solidFill>
                  <a:schemeClr val="accent1"/>
                </a:solidFill>
                <a:latin typeface="Segoe UI" panose="020B0502040204020203" pitchFamily="34" charset="0"/>
                <a:ea typeface="Calibri" charset="0"/>
                <a:cs typeface="Segoe UI" panose="020B0502040204020203"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chemeClr val="tx1"/>
                </a:solidFill>
              </a:rPr>
              <a:t>Acknowledgements</a:t>
            </a:r>
            <a:endParaRPr kumimoji="0" lang="en-US" sz="3200" b="1"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8129153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3461" r="13461"/>
          <a:stretch/>
        </p:blipFill>
        <p:spPr>
          <a:xfrm>
            <a:off x="0" y="0"/>
            <a:ext cx="6017342" cy="6858000"/>
          </a:xfrm>
        </p:spPr>
      </p:pic>
      <p:sp>
        <p:nvSpPr>
          <p:cNvPr id="21" name="TextBox 20"/>
          <p:cNvSpPr txBox="1"/>
          <p:nvPr/>
        </p:nvSpPr>
        <p:spPr>
          <a:xfrm>
            <a:off x="6264992" y="2418907"/>
            <a:ext cx="5676629" cy="1200329"/>
          </a:xfrm>
          <a:prstGeom prst="rect">
            <a:avLst/>
          </a:prstGeom>
          <a:noFill/>
        </p:spPr>
        <p:txBody>
          <a:bodyPr wrap="square" rtlCol="0">
            <a:spAutoFit/>
          </a:bodyPr>
          <a:lstStyle/>
          <a:p>
            <a:r>
              <a:rPr lang="en-US" sz="7200" b="1" dirty="0">
                <a:solidFill>
                  <a:srgbClr val="55015B"/>
                </a:solidFill>
                <a:latin typeface="Segoe UI" panose="020B0502040204020203" pitchFamily="34" charset="0"/>
                <a:ea typeface="Segoe UI" panose="020B0502040204020203" pitchFamily="34" charset="0"/>
                <a:cs typeface="Segoe UI" panose="020B0502040204020203" pitchFamily="34" charset="0"/>
              </a:rPr>
              <a:t>Thank you!</a:t>
            </a:r>
          </a:p>
        </p:txBody>
      </p:sp>
      <p:pic>
        <p:nvPicPr>
          <p:cNvPr id="7" name="Picture 6">
            <a:extLst>
              <a:ext uri="{FF2B5EF4-FFF2-40B4-BE49-F238E27FC236}">
                <a16:creationId xmlns:a16="http://schemas.microsoft.com/office/drawing/2014/main" id="{41D8D609-D53C-40B9-B190-37F188AA80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9021" y="0"/>
            <a:ext cx="2414405" cy="1865843"/>
          </a:xfrm>
          <a:prstGeom prst="rect">
            <a:avLst/>
          </a:prstGeom>
        </p:spPr>
      </p:pic>
      <p:grpSp>
        <p:nvGrpSpPr>
          <p:cNvPr id="8" name="Group 7">
            <a:extLst>
              <a:ext uri="{FF2B5EF4-FFF2-40B4-BE49-F238E27FC236}">
                <a16:creationId xmlns:a16="http://schemas.microsoft.com/office/drawing/2014/main" id="{79A8E673-8622-46F1-8393-346628E3044F}"/>
              </a:ext>
            </a:extLst>
          </p:cNvPr>
          <p:cNvGrpSpPr/>
          <p:nvPr/>
        </p:nvGrpSpPr>
        <p:grpSpPr>
          <a:xfrm>
            <a:off x="6531647" y="3752889"/>
            <a:ext cx="3147374" cy="2092881"/>
            <a:chOff x="5467350" y="3770395"/>
            <a:chExt cx="3147374" cy="2092881"/>
          </a:xfrm>
        </p:grpSpPr>
        <p:pic>
          <p:nvPicPr>
            <p:cNvPr id="9" name="Picture 2" descr="cid:image004.png@01D4E618.FDACA260">
              <a:extLst>
                <a:ext uri="{FF2B5EF4-FFF2-40B4-BE49-F238E27FC236}">
                  <a16:creationId xmlns:a16="http://schemas.microsoft.com/office/drawing/2014/main" id="{98D9E4EA-1EE0-4DF5-8416-457B919CD633}"/>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486400" y="379232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id:image005.png@01D4E618.FDACA260">
              <a:extLst>
                <a:ext uri="{FF2B5EF4-FFF2-40B4-BE49-F238E27FC236}">
                  <a16:creationId xmlns:a16="http://schemas.microsoft.com/office/drawing/2014/main" id="{A118C2CC-09E5-410A-A43B-0AC963E34530}"/>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543550" y="4201801"/>
              <a:ext cx="1714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id:image006.png@01D4E618.FDACA260">
              <a:extLst>
                <a:ext uri="{FF2B5EF4-FFF2-40B4-BE49-F238E27FC236}">
                  <a16:creationId xmlns:a16="http://schemas.microsoft.com/office/drawing/2014/main" id="{FC787828-177E-42CB-9B2B-01905BEC0799}"/>
                </a:ext>
              </a:extLst>
            </p:cNvPr>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5467350" y="4630328"/>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id:image007.png@01D4E618.FDACA260">
              <a:extLst>
                <a:ext uri="{FF2B5EF4-FFF2-40B4-BE49-F238E27FC236}">
                  <a16:creationId xmlns:a16="http://schemas.microsoft.com/office/drawing/2014/main" id="{6E95265D-141A-4E1D-B9C5-0F1131A6A2A7}"/>
                </a:ext>
              </a:extLst>
            </p:cNvPr>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5486400" y="5087136"/>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22D5653-B443-4298-A9B6-1724E597FA15}"/>
                </a:ext>
              </a:extLst>
            </p:cNvPr>
            <p:cNvSpPr/>
            <p:nvPr/>
          </p:nvSpPr>
          <p:spPr>
            <a:xfrm>
              <a:off x="5810250" y="3770395"/>
              <a:ext cx="2804474"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sng" strike="noStrike" kern="1200" cap="none" spc="0" normalizeH="0" baseline="0" noProof="0" dirty="0">
                  <a:ln>
                    <a:noFill/>
                  </a:ln>
                  <a:solidFill>
                    <a:srgbClr val="55015B"/>
                  </a:solidFill>
                  <a:effectLst/>
                  <a:uLnTx/>
                  <a:uFillTx/>
                  <a:latin typeface="Segoe UI" panose="020B0502040204020203" pitchFamily="34" charset="0"/>
                  <a:ea typeface="Calibri" charset="0"/>
                  <a:cs typeface="Segoe UI" panose="020B0502040204020203" pitchFamily="34" charset="0"/>
                </a:rPr>
                <a:t>pmadata.org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sng" strike="noStrike" kern="1200" cap="none" spc="0" normalizeH="0" baseline="0" noProof="0" dirty="0">
                  <a:ln>
                    <a:noFill/>
                  </a:ln>
                  <a:solidFill>
                    <a:srgbClr val="55015B"/>
                  </a:solidFill>
                  <a:effectLst/>
                  <a:uLnTx/>
                  <a:uFillTx/>
                  <a:latin typeface="Segoe UI" panose="020B0502040204020203" pitchFamily="34" charset="0"/>
                  <a:ea typeface="Calibri" charset="0"/>
                  <a:cs typeface="Segoe UI" panose="020B0502040204020203" pitchFamily="34" charset="0"/>
                </a:rPr>
                <a:t>/pm4action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sng" strike="noStrike" kern="1200" cap="none" spc="0" normalizeH="0" baseline="0" noProof="0" dirty="0">
                  <a:ln>
                    <a:noFill/>
                  </a:ln>
                  <a:solidFill>
                    <a:srgbClr val="55015B"/>
                  </a:solidFill>
                  <a:effectLst/>
                  <a:uLnTx/>
                  <a:uFillTx/>
                  <a:latin typeface="Segoe UI" panose="020B0502040204020203" pitchFamily="34" charset="0"/>
                  <a:ea typeface="Calibri" charset="0"/>
                  <a:cs typeface="Segoe UI" panose="020B0502040204020203" pitchFamily="34" charset="0"/>
                </a:rPr>
                <a:t>@pm4action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sng" strike="noStrike" kern="1200" cap="none" spc="0" normalizeH="0" baseline="0" noProof="0" dirty="0">
                  <a:ln>
                    <a:noFill/>
                  </a:ln>
                  <a:solidFill>
                    <a:srgbClr val="55015B"/>
                  </a:solidFill>
                  <a:effectLst/>
                  <a:uLnTx/>
                  <a:uFillTx/>
                  <a:latin typeface="Segoe UI" panose="020B0502040204020203" pitchFamily="34" charset="0"/>
                  <a:ea typeface="+mn-ea"/>
                  <a:cs typeface="Segoe UI" panose="020B0502040204020203" pitchFamily="34" charset="0"/>
                </a:rPr>
                <a:t>@pm4action</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u="sng" dirty="0">
                  <a:solidFill>
                    <a:srgbClr val="55015B"/>
                  </a:solidFill>
                  <a:latin typeface="Segoe UI" panose="020B0502040204020203" pitchFamily="34" charset="0"/>
                  <a:cs typeface="Segoe UI" panose="020B0502040204020203" pitchFamily="34" charset="0"/>
                </a:rPr>
                <a:t>  @pmaethiopia</a:t>
              </a:r>
              <a:endParaRPr kumimoji="0" lang="en-US" sz="1800" b="0" i="0" u="sng" strike="noStrike" kern="1200" cap="none" spc="0" normalizeH="0" baseline="0" noProof="0" dirty="0">
                <a:ln>
                  <a:noFill/>
                </a:ln>
                <a:solidFill>
                  <a:srgbClr val="55015B"/>
                </a:solidFill>
                <a:effectLst/>
                <a:uLnTx/>
                <a:uFillTx/>
                <a:latin typeface="Segoe UI" panose="020B0502040204020203" pitchFamily="34" charset="0"/>
                <a:ea typeface="+mn-ea"/>
                <a:cs typeface="Segoe UI" panose="020B0502040204020203" pitchFamily="34" charset="0"/>
              </a:endParaRPr>
            </a:p>
          </p:txBody>
        </p:sp>
      </p:grpSp>
      <p:pic>
        <p:nvPicPr>
          <p:cNvPr id="14" name="Picture 13">
            <a:extLst>
              <a:ext uri="{FF2B5EF4-FFF2-40B4-BE49-F238E27FC236}">
                <a16:creationId xmlns:a16="http://schemas.microsoft.com/office/drawing/2014/main" id="{79AA0145-A834-4AF5-8B3E-C9586503F0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5659" y="5956810"/>
            <a:ext cx="4700055" cy="701874"/>
          </a:xfrm>
          <a:prstGeom prst="rect">
            <a:avLst/>
          </a:prstGeom>
        </p:spPr>
      </p:pic>
      <p:pic>
        <p:nvPicPr>
          <p:cNvPr id="17" name="Picture 16">
            <a:extLst>
              <a:ext uri="{FF2B5EF4-FFF2-40B4-BE49-F238E27FC236}">
                <a16:creationId xmlns:a16="http://schemas.microsoft.com/office/drawing/2014/main" id="{B7B35B87-E08D-43D3-B896-5DB551D725F3}"/>
              </a:ext>
            </a:extLst>
          </p:cNvPr>
          <p:cNvPicPr>
            <a:picLocks noChangeAspect="1"/>
          </p:cNvPicPr>
          <p:nvPr/>
        </p:nvPicPr>
        <p:blipFill>
          <a:blip r:embed="rId14">
            <a:clrChange>
              <a:clrFrom>
                <a:srgbClr val="FFFFFF"/>
              </a:clrFrom>
              <a:clrTo>
                <a:srgbClr val="FFFFFF">
                  <a:alpha val="0"/>
                </a:srgbClr>
              </a:clrTo>
            </a:clrChange>
            <a:duotone>
              <a:prstClr val="black"/>
              <a:srgbClr val="55015B">
                <a:tint val="45000"/>
                <a:satMod val="400000"/>
              </a:srgbClr>
            </a:duotone>
            <a:extLst>
              <a:ext uri="{BEBA8EAE-BF5A-486C-A8C5-ECC9F3942E4B}">
                <a14:imgProps xmlns:a14="http://schemas.microsoft.com/office/drawing/2010/main">
                  <a14:imgLayer r:embed="rId15">
                    <a14:imgEffect>
                      <a14:brightnessContrast bright="26000" contrast="-14000"/>
                    </a14:imgEffect>
                  </a14:imgLayer>
                </a14:imgProps>
              </a:ext>
              <a:ext uri="{28A0092B-C50C-407E-A947-70E740481C1C}">
                <a14:useLocalDpi xmlns:a14="http://schemas.microsoft.com/office/drawing/2010/main" val="0"/>
              </a:ext>
            </a:extLst>
          </a:blip>
          <a:stretch>
            <a:fillRect/>
          </a:stretch>
        </p:blipFill>
        <p:spPr>
          <a:xfrm>
            <a:off x="6017342" y="5571541"/>
            <a:ext cx="993312" cy="217712"/>
          </a:xfrm>
          <a:prstGeom prst="rect">
            <a:avLst/>
          </a:prstGeom>
        </p:spPr>
      </p:pic>
    </p:spTree>
    <p:extLst>
      <p:ext uri="{BB962C8B-B14F-4D97-AF65-F5344CB8AC3E}">
        <p14:creationId xmlns:p14="http://schemas.microsoft.com/office/powerpoint/2010/main" val="259823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C99-744D-4AC9-8E41-09BBB38DB292}"/>
              </a:ext>
            </a:extLst>
          </p:cNvPr>
          <p:cNvSpPr>
            <a:spLocks noGrp="1"/>
          </p:cNvSpPr>
          <p:nvPr>
            <p:ph type="title"/>
          </p:nvPr>
        </p:nvSpPr>
        <p:spPr>
          <a:xfrm>
            <a:off x="453007" y="365125"/>
            <a:ext cx="11509694" cy="1325563"/>
          </a:xfrm>
        </p:spPr>
        <p:txBody>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What our results show: </a:t>
            </a:r>
            <a:r>
              <a:rPr lang="en-US" b="1" dirty="0">
                <a:solidFill>
                  <a:srgbClr val="55015B"/>
                </a:solidFill>
                <a:latin typeface="Segoe UI" panose="020B0502040204020203" pitchFamily="34" charset="0"/>
                <a:cs typeface="Segoe UI" panose="020B0502040204020203" pitchFamily="34" charset="0"/>
                <a:sym typeface="Quattrocento Sans"/>
              </a:rPr>
              <a:t>Postpartum Family Planning</a:t>
            </a:r>
            <a:endParaRPr lang="en-US" b="1" dirty="0">
              <a:solidFill>
                <a:srgbClr val="55015B"/>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556E03CC-BBC3-4541-B9FD-43893C004B41}"/>
              </a:ext>
            </a:extLst>
          </p:cNvPr>
          <p:cNvSpPr>
            <a:spLocks noGrp="1"/>
          </p:cNvSpPr>
          <p:nvPr>
            <p:ph idx="1"/>
          </p:nvPr>
        </p:nvSpPr>
        <p:spPr>
          <a:xfrm>
            <a:off x="671223" y="1845964"/>
            <a:ext cx="10515600" cy="4208570"/>
          </a:xfrm>
        </p:spPr>
        <p:txBody>
          <a:bodyPr>
            <a:normAutofit/>
          </a:bodyPr>
          <a:lstStyle/>
          <a:p>
            <a:pPr>
              <a:buFont typeface="Wingdings" panose="05000000000000000000" pitchFamily="2" charset="2"/>
              <a:buChar char="§"/>
            </a:pPr>
            <a:r>
              <a:rPr lang="en-US" sz="2000" b="1" dirty="0">
                <a:solidFill>
                  <a:srgbClr val="59595B"/>
                </a:solidFill>
                <a:latin typeface="Segoe UI" panose="020B0502040204020203" pitchFamily="34" charset="0"/>
                <a:cs typeface="Segoe UI" panose="020B0502040204020203" pitchFamily="34" charset="0"/>
              </a:rPr>
              <a:t>Postpartum women are a key population to target for family planning services, with many opportunities for contact. However, few opportunities are currently being utilized.  Greater attention to integration of services is needed</a:t>
            </a:r>
          </a:p>
          <a:p>
            <a:pPr marL="0" indent="0">
              <a:buNone/>
            </a:pPr>
            <a:endParaRPr lang="en-US" sz="2000" b="1" dirty="0">
              <a:solidFill>
                <a:srgbClr val="59595B"/>
              </a:solidFill>
              <a:latin typeface="Segoe UI" panose="020B0502040204020203" pitchFamily="34" charset="0"/>
              <a:cs typeface="Segoe UI" panose="020B0502040204020203" pitchFamily="34" charset="0"/>
            </a:endParaRPr>
          </a:p>
          <a:p>
            <a:pPr lvl="1"/>
            <a:r>
              <a:rPr lang="en-US" sz="2000" dirty="0">
                <a:solidFill>
                  <a:srgbClr val="59595B"/>
                </a:solidFill>
                <a:latin typeface="Segoe UI" panose="020B0502040204020203" pitchFamily="34" charset="0"/>
                <a:cs typeface="Segoe UI" panose="020B0502040204020203" pitchFamily="34" charset="0"/>
              </a:rPr>
              <a:t>Though unmet need for family planning decreased from 29% at 6-month to 26% at 1-year postpartum, it is substantially higher than unmet need among the general population of women 15-49</a:t>
            </a:r>
          </a:p>
          <a:p>
            <a:pPr lvl="1"/>
            <a:r>
              <a:rPr lang="en-US" sz="2000" dirty="0">
                <a:solidFill>
                  <a:srgbClr val="59595B"/>
                </a:solidFill>
                <a:latin typeface="Segoe UI" panose="020B0502040204020203" pitchFamily="34" charset="0"/>
                <a:cs typeface="Segoe UI" panose="020B0502040204020203" pitchFamily="34" charset="0"/>
              </a:rPr>
              <a:t>Only a quarter (25%) and less (20%) women were informed about family planning information, referral or services during any of the routine immunization visits for their babies during 6-months and 1-year postpartum, respectively</a:t>
            </a:r>
          </a:p>
          <a:p>
            <a:pPr lvl="1"/>
            <a:r>
              <a:rPr lang="en-US" sz="2000" dirty="0">
                <a:solidFill>
                  <a:srgbClr val="59595B"/>
                </a:solidFill>
                <a:latin typeface="Segoe UI" panose="020B0502040204020203" pitchFamily="34" charset="0"/>
                <a:cs typeface="Segoe UI" panose="020B0502040204020203" pitchFamily="34" charset="0"/>
              </a:rPr>
              <a:t>A higher percentage of women (23%) who went to a maternity waiting home before going into labor used family planning compared to non-users (15%) at six week postpartum period</a:t>
            </a:r>
            <a:endParaRPr lang="en-GB" sz="2000" dirty="0">
              <a:solidFill>
                <a:srgbClr val="59595B"/>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0461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C99-744D-4AC9-8E41-09BBB38DB292}"/>
              </a:ext>
            </a:extLst>
          </p:cNvPr>
          <p:cNvSpPr>
            <a:spLocks noGrp="1"/>
          </p:cNvSpPr>
          <p:nvPr>
            <p:ph type="title"/>
          </p:nvPr>
        </p:nvSpPr>
        <p:spPr>
          <a:xfrm>
            <a:off x="370514" y="91766"/>
            <a:ext cx="11450971" cy="1325563"/>
          </a:xfrm>
        </p:spPr>
        <p:txBody>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What our results show: COVID-19</a:t>
            </a:r>
            <a:endParaRPr lang="en-US" dirty="0"/>
          </a:p>
        </p:txBody>
      </p:sp>
      <p:sp>
        <p:nvSpPr>
          <p:cNvPr id="3" name="Content Placeholder 2">
            <a:extLst>
              <a:ext uri="{FF2B5EF4-FFF2-40B4-BE49-F238E27FC236}">
                <a16:creationId xmlns:a16="http://schemas.microsoft.com/office/drawing/2014/main" id="{556E03CC-BBC3-4541-B9FD-43893C004B41}"/>
              </a:ext>
            </a:extLst>
          </p:cNvPr>
          <p:cNvSpPr>
            <a:spLocks noGrp="1"/>
          </p:cNvSpPr>
          <p:nvPr>
            <p:ph idx="1"/>
          </p:nvPr>
        </p:nvSpPr>
        <p:spPr>
          <a:xfrm>
            <a:off x="280987" y="1417329"/>
            <a:ext cx="11630025" cy="4552150"/>
          </a:xfrm>
        </p:spPr>
        <p:txBody>
          <a:bodyPr>
            <a:noAutofit/>
          </a:bodyPr>
          <a:lstStyle/>
          <a:p>
            <a:pPr marL="0" indent="0">
              <a:buNone/>
            </a:pPr>
            <a:endParaRPr lang="en-US" sz="2400" b="1" dirty="0">
              <a:solidFill>
                <a:srgbClr val="59595B"/>
              </a:solidFill>
              <a:latin typeface="Segoe UI" panose="020B0502040204020203" pitchFamily="34" charset="0"/>
              <a:cs typeface="Segoe UI" panose="020B0502040204020203" pitchFamily="34" charset="0"/>
            </a:endParaRPr>
          </a:p>
          <a:p>
            <a:pPr lvl="1"/>
            <a:r>
              <a:rPr lang="en-US" dirty="0">
                <a:solidFill>
                  <a:srgbClr val="59595B"/>
                </a:solidFill>
                <a:latin typeface="Segoe UI" panose="020B0502040204020203" pitchFamily="34" charset="0"/>
                <a:cs typeface="Segoe UI" panose="020B0502040204020203" pitchFamily="34" charset="0"/>
              </a:rPr>
              <a:t>Covid-19 has affected care seeking for vaccination (difficulty in accessing immunization services and missing routine vaccination appointments) although its impact decreased over time</a:t>
            </a:r>
          </a:p>
          <a:p>
            <a:pPr marL="457200" lvl="1" indent="0">
              <a:buNone/>
            </a:pPr>
            <a:endParaRPr lang="en-US" dirty="0">
              <a:solidFill>
                <a:srgbClr val="59595B"/>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773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C99-744D-4AC9-8E41-09BBB38DB292}"/>
              </a:ext>
            </a:extLst>
          </p:cNvPr>
          <p:cNvSpPr>
            <a:spLocks noGrp="1"/>
          </p:cNvSpPr>
          <p:nvPr>
            <p:ph type="title"/>
          </p:nvPr>
        </p:nvSpPr>
        <p:spPr>
          <a:xfrm>
            <a:off x="370514" y="91766"/>
            <a:ext cx="11450971" cy="1325563"/>
          </a:xfrm>
        </p:spPr>
        <p:txBody>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Additional details on COVID-19</a:t>
            </a:r>
            <a:endParaRPr lang="en-US" dirty="0"/>
          </a:p>
        </p:txBody>
      </p:sp>
      <p:sp>
        <p:nvSpPr>
          <p:cNvPr id="3" name="Content Placeholder 2">
            <a:extLst>
              <a:ext uri="{FF2B5EF4-FFF2-40B4-BE49-F238E27FC236}">
                <a16:creationId xmlns:a16="http://schemas.microsoft.com/office/drawing/2014/main" id="{556E03CC-BBC3-4541-B9FD-43893C004B41}"/>
              </a:ext>
            </a:extLst>
          </p:cNvPr>
          <p:cNvSpPr>
            <a:spLocks noGrp="1"/>
          </p:cNvSpPr>
          <p:nvPr>
            <p:ph idx="1"/>
          </p:nvPr>
        </p:nvSpPr>
        <p:spPr>
          <a:xfrm>
            <a:off x="266701" y="1272657"/>
            <a:ext cx="5146548" cy="5176134"/>
          </a:xfrm>
        </p:spPr>
        <p:txBody>
          <a:bodyPr>
            <a:noAutofit/>
          </a:bodyPr>
          <a:lstStyle/>
          <a:p>
            <a:pPr algn="just">
              <a:lnSpc>
                <a:spcPct val="100000"/>
              </a:lnSpc>
              <a:buFont typeface="Wingdings" panose="05000000000000000000" pitchFamily="2" charset="2"/>
              <a:buChar char="§"/>
            </a:pPr>
            <a:r>
              <a:rPr lang="en-US" sz="2400" b="1" dirty="0">
                <a:solidFill>
                  <a:srgbClr val="59595B"/>
                </a:solidFill>
              </a:rPr>
              <a:t>Open access publications exploring the early impact of COVID-19 on RMNH indicators</a:t>
            </a:r>
          </a:p>
          <a:p>
            <a:pPr lvl="1" algn="just">
              <a:lnSpc>
                <a:spcPct val="100000"/>
              </a:lnSpc>
              <a:buFont typeface="Wingdings" panose="05000000000000000000" pitchFamily="2" charset="2"/>
              <a:buChar char="§"/>
            </a:pPr>
            <a:r>
              <a:rPr lang="en-US" sz="2000" dirty="0">
                <a:solidFill>
                  <a:srgbClr val="59595B"/>
                </a:solidFill>
              </a:rPr>
              <a:t>Carter et al - Found no significant reductions in health seeking or content of services across a range of RMNH indicators</a:t>
            </a:r>
          </a:p>
          <a:p>
            <a:pPr lvl="1" algn="just">
              <a:lnSpc>
                <a:spcPct val="100000"/>
              </a:lnSpc>
              <a:buFont typeface="Wingdings" panose="05000000000000000000" pitchFamily="2" charset="2"/>
              <a:buChar char="§"/>
            </a:pPr>
            <a:r>
              <a:rPr lang="en-US" sz="2000" dirty="0">
                <a:solidFill>
                  <a:srgbClr val="59595B"/>
                </a:solidFill>
              </a:rPr>
              <a:t>Significant reductions in BCG vaccination and chlorohexidine only in urban areas</a:t>
            </a:r>
          </a:p>
          <a:p>
            <a:pPr lvl="1" algn="just">
              <a:lnSpc>
                <a:spcPct val="100000"/>
              </a:lnSpc>
              <a:buFont typeface="Wingdings" panose="05000000000000000000" pitchFamily="2" charset="2"/>
              <a:buChar char="§"/>
            </a:pPr>
            <a:r>
              <a:rPr lang="en-US" sz="2000" dirty="0">
                <a:solidFill>
                  <a:srgbClr val="59595B"/>
                </a:solidFill>
              </a:rPr>
              <a:t>Zimmerman et al – Found shifts away from hospital deliveries in first months of COVID-19, but only in urban areas</a:t>
            </a:r>
          </a:p>
          <a:p>
            <a:pPr lvl="1" algn="just">
              <a:lnSpc>
                <a:spcPct val="100000"/>
              </a:lnSpc>
              <a:buFont typeface="Wingdings" panose="05000000000000000000" pitchFamily="2" charset="2"/>
              <a:buChar char="§"/>
            </a:pPr>
            <a:r>
              <a:rPr lang="en-US" sz="2000" dirty="0">
                <a:solidFill>
                  <a:srgbClr val="59595B"/>
                </a:solidFill>
              </a:rPr>
              <a:t>Woods et al – Intimate partner Violence (IPV), particularly physical IPV has increased in urban areas during Covid-19 </a:t>
            </a:r>
          </a:p>
        </p:txBody>
      </p:sp>
      <p:pic>
        <p:nvPicPr>
          <p:cNvPr id="5" name="Picture 4" descr="Graphical user interface, text, application&#10;&#10;Description automatically generated">
            <a:extLst>
              <a:ext uri="{FF2B5EF4-FFF2-40B4-BE49-F238E27FC236}">
                <a16:creationId xmlns:a16="http://schemas.microsoft.com/office/drawing/2014/main" id="{64579D19-14E2-AAB8-CBCB-B92D4E82CF49}"/>
              </a:ext>
            </a:extLst>
          </p:cNvPr>
          <p:cNvPicPr>
            <a:picLocks noChangeAspect="1"/>
          </p:cNvPicPr>
          <p:nvPr/>
        </p:nvPicPr>
        <p:blipFill rotWithShape="1">
          <a:blip r:embed="rId3">
            <a:extLst>
              <a:ext uri="{28A0092B-C50C-407E-A947-70E740481C1C}">
                <a14:useLocalDpi xmlns:a14="http://schemas.microsoft.com/office/drawing/2010/main" val="0"/>
              </a:ext>
            </a:extLst>
          </a:blip>
          <a:srcRect l="14498" r="17836"/>
          <a:stretch/>
        </p:blipFill>
        <p:spPr>
          <a:xfrm>
            <a:off x="6095999" y="1079312"/>
            <a:ext cx="3840480" cy="3711387"/>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2A986694-41CC-1990-6F42-323D81C3A6F2}"/>
              </a:ext>
            </a:extLst>
          </p:cNvPr>
          <p:cNvPicPr>
            <a:picLocks noChangeAspect="1"/>
          </p:cNvPicPr>
          <p:nvPr/>
        </p:nvPicPr>
        <p:blipFill rotWithShape="1">
          <a:blip r:embed="rId4">
            <a:extLst>
              <a:ext uri="{28A0092B-C50C-407E-A947-70E740481C1C}">
                <a14:useLocalDpi xmlns:a14="http://schemas.microsoft.com/office/drawing/2010/main" val="0"/>
              </a:ext>
            </a:extLst>
          </a:blip>
          <a:srcRect t="2667" b="46251"/>
          <a:stretch/>
        </p:blipFill>
        <p:spPr>
          <a:xfrm>
            <a:off x="7287098" y="3989385"/>
            <a:ext cx="4128334" cy="1924308"/>
          </a:xfrm>
          <a:prstGeom prst="rect">
            <a:avLst/>
          </a:prstGeom>
        </p:spPr>
      </p:pic>
    </p:spTree>
    <p:extLst>
      <p:ext uri="{BB962C8B-B14F-4D97-AF65-F5344CB8AC3E}">
        <p14:creationId xmlns:p14="http://schemas.microsoft.com/office/powerpoint/2010/main" val="413043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760098" y="2363535"/>
            <a:ext cx="5812601" cy="212365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2BACB"/>
                </a:solidFill>
                <a:effectLst/>
                <a:uLnTx/>
                <a:uFillTx/>
                <a:latin typeface="Segoe UI" panose="020B0502040204020203" pitchFamily="34" charset="0"/>
                <a:ea typeface="+mn-ea"/>
                <a:cs typeface="Segoe UI" panose="020B0502040204020203" pitchFamily="34" charset="0"/>
              </a:rPr>
              <a:t>A closer look at results:</a:t>
            </a:r>
            <a:br>
              <a:rPr kumimoji="0" lang="en-US" sz="4400" b="1" i="0" u="none" strike="noStrike" kern="1200" cap="none" spc="0" normalizeH="0" baseline="0" noProof="0" dirty="0">
                <a:ln>
                  <a:noFill/>
                </a:ln>
                <a:solidFill>
                  <a:srgbClr val="62BACB"/>
                </a:solidFill>
                <a:effectLst/>
                <a:uLnTx/>
                <a:uFillTx/>
                <a:latin typeface="Segoe UI" panose="020B0502040204020203" pitchFamily="34" charset="0"/>
                <a:ea typeface="+mn-ea"/>
                <a:cs typeface="Segoe UI" panose="020B0502040204020203" pitchFamily="34" charset="0"/>
              </a:rPr>
            </a:br>
            <a:r>
              <a:rPr kumimoji="0" lang="en-US" sz="4400" b="1" i="0" u="none" strike="noStrike" kern="1200" cap="none" spc="0" normalizeH="0" baseline="0" noProof="0" dirty="0">
                <a:ln>
                  <a:noFill/>
                </a:ln>
                <a:solidFill>
                  <a:srgbClr val="62BACB"/>
                </a:solidFill>
                <a:effectLst/>
                <a:uLnTx/>
                <a:uFillTx/>
                <a:latin typeface="Segoe UI" panose="020B0502040204020203" pitchFamily="34" charset="0"/>
                <a:ea typeface="+mn-ea"/>
                <a:cs typeface="Segoe UI" panose="020B0502040204020203" pitchFamily="34" charset="0"/>
              </a:rPr>
              <a:t>Continuum of Care</a:t>
            </a:r>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748" r="14748"/>
          <a:stretch/>
        </p:blipFill>
        <p:spPr>
          <a:xfrm>
            <a:off x="1" y="20322"/>
            <a:ext cx="6583679" cy="6225308"/>
          </a:xfrm>
          <a:solidFill>
            <a:srgbClr val="0F1B4B"/>
          </a:solidFill>
          <a:ln>
            <a:noFill/>
          </a:ln>
        </p:spPr>
      </p:pic>
    </p:spTree>
    <p:extLst>
      <p:ext uri="{BB962C8B-B14F-4D97-AF65-F5344CB8AC3E}">
        <p14:creationId xmlns:p14="http://schemas.microsoft.com/office/powerpoint/2010/main" val="255845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3821AA-11AE-4C76-A30E-A709B18DF531}"/>
              </a:ext>
            </a:extLst>
          </p:cNvPr>
          <p:cNvSpPr txBox="1"/>
          <p:nvPr/>
        </p:nvSpPr>
        <p:spPr>
          <a:xfrm>
            <a:off x="2998482" y="268076"/>
            <a:ext cx="593177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2BACB"/>
                </a:solidFill>
                <a:effectLst/>
                <a:uLnTx/>
                <a:uFillTx/>
                <a:latin typeface="Segoe UI" panose="020B0502040204020203" pitchFamily="34" charset="0"/>
                <a:ea typeface="+mn-ea"/>
                <a:cs typeface="Segoe UI" panose="020B0502040204020203" pitchFamily="34" charset="0"/>
              </a:rPr>
              <a:t>Continuum of care</a:t>
            </a:r>
          </a:p>
        </p:txBody>
      </p:sp>
      <p:graphicFrame>
        <p:nvGraphicFramePr>
          <p:cNvPr id="5" name="Chart 4">
            <a:extLst>
              <a:ext uri="{FF2B5EF4-FFF2-40B4-BE49-F238E27FC236}">
                <a16:creationId xmlns:a16="http://schemas.microsoft.com/office/drawing/2014/main" id="{E0C7E0F8-E7A5-4B68-8FAE-FB6C1B016D6B}"/>
              </a:ext>
            </a:extLst>
          </p:cNvPr>
          <p:cNvGraphicFramePr/>
          <p:nvPr>
            <p:extLst>
              <p:ext uri="{D42A27DB-BD31-4B8C-83A1-F6EECF244321}">
                <p14:modId xmlns:p14="http://schemas.microsoft.com/office/powerpoint/2010/main" val="2439468778"/>
              </p:ext>
            </p:extLst>
          </p:nvPr>
        </p:nvGraphicFramePr>
        <p:xfrm>
          <a:off x="1749425" y="914407"/>
          <a:ext cx="869315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2A4313D-9DB1-4486-9C9B-7148098C2076}"/>
              </a:ext>
            </a:extLst>
          </p:cNvPr>
          <p:cNvSpPr txBox="1"/>
          <p:nvPr/>
        </p:nvSpPr>
        <p:spPr>
          <a:xfrm>
            <a:off x="3531482" y="914407"/>
            <a:ext cx="5931779"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9595B"/>
                </a:solidFill>
                <a:effectLst/>
                <a:uLnTx/>
                <a:uFillTx/>
                <a:latin typeface="Segoe UI"/>
                <a:ea typeface="+mn-ea"/>
                <a:cs typeface="Segoe UI"/>
              </a:rPr>
              <a:t>Percentage of women and infants who received each service</a:t>
            </a:r>
            <a:endParaRPr kumimoji="0" lang="en-US" sz="2000" b="0" i="1" u="none" strike="noStrike" kern="1200" cap="none" spc="0" normalizeH="0" baseline="0" noProof="0" dirty="0">
              <a:ln>
                <a:noFill/>
              </a:ln>
              <a:solidFill>
                <a:srgbClr val="59595B"/>
              </a:solidFill>
              <a:effectLst/>
              <a:uLnTx/>
              <a:uFillTx/>
              <a:latin typeface="Segoe UI"/>
              <a:ea typeface="+mn-ea"/>
              <a:cs typeface="Segoe UI"/>
            </a:endParaRPr>
          </a:p>
        </p:txBody>
      </p:sp>
    </p:spTree>
    <p:extLst>
      <p:ext uri="{BB962C8B-B14F-4D97-AF65-F5344CB8AC3E}">
        <p14:creationId xmlns:p14="http://schemas.microsoft.com/office/powerpoint/2010/main" val="1900612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3821AA-11AE-4C76-A30E-A709B18DF531}"/>
              </a:ext>
            </a:extLst>
          </p:cNvPr>
          <p:cNvSpPr txBox="1"/>
          <p:nvPr/>
        </p:nvSpPr>
        <p:spPr>
          <a:xfrm>
            <a:off x="2922282" y="268076"/>
            <a:ext cx="593177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2BACB"/>
                </a:solidFill>
                <a:effectLst/>
                <a:uLnTx/>
                <a:uFillTx/>
                <a:latin typeface="Segoe UI" panose="020B0502040204020203" pitchFamily="34" charset="0"/>
                <a:ea typeface="+mn-ea"/>
                <a:cs typeface="Segoe UI" panose="020B0502040204020203" pitchFamily="34" charset="0"/>
              </a:rPr>
              <a:t>Continuum of care</a:t>
            </a:r>
          </a:p>
        </p:txBody>
      </p:sp>
      <p:sp>
        <p:nvSpPr>
          <p:cNvPr id="5" name="TextBox 4">
            <a:extLst>
              <a:ext uri="{FF2B5EF4-FFF2-40B4-BE49-F238E27FC236}">
                <a16:creationId xmlns:a16="http://schemas.microsoft.com/office/drawing/2014/main" id="{9568C746-AF6E-4D81-80FC-7102E3B8CAB4}"/>
              </a:ext>
            </a:extLst>
          </p:cNvPr>
          <p:cNvSpPr txBox="1"/>
          <p:nvPr/>
        </p:nvSpPr>
        <p:spPr>
          <a:xfrm>
            <a:off x="9906000" y="1135526"/>
            <a:ext cx="2082231"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  Despite better coverage for individual services, </a:t>
            </a:r>
            <a:r>
              <a:rPr kumimoji="0" lang="en-US" sz="20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fewer than one in five (17%) </a:t>
            </a:r>
            <a:r>
              <a:rPr kumimoji="0" lang="en-US"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women completed all the four key maternal and child health</a:t>
            </a:r>
            <a:r>
              <a:rPr kumimoji="0" lang="en-US" sz="2000" b="0" i="1"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 </a:t>
            </a:r>
            <a:r>
              <a:rPr kumimoji="0" lang="en-US" sz="20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care services in the first year postpartum</a:t>
            </a:r>
          </a:p>
        </p:txBody>
      </p:sp>
      <p:pic>
        <p:nvPicPr>
          <p:cNvPr id="3" name="Picture 2">
            <a:extLst>
              <a:ext uri="{FF2B5EF4-FFF2-40B4-BE49-F238E27FC236}">
                <a16:creationId xmlns:a16="http://schemas.microsoft.com/office/drawing/2014/main" id="{D32A49E5-8221-BA94-CD6D-A322D5CD1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9" y="1193369"/>
            <a:ext cx="9570495" cy="4954292"/>
          </a:xfrm>
          <a:prstGeom prst="rect">
            <a:avLst/>
          </a:prstGeom>
        </p:spPr>
      </p:pic>
    </p:spTree>
    <p:extLst>
      <p:ext uri="{BB962C8B-B14F-4D97-AF65-F5344CB8AC3E}">
        <p14:creationId xmlns:p14="http://schemas.microsoft.com/office/powerpoint/2010/main" val="397299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274089" y="2389917"/>
            <a:ext cx="6627837" cy="126188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Infants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(Immunization &amp; care seeking)</a:t>
            </a:r>
            <a:endParaRPr kumimoji="0" lang="en-US" sz="3200" b="1" i="0" u="none" strike="sng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endParaRPr>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748" r="14748"/>
          <a:stretch/>
        </p:blipFill>
        <p:spPr>
          <a:xfrm>
            <a:off x="1" y="219716"/>
            <a:ext cx="6372807" cy="6025914"/>
          </a:xfrm>
          <a:solidFill>
            <a:srgbClr val="0F1B4B"/>
          </a:solidFill>
          <a:ln>
            <a:noFill/>
          </a:ln>
        </p:spPr>
      </p:pic>
    </p:spTree>
    <p:extLst>
      <p:ext uri="{BB962C8B-B14F-4D97-AF65-F5344CB8AC3E}">
        <p14:creationId xmlns:p14="http://schemas.microsoft.com/office/powerpoint/2010/main" val="331845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6FB7D-7E0D-4210-A73C-EBA22CAD3515}"/>
              </a:ext>
            </a:extLst>
          </p:cNvPr>
          <p:cNvSpPr txBox="1"/>
          <p:nvPr/>
        </p:nvSpPr>
        <p:spPr>
          <a:xfrm>
            <a:off x="4058472" y="340115"/>
            <a:ext cx="5206825" cy="646331"/>
          </a:xfrm>
          <a:prstGeom prst="rect">
            <a:avLst/>
          </a:prstGeom>
          <a:noFill/>
        </p:spPr>
        <p:txBody>
          <a:bodyPr wrap="square">
            <a:spAutoFit/>
          </a:bodyPr>
          <a:lstStyle/>
          <a:p>
            <a:pPr algn="ctr"/>
            <a:r>
              <a:rPr lang="en-US" sz="3600" b="1" dirty="0">
                <a:solidFill>
                  <a:srgbClr val="265C9B"/>
                </a:solidFill>
                <a:latin typeface="Segoe UI" panose="020B0502040204020203" pitchFamily="34" charset="0"/>
                <a:cs typeface="Segoe UI" panose="020B0502040204020203" pitchFamily="34" charset="0"/>
              </a:rPr>
              <a:t>Vaccinated infants</a:t>
            </a:r>
          </a:p>
        </p:txBody>
      </p:sp>
      <p:sp>
        <p:nvSpPr>
          <p:cNvPr id="13" name="TextBox 12">
            <a:extLst>
              <a:ext uri="{FF2B5EF4-FFF2-40B4-BE49-F238E27FC236}">
                <a16:creationId xmlns:a16="http://schemas.microsoft.com/office/drawing/2014/main" id="{9F847828-761E-41BB-AF3A-3B77998B83DA}"/>
              </a:ext>
            </a:extLst>
          </p:cNvPr>
          <p:cNvSpPr txBox="1"/>
          <p:nvPr/>
        </p:nvSpPr>
        <p:spPr>
          <a:xfrm>
            <a:off x="1000125" y="5124995"/>
            <a:ext cx="9724100" cy="707886"/>
          </a:xfrm>
          <a:prstGeom prst="rect">
            <a:avLst/>
          </a:prstGeom>
          <a:noFill/>
        </p:spPr>
        <p:txBody>
          <a:bodyPr wrap="square">
            <a:spAutoFit/>
          </a:bodyPr>
          <a:lstStyle/>
          <a:p>
            <a:r>
              <a:rPr lang="en-US" sz="2000" i="1" dirty="0">
                <a:effectLst/>
                <a:latin typeface="Segoe UI" panose="020B0502040204020203" pitchFamily="34" charset="0"/>
              </a:rPr>
              <a:t>Infants who received at least </a:t>
            </a:r>
            <a:r>
              <a:rPr lang="en-US" sz="2000" b="1" i="1" dirty="0">
                <a:effectLst/>
                <a:latin typeface="Segoe UI" panose="020B0502040204020203" pitchFamily="34" charset="0"/>
              </a:rPr>
              <a:t>one recommended vaccine </a:t>
            </a:r>
            <a:r>
              <a:rPr lang="en-US" sz="2000" i="1" dirty="0">
                <a:effectLst/>
                <a:latin typeface="Segoe UI" panose="020B0502040204020203" pitchFamily="34" charset="0"/>
              </a:rPr>
              <a:t>nearly doubles for infants </a:t>
            </a:r>
            <a:r>
              <a:rPr lang="en-US" sz="2000" b="1" i="1" dirty="0">
                <a:effectLst/>
                <a:latin typeface="Segoe UI" panose="020B0502040204020203" pitchFamily="34" charset="0"/>
              </a:rPr>
              <a:t>12 months old,</a:t>
            </a:r>
            <a:r>
              <a:rPr lang="en-US" sz="2000" i="1" dirty="0">
                <a:effectLst/>
                <a:latin typeface="Segoe UI" panose="020B0502040204020203" pitchFamily="34" charset="0"/>
              </a:rPr>
              <a:t> compared to those </a:t>
            </a:r>
            <a:r>
              <a:rPr lang="en-US" sz="2000" b="1" i="1" dirty="0">
                <a:effectLst/>
                <a:latin typeface="Segoe UI" panose="020B0502040204020203" pitchFamily="34" charset="0"/>
              </a:rPr>
              <a:t>two months old (49% to 90%)</a:t>
            </a:r>
            <a:endParaRPr lang="en-US" sz="2000" b="1" i="1" dirty="0">
              <a:effectLst/>
              <a:latin typeface="Arial" panose="020B0604020202020204" pitchFamily="34" charset="0"/>
            </a:endParaRPr>
          </a:p>
        </p:txBody>
      </p:sp>
      <p:pic>
        <p:nvPicPr>
          <p:cNvPr id="4" name="Picture 3">
            <a:extLst>
              <a:ext uri="{FF2B5EF4-FFF2-40B4-BE49-F238E27FC236}">
                <a16:creationId xmlns:a16="http://schemas.microsoft.com/office/drawing/2014/main" id="{D76028A8-794E-4043-996A-3B6872580464}"/>
              </a:ext>
            </a:extLst>
          </p:cNvPr>
          <p:cNvPicPr>
            <a:picLocks noChangeAspect="1"/>
          </p:cNvPicPr>
          <p:nvPr/>
        </p:nvPicPr>
        <p:blipFill rotWithShape="1">
          <a:blip r:embed="rId3">
            <a:extLst>
              <a:ext uri="{28A0092B-C50C-407E-A947-70E740481C1C}">
                <a14:useLocalDpi xmlns:a14="http://schemas.microsoft.com/office/drawing/2010/main" val="0"/>
              </a:ext>
            </a:extLst>
          </a:blip>
          <a:srcRect t="13974"/>
          <a:stretch/>
        </p:blipFill>
        <p:spPr>
          <a:xfrm>
            <a:off x="1" y="1010316"/>
            <a:ext cx="12191999" cy="2876364"/>
          </a:xfrm>
          <a:prstGeom prst="rect">
            <a:avLst/>
          </a:prstGeom>
        </p:spPr>
      </p:pic>
    </p:spTree>
    <p:extLst>
      <p:ext uri="{BB962C8B-B14F-4D97-AF65-F5344CB8AC3E}">
        <p14:creationId xmlns:p14="http://schemas.microsoft.com/office/powerpoint/2010/main" val="3567359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11CE841-2453-44C5-9081-73BB034BE33B}"/>
              </a:ext>
            </a:extLst>
          </p:cNvPr>
          <p:cNvPicPr>
            <a:picLocks noGrp="1" noChangeAspect="1"/>
          </p:cNvPicPr>
          <p:nvPr>
            <p:ph sz="half" idx="1"/>
          </p:nvPr>
        </p:nvPicPr>
        <p:blipFill rotWithShape="1">
          <a:blip r:embed="rId3" cstate="print">
            <a:alphaModFix amt="35000"/>
            <a:extLst>
              <a:ext uri="{28A0092B-C50C-407E-A947-70E740481C1C}">
                <a14:useLocalDpi xmlns:a14="http://schemas.microsoft.com/office/drawing/2010/main" val="0"/>
              </a:ext>
            </a:extLst>
          </a:blip>
          <a:stretch/>
        </p:blipFill>
        <p:spPr>
          <a:xfrm>
            <a:off x="682518" y="1985963"/>
            <a:ext cx="5358027" cy="4140200"/>
          </a:xfrm>
          <a:prstGeom prst="rect">
            <a:avLst/>
          </a:prstGeom>
        </p:spPr>
      </p:pic>
      <p:sp>
        <p:nvSpPr>
          <p:cNvPr id="3" name="Content Placeholder 2">
            <a:extLst>
              <a:ext uri="{FF2B5EF4-FFF2-40B4-BE49-F238E27FC236}">
                <a16:creationId xmlns:a16="http://schemas.microsoft.com/office/drawing/2014/main" id="{FE2C5599-47E1-A295-3B6D-3EC0245415CE}"/>
              </a:ext>
            </a:extLst>
          </p:cNvPr>
          <p:cNvSpPr>
            <a:spLocks noGrp="1"/>
          </p:cNvSpPr>
          <p:nvPr>
            <p:ph sz="half" idx="2"/>
          </p:nvPr>
        </p:nvSpPr>
        <p:spPr>
          <a:xfrm>
            <a:off x="6291051" y="1021256"/>
            <a:ext cx="5734172" cy="5202563"/>
          </a:xfrm>
        </p:spPr>
        <p:txBody>
          <a:bodyPr>
            <a:normAutofit fontScale="62500" lnSpcReduction="20000"/>
          </a:bodyPr>
          <a:lstStyle/>
          <a:p>
            <a:pPr marL="0" indent="0">
              <a:spcBef>
                <a:spcPts val="0"/>
              </a:spcBef>
              <a:spcAft>
                <a:spcPts val="3000"/>
              </a:spcAft>
              <a:buNone/>
            </a:pPr>
            <a:r>
              <a:rPr lang="en-US" sz="3200" b="1" dirty="0">
                <a:solidFill>
                  <a:srgbClr val="59595B"/>
                </a:solidFill>
                <a:ea typeface="+mn-ea"/>
              </a:rPr>
              <a:t>PART TWO: Cohort 2, baseline &amp; 2021 cross section survey results</a:t>
            </a:r>
          </a:p>
          <a:p>
            <a:pPr marL="342900" indent="-342900">
              <a:spcBef>
                <a:spcPts val="0"/>
              </a:spcBef>
              <a:spcAft>
                <a:spcPts val="3000"/>
              </a:spcAft>
              <a:buClrTx/>
              <a:buSzPct val="100000"/>
              <a:buAutoNum type="arabicPeriod"/>
            </a:pPr>
            <a:r>
              <a:rPr lang="en-US" sz="3200" spc="100" dirty="0">
                <a:solidFill>
                  <a:srgbClr val="59595B">
                    <a:lumMod val="50000"/>
                  </a:srgbClr>
                </a:solidFill>
                <a:ea typeface="Segoe UI Symbol" panose="020B0502040204020203" pitchFamily="34" charset="0"/>
              </a:rPr>
              <a:t>Overview of Study Design</a:t>
            </a:r>
          </a:p>
          <a:p>
            <a:pPr marL="342900" indent="-342900">
              <a:spcBef>
                <a:spcPts val="600"/>
              </a:spcBef>
              <a:spcAft>
                <a:spcPts val="600"/>
              </a:spcAft>
              <a:buClrTx/>
              <a:buSzPct val="100000"/>
              <a:buFont typeface="Wingdings" pitchFamily="2" charset="2"/>
              <a:buAutoNum type="arabicPeriod"/>
            </a:pPr>
            <a:r>
              <a:rPr lang="en-US" sz="3200" spc="100" dirty="0">
                <a:solidFill>
                  <a:srgbClr val="59595B">
                    <a:lumMod val="50000"/>
                  </a:srgbClr>
                </a:solidFill>
                <a:ea typeface="Segoe UI Symbol" panose="020B0502040204020203" pitchFamily="34" charset="0"/>
              </a:rPr>
              <a:t>Summary of key findings </a:t>
            </a:r>
          </a:p>
          <a:p>
            <a:pPr marL="342900" indent="-342900">
              <a:spcBef>
                <a:spcPts val="600"/>
              </a:spcBef>
              <a:spcAft>
                <a:spcPts val="600"/>
              </a:spcAft>
              <a:buClrTx/>
              <a:buSzPct val="100000"/>
              <a:buAutoNum type="arabicPeriod"/>
            </a:pPr>
            <a:endParaRPr lang="en-US" sz="3200" spc="100" dirty="0">
              <a:solidFill>
                <a:srgbClr val="59595B">
                  <a:lumMod val="50000"/>
                </a:srgbClr>
              </a:solidFill>
              <a:ea typeface="Segoe UI Symbol" panose="020B0502040204020203" pitchFamily="34" charset="0"/>
            </a:endParaRPr>
          </a:p>
          <a:p>
            <a:pPr marL="342900" indent="-342900">
              <a:spcBef>
                <a:spcPts val="600"/>
              </a:spcBef>
              <a:spcAft>
                <a:spcPts val="600"/>
              </a:spcAft>
              <a:buClrTx/>
              <a:buSzPct val="100000"/>
              <a:buAutoNum type="arabicPeriod"/>
            </a:pPr>
            <a:r>
              <a:rPr lang="en-US" sz="3200" spc="100" dirty="0">
                <a:solidFill>
                  <a:srgbClr val="59595B">
                    <a:lumMod val="50000"/>
                  </a:srgbClr>
                </a:solidFill>
                <a:ea typeface="Segoe UI Symbol" panose="020B0502040204020203" pitchFamily="34" charset="0"/>
              </a:rPr>
              <a:t>Results</a:t>
            </a:r>
          </a:p>
          <a:p>
            <a:pPr marL="971550" lvl="1" indent="-514350">
              <a:spcBef>
                <a:spcPts val="600"/>
              </a:spcBef>
              <a:spcAft>
                <a:spcPts val="600"/>
              </a:spcAft>
              <a:buClrTx/>
              <a:buSzPct val="100000"/>
              <a:buFont typeface="+mj-lt"/>
              <a:buAutoNum type="alphaLcPeriod"/>
            </a:pPr>
            <a:r>
              <a:rPr lang="en-US" sz="3200" spc="100" dirty="0">
                <a:solidFill>
                  <a:srgbClr val="59595B">
                    <a:lumMod val="50000"/>
                  </a:srgbClr>
                </a:solidFill>
                <a:ea typeface="Segoe UI Symbol" panose="020B0502040204020203" pitchFamily="34" charset="0"/>
              </a:rPr>
              <a:t>The panel baseline survey</a:t>
            </a:r>
          </a:p>
          <a:p>
            <a:pPr marL="971550" lvl="1" indent="-514350">
              <a:spcBef>
                <a:spcPts val="600"/>
              </a:spcBef>
              <a:spcAft>
                <a:spcPts val="600"/>
              </a:spcAft>
              <a:buClrTx/>
              <a:buSzPct val="100000"/>
              <a:buFont typeface="+mj-lt"/>
              <a:buAutoNum type="alphaLcPeriod"/>
            </a:pPr>
            <a:r>
              <a:rPr lang="en-US" sz="3200" spc="100" dirty="0">
                <a:solidFill>
                  <a:srgbClr val="59595B">
                    <a:lumMod val="50000"/>
                  </a:srgbClr>
                </a:solidFill>
                <a:ea typeface="Segoe UI Symbol" panose="020B0502040204020203" pitchFamily="34" charset="0"/>
              </a:rPr>
              <a:t>The cross-section household and female surveys</a:t>
            </a:r>
          </a:p>
          <a:p>
            <a:pPr marL="971550" lvl="1" indent="-514350">
              <a:spcBef>
                <a:spcPts val="600"/>
              </a:spcBef>
              <a:spcAft>
                <a:spcPts val="600"/>
              </a:spcAft>
              <a:buClrTx/>
              <a:buSzPct val="100000"/>
              <a:buFont typeface="+mj-lt"/>
              <a:buAutoNum type="alphaLcPeriod"/>
            </a:pPr>
            <a:r>
              <a:rPr lang="en-US" sz="3200" spc="100" dirty="0">
                <a:solidFill>
                  <a:srgbClr val="59595B">
                    <a:lumMod val="50000"/>
                  </a:srgbClr>
                </a:solidFill>
                <a:ea typeface="Segoe UI Symbol" panose="020B0502040204020203" pitchFamily="34" charset="0"/>
              </a:rPr>
              <a:t>The service delivery point (SDP) survey</a:t>
            </a:r>
          </a:p>
          <a:p>
            <a:pPr marL="742950" indent="-514350">
              <a:spcBef>
                <a:spcPts val="600"/>
              </a:spcBef>
              <a:spcAft>
                <a:spcPts val="600"/>
              </a:spcAft>
              <a:buClrTx/>
              <a:buSzPct val="100000"/>
              <a:buFont typeface="+mj-lt"/>
              <a:buAutoNum type="arabicPeriod"/>
            </a:pPr>
            <a:endParaRPr lang="en-US" sz="3200" spc="100" dirty="0">
              <a:solidFill>
                <a:srgbClr val="59595B">
                  <a:lumMod val="50000"/>
                </a:srgbClr>
              </a:solidFill>
              <a:ea typeface="Segoe UI Symbol" panose="020B0502040204020203" pitchFamily="34" charset="0"/>
            </a:endParaRPr>
          </a:p>
          <a:p>
            <a:pPr marL="742950" indent="-514350">
              <a:spcBef>
                <a:spcPts val="600"/>
              </a:spcBef>
              <a:spcAft>
                <a:spcPts val="600"/>
              </a:spcAft>
              <a:buClrTx/>
              <a:buSzPct val="100000"/>
              <a:buFont typeface="+mj-lt"/>
              <a:buAutoNum type="arabicPeriod"/>
            </a:pPr>
            <a:r>
              <a:rPr lang="en-US" sz="3200" spc="100" dirty="0">
                <a:solidFill>
                  <a:srgbClr val="59595B">
                    <a:lumMod val="50000"/>
                  </a:srgbClr>
                </a:solidFill>
                <a:ea typeface="Segoe UI Symbol" panose="020B0502040204020203" pitchFamily="34" charset="0"/>
              </a:rPr>
              <a:t>Discussion and next steps</a:t>
            </a:r>
            <a:endParaRPr lang="en-US" sz="3200" dirty="0"/>
          </a:p>
        </p:txBody>
      </p:sp>
      <p:sp>
        <p:nvSpPr>
          <p:cNvPr id="4" name="TextBox 3"/>
          <p:cNvSpPr txBox="1">
            <a:spLocks/>
          </p:cNvSpPr>
          <p:nvPr/>
        </p:nvSpPr>
        <p:spPr>
          <a:xfrm>
            <a:off x="726440" y="243840"/>
            <a:ext cx="10220959" cy="84576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Presentation Outline</a:t>
            </a:r>
          </a:p>
        </p:txBody>
      </p:sp>
      <p:sp>
        <p:nvSpPr>
          <p:cNvPr id="8" name="TextBox 7"/>
          <p:cNvSpPr txBox="1"/>
          <p:nvPr/>
        </p:nvSpPr>
        <p:spPr>
          <a:xfrm>
            <a:off x="522648" y="1021256"/>
            <a:ext cx="5511668" cy="5202563"/>
          </a:xfrm>
          <a:prstGeom prst="rect">
            <a:avLst/>
          </a:prstGeom>
        </p:spPr>
        <p:txBody>
          <a:bodyPr vert="horz" lIns="91440" tIns="45720" rIns="91440" bIns="45720" rtlCol="0" anchor="t">
            <a:normAutofit fontScale="77500" lnSpcReduction="20000"/>
          </a:bodyPr>
          <a:lstStyle/>
          <a:p>
            <a:pPr marR="0" lvl="0" algn="l" defTabSz="914400" rtl="0" eaLnBrk="1" fontAlgn="auto" latinLnBrk="0" hangingPunct="1">
              <a:lnSpc>
                <a:spcPct val="100000"/>
              </a:lnSpc>
              <a:spcBef>
                <a:spcPts val="0"/>
              </a:spcBef>
              <a:spcAft>
                <a:spcPts val="0"/>
              </a:spcAft>
              <a:buClrTx/>
              <a:buSzTx/>
              <a:tabLst/>
              <a:defRPr/>
            </a:pPr>
            <a:r>
              <a:rPr lang="en-US" sz="2600" b="1" dirty="0">
                <a:solidFill>
                  <a:srgbClr val="59595B"/>
                </a:solidFill>
                <a:latin typeface="Segoe UI" panose="020B0502040204020203" pitchFamily="34" charset="0"/>
                <a:cs typeface="Segoe UI" panose="020B0502040204020203" pitchFamily="34" charset="0"/>
              </a:rPr>
              <a:t>PART ONE: Cohort 1, six month &amp; 1 year postpartum survey results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6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About PMA Ethiopia</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6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457200" indent="-457200">
              <a:buFontTx/>
              <a:buAutoNum type="arabicPeriod"/>
              <a:defRPr/>
            </a:pPr>
            <a:r>
              <a:rPr lang="en-US" sz="2600" spc="100"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t>Summary of key findings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Results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Continuum of care</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Infant immunization, illness, care seeking and nutrition </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Postnatal care</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COVID-19 effects on care seeking</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Postpartum family planning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600" b="0" i="0" u="none" strike="noStrike" kern="1200" cap="none" spc="10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Discussion</a:t>
            </a:r>
            <a:endParaRPr kumimoji="0" lang="en-US" sz="26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Tx/>
              <a:buAutoNum type="alphaLcPeriod"/>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Tx/>
              <a:buAutoNum type="alphaLcPeriod"/>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Tx/>
              <a:buAutoNum type="alphaLcPeriod"/>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Tx/>
              <a:buAutoNum type="alphaLcPeriod"/>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Tx/>
              <a:buAutoNum type="alphaLcPeriod"/>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Tx/>
              <a:buAutoNum type="alphaLcPeriod"/>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p:txBody>
      </p:sp>
    </p:spTree>
    <p:extLst>
      <p:ext uri="{BB962C8B-B14F-4D97-AF65-F5344CB8AC3E}">
        <p14:creationId xmlns:p14="http://schemas.microsoft.com/office/powerpoint/2010/main" val="237848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DB907B-ED73-4F70-AAAD-743F524562D0}"/>
              </a:ext>
            </a:extLst>
          </p:cNvPr>
          <p:cNvSpPr txBox="1"/>
          <p:nvPr/>
        </p:nvSpPr>
        <p:spPr>
          <a:xfrm>
            <a:off x="680484" y="5621225"/>
            <a:ext cx="10080728" cy="663258"/>
          </a:xfrm>
          <a:prstGeom prst="rect">
            <a:avLst/>
          </a:prstGeom>
          <a:noFill/>
        </p:spPr>
        <p:txBody>
          <a:bodyPr wrap="square">
            <a:spAutoFit/>
          </a:bodyPr>
          <a:lstStyle/>
          <a:p>
            <a:pPr marR="0" lvl="0">
              <a:lnSpc>
                <a:spcPct val="107000"/>
              </a:lnSpc>
              <a:spcBef>
                <a:spcPts val="0"/>
              </a:spcBef>
              <a:spcAft>
                <a:spcPts val="800"/>
              </a:spcAft>
            </a:pPr>
            <a:r>
              <a:rPr lang="en-US" sz="1800" b="1" i="1" dirty="0">
                <a:effectLst/>
                <a:latin typeface="Segoe UI" panose="020B0502040204020203" pitchFamily="34" charset="0"/>
                <a:ea typeface="Calibri" panose="020F0502020204030204" pitchFamily="34" charset="0"/>
                <a:cs typeface="Segoe UI" panose="020B0502040204020203" pitchFamily="34" charset="0"/>
              </a:rPr>
              <a:t>Three quarters </a:t>
            </a:r>
            <a:r>
              <a:rPr lang="en-US" sz="1800" i="1" dirty="0">
                <a:effectLst/>
                <a:latin typeface="Segoe UI" panose="020B0502040204020203" pitchFamily="34" charset="0"/>
                <a:ea typeface="Calibri" panose="020F0502020204030204" pitchFamily="34" charset="0"/>
                <a:cs typeface="Segoe UI" panose="020B0502040204020203" pitchFamily="34" charset="0"/>
              </a:rPr>
              <a:t>of infants received </a:t>
            </a:r>
            <a:r>
              <a:rPr lang="en-US" sz="1800" b="1" i="1" dirty="0">
                <a:effectLst/>
                <a:latin typeface="Segoe UI" panose="020B0502040204020203" pitchFamily="34" charset="0"/>
                <a:ea typeface="Calibri" panose="020F0502020204030204" pitchFamily="34" charset="0"/>
                <a:cs typeface="Segoe UI" panose="020B0502040204020203" pitchFamily="34" charset="0"/>
              </a:rPr>
              <a:t>BCG vaccine </a:t>
            </a:r>
            <a:r>
              <a:rPr lang="en-US" sz="1800" i="1" dirty="0">
                <a:effectLst/>
                <a:latin typeface="Segoe UI" panose="020B0502040204020203" pitchFamily="34" charset="0"/>
                <a:ea typeface="Calibri" panose="020F0502020204030204" pitchFamily="34" charset="0"/>
                <a:cs typeface="Segoe UI" panose="020B0502040204020203" pitchFamily="34" charset="0"/>
              </a:rPr>
              <a:t>by their first birthday, by card or self reported by the mother. </a:t>
            </a:r>
            <a:r>
              <a:rPr lang="en-US" sz="1800" b="1" i="1" dirty="0">
                <a:effectLst/>
                <a:latin typeface="Segoe UI" panose="020B0502040204020203" pitchFamily="34" charset="0"/>
                <a:ea typeface="Calibri" panose="020F0502020204030204" pitchFamily="34" charset="0"/>
                <a:cs typeface="Segoe UI" panose="020B0502040204020203" pitchFamily="34" charset="0"/>
              </a:rPr>
              <a:t>Nearly four out of ten </a:t>
            </a:r>
            <a:r>
              <a:rPr lang="en-US" sz="1800" i="1" dirty="0">
                <a:effectLst/>
                <a:latin typeface="Segoe UI" panose="020B0502040204020203" pitchFamily="34" charset="0"/>
                <a:ea typeface="Calibri" panose="020F0502020204030204" pitchFamily="34" charset="0"/>
                <a:cs typeface="Segoe UI" panose="020B0502040204020203" pitchFamily="34" charset="0"/>
              </a:rPr>
              <a:t>infants received </a:t>
            </a:r>
            <a:r>
              <a:rPr lang="en-US" sz="1800" b="1" i="1" dirty="0">
                <a:effectLst/>
                <a:latin typeface="Segoe UI" panose="020B0502040204020203" pitchFamily="34" charset="0"/>
                <a:ea typeface="Calibri" panose="020F0502020204030204" pitchFamily="34" charset="0"/>
                <a:cs typeface="Segoe UI" panose="020B0502040204020203" pitchFamily="34" charset="0"/>
              </a:rPr>
              <a:t>BCG vaccine </a:t>
            </a:r>
            <a:r>
              <a:rPr lang="en-US" sz="1800" i="1" dirty="0">
                <a:effectLst/>
                <a:latin typeface="Segoe UI" panose="020B0502040204020203" pitchFamily="34" charset="0"/>
                <a:ea typeface="Calibri" panose="020F0502020204030204" pitchFamily="34" charset="0"/>
                <a:cs typeface="Segoe UI" panose="020B0502040204020203" pitchFamily="34" charset="0"/>
              </a:rPr>
              <a:t>by their first birthday, by card.</a:t>
            </a:r>
          </a:p>
        </p:txBody>
      </p:sp>
      <p:cxnSp>
        <p:nvCxnSpPr>
          <p:cNvPr id="12" name="Straight Connector 11">
            <a:extLst>
              <a:ext uri="{FF2B5EF4-FFF2-40B4-BE49-F238E27FC236}">
                <a16:creationId xmlns:a16="http://schemas.microsoft.com/office/drawing/2014/main" id="{DDD652BB-3220-40DF-9682-17AAFDF32D7B}"/>
              </a:ext>
            </a:extLst>
          </p:cNvPr>
          <p:cNvCxnSpPr>
            <a:cxnSpLocks/>
          </p:cNvCxnSpPr>
          <p:nvPr/>
        </p:nvCxnSpPr>
        <p:spPr>
          <a:xfrm>
            <a:off x="5990591" y="1203354"/>
            <a:ext cx="0" cy="4446945"/>
          </a:xfrm>
          <a:prstGeom prst="line">
            <a:avLst/>
          </a:prstGeom>
          <a:ln>
            <a:solidFill>
              <a:srgbClr val="265C9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BE8F466-360B-4C04-8F9B-4533CE036056}"/>
              </a:ext>
            </a:extLst>
          </p:cNvPr>
          <p:cNvSpPr txBox="1"/>
          <p:nvPr/>
        </p:nvSpPr>
        <p:spPr>
          <a:xfrm>
            <a:off x="963562" y="1054755"/>
            <a:ext cx="2487192" cy="461665"/>
          </a:xfrm>
          <a:prstGeom prst="rect">
            <a:avLst/>
          </a:prstGeom>
          <a:noFill/>
        </p:spPr>
        <p:txBody>
          <a:bodyPr wrap="square">
            <a:spAutoFit/>
          </a:bodyPr>
          <a:lstStyle/>
          <a:p>
            <a:r>
              <a:rPr lang="en-US" sz="2400" b="1" dirty="0">
                <a:solidFill>
                  <a:srgbClr val="265C9B"/>
                </a:solidFill>
                <a:latin typeface="Segoe UI" panose="020B0502040204020203" pitchFamily="34" charset="0"/>
                <a:cs typeface="Segoe UI" panose="020B0502040204020203" pitchFamily="34" charset="0"/>
              </a:rPr>
              <a:t>6 months</a:t>
            </a:r>
          </a:p>
        </p:txBody>
      </p:sp>
      <p:sp>
        <p:nvSpPr>
          <p:cNvPr id="14" name="TextBox 13">
            <a:extLst>
              <a:ext uri="{FF2B5EF4-FFF2-40B4-BE49-F238E27FC236}">
                <a16:creationId xmlns:a16="http://schemas.microsoft.com/office/drawing/2014/main" id="{50AFB088-2D67-40AA-94B8-725636D0921D}"/>
              </a:ext>
            </a:extLst>
          </p:cNvPr>
          <p:cNvSpPr txBox="1"/>
          <p:nvPr/>
        </p:nvSpPr>
        <p:spPr>
          <a:xfrm>
            <a:off x="8231072" y="1073830"/>
            <a:ext cx="1174185" cy="461665"/>
          </a:xfrm>
          <a:prstGeom prst="rect">
            <a:avLst/>
          </a:prstGeom>
          <a:noFill/>
        </p:spPr>
        <p:txBody>
          <a:bodyPr wrap="square">
            <a:spAutoFit/>
          </a:bodyPr>
          <a:lstStyle/>
          <a:p>
            <a:r>
              <a:rPr lang="en-US" sz="2400" b="1" dirty="0">
                <a:solidFill>
                  <a:srgbClr val="265C9B"/>
                </a:solidFill>
                <a:latin typeface="Segoe UI" panose="020B0502040204020203" pitchFamily="34" charset="0"/>
                <a:cs typeface="Segoe UI" panose="020B0502040204020203" pitchFamily="34" charset="0"/>
              </a:rPr>
              <a:t>1 year</a:t>
            </a:r>
          </a:p>
        </p:txBody>
      </p:sp>
      <p:graphicFrame>
        <p:nvGraphicFramePr>
          <p:cNvPr id="15" name="Content Placeholder 7">
            <a:extLst>
              <a:ext uri="{FF2B5EF4-FFF2-40B4-BE49-F238E27FC236}">
                <a16:creationId xmlns:a16="http://schemas.microsoft.com/office/drawing/2014/main" id="{BAE39A89-6959-4D19-B376-17CCDC56507A}"/>
              </a:ext>
            </a:extLst>
          </p:cNvPr>
          <p:cNvGraphicFramePr>
            <a:graphicFrameLocks/>
          </p:cNvGraphicFramePr>
          <p:nvPr/>
        </p:nvGraphicFramePr>
        <p:xfrm>
          <a:off x="6273647" y="1535495"/>
          <a:ext cx="5281257" cy="395569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186C88A-245F-49C1-9D95-A26C413DC03D}"/>
              </a:ext>
            </a:extLst>
          </p:cNvPr>
          <p:cNvSpPr txBox="1"/>
          <p:nvPr/>
        </p:nvSpPr>
        <p:spPr>
          <a:xfrm>
            <a:off x="2493842" y="201647"/>
            <a:ext cx="7884598" cy="646331"/>
          </a:xfrm>
          <a:prstGeom prst="rect">
            <a:avLst/>
          </a:prstGeom>
          <a:noFill/>
        </p:spPr>
        <p:txBody>
          <a:bodyPr wrap="square">
            <a:spAutoFit/>
          </a:bodyPr>
          <a:lstStyle/>
          <a:p>
            <a:pPr algn="ctr"/>
            <a:r>
              <a:rPr lang="en-US" sz="3600" b="1" dirty="0">
                <a:solidFill>
                  <a:srgbClr val="265C9B"/>
                </a:solidFill>
                <a:latin typeface="Segoe UI" panose="020B0502040204020203" pitchFamily="34" charset="0"/>
                <a:cs typeface="Segoe UI" panose="020B0502040204020203" pitchFamily="34" charset="0"/>
              </a:rPr>
              <a:t>Infant immunization: BCG coverage</a:t>
            </a:r>
          </a:p>
        </p:txBody>
      </p:sp>
      <p:graphicFrame>
        <p:nvGraphicFramePr>
          <p:cNvPr id="18" name="Content Placeholder 7">
            <a:extLst>
              <a:ext uri="{FF2B5EF4-FFF2-40B4-BE49-F238E27FC236}">
                <a16:creationId xmlns:a16="http://schemas.microsoft.com/office/drawing/2014/main" id="{3EEB875C-41B4-494B-B230-9E70DE98C020}"/>
              </a:ext>
            </a:extLst>
          </p:cNvPr>
          <p:cNvGraphicFramePr>
            <a:graphicFrameLocks/>
          </p:cNvGraphicFramePr>
          <p:nvPr/>
        </p:nvGraphicFramePr>
        <p:xfrm>
          <a:off x="814743" y="1535495"/>
          <a:ext cx="5281257" cy="39556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715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6FB7D-7E0D-4210-A73C-EBA22CAD3515}"/>
              </a:ext>
            </a:extLst>
          </p:cNvPr>
          <p:cNvSpPr txBox="1"/>
          <p:nvPr/>
        </p:nvSpPr>
        <p:spPr>
          <a:xfrm>
            <a:off x="1984209" y="226550"/>
            <a:ext cx="8683792" cy="646331"/>
          </a:xfrm>
          <a:prstGeom prst="rect">
            <a:avLst/>
          </a:prstGeom>
          <a:noFill/>
        </p:spPr>
        <p:txBody>
          <a:bodyPr wrap="square">
            <a:spAutoFit/>
          </a:bodyPr>
          <a:lstStyle/>
          <a:p>
            <a:pPr algn="ctr"/>
            <a:r>
              <a:rPr lang="en-US" sz="3600" b="1" dirty="0">
                <a:solidFill>
                  <a:srgbClr val="265C9B"/>
                </a:solidFill>
                <a:latin typeface="Segoe UI" panose="020B0502040204020203" pitchFamily="34" charset="0"/>
                <a:cs typeface="Segoe UI" panose="020B0502040204020203" pitchFamily="34" charset="0"/>
              </a:rPr>
              <a:t>Infant immunization: Penta 1 coverage</a:t>
            </a:r>
          </a:p>
        </p:txBody>
      </p:sp>
      <p:sp>
        <p:nvSpPr>
          <p:cNvPr id="7" name="TextBox 6">
            <a:extLst>
              <a:ext uri="{FF2B5EF4-FFF2-40B4-BE49-F238E27FC236}">
                <a16:creationId xmlns:a16="http://schemas.microsoft.com/office/drawing/2014/main" id="{BDDB907B-ED73-4F70-AAAD-743F524562D0}"/>
              </a:ext>
            </a:extLst>
          </p:cNvPr>
          <p:cNvSpPr txBox="1"/>
          <p:nvPr/>
        </p:nvSpPr>
        <p:spPr>
          <a:xfrm>
            <a:off x="259124" y="5641498"/>
            <a:ext cx="11883656" cy="726737"/>
          </a:xfrm>
          <a:prstGeom prst="rect">
            <a:avLst/>
          </a:prstGeom>
          <a:noFill/>
        </p:spPr>
        <p:txBody>
          <a:bodyPr wrap="square">
            <a:spAutoFit/>
          </a:bodyPr>
          <a:lstStyle/>
          <a:p>
            <a:pPr marR="0" lvl="0">
              <a:lnSpc>
                <a:spcPct val="107000"/>
              </a:lnSpc>
              <a:spcBef>
                <a:spcPts val="0"/>
              </a:spcBef>
              <a:spcAft>
                <a:spcPts val="800"/>
              </a:spcAft>
            </a:pPr>
            <a:r>
              <a:rPr lang="en-US" sz="2000" b="1" i="1" dirty="0">
                <a:effectLst/>
                <a:latin typeface="Segoe UI" panose="020B0502040204020203" pitchFamily="34" charset="0"/>
                <a:ea typeface="Calibri" panose="020F0502020204030204" pitchFamily="34" charset="0"/>
                <a:cs typeface="Segoe UI" panose="020B0502040204020203" pitchFamily="34" charset="0"/>
              </a:rPr>
              <a:t>Four out of </a:t>
            </a:r>
            <a:r>
              <a:rPr lang="en-US" sz="2000" b="1" i="1" dirty="0">
                <a:latin typeface="Segoe UI" panose="020B0502040204020203" pitchFamily="34" charset="0"/>
                <a:ea typeface="Calibri" panose="020F0502020204030204" pitchFamily="34" charset="0"/>
                <a:cs typeface="Segoe UI" panose="020B0502040204020203" pitchFamily="34" charset="0"/>
              </a:rPr>
              <a:t>five </a:t>
            </a:r>
            <a:r>
              <a:rPr lang="en-US" sz="2000" b="1" i="1" dirty="0">
                <a:effectLst/>
                <a:latin typeface="Segoe UI" panose="020B0502040204020203" pitchFamily="34" charset="0"/>
                <a:ea typeface="Calibri" panose="020F0502020204030204" pitchFamily="34" charset="0"/>
                <a:cs typeface="Segoe UI" panose="020B0502040204020203" pitchFamily="34" charset="0"/>
              </a:rPr>
              <a:t>infants</a:t>
            </a:r>
            <a:r>
              <a:rPr lang="en-US" sz="2000" b="1" i="1" dirty="0">
                <a:solidFill>
                  <a:srgbClr val="FF0000"/>
                </a:solidFill>
                <a:effectLst/>
                <a:latin typeface="Segoe UI" panose="020B0502040204020203" pitchFamily="34" charset="0"/>
                <a:ea typeface="Calibri" panose="020F0502020204030204" pitchFamily="34" charset="0"/>
                <a:cs typeface="Segoe UI" panose="020B0502040204020203" pitchFamily="34" charset="0"/>
              </a:rPr>
              <a:t> </a:t>
            </a:r>
            <a:r>
              <a:rPr lang="en-US" sz="2000" i="1" dirty="0">
                <a:solidFill>
                  <a:schemeClr val="tx1">
                    <a:lumMod val="75000"/>
                  </a:schemeClr>
                </a:solidFill>
                <a:effectLst/>
                <a:latin typeface="Segoe UI" panose="020B0502040204020203" pitchFamily="34" charset="0"/>
                <a:ea typeface="Calibri" panose="020F0502020204030204" pitchFamily="34" charset="0"/>
                <a:cs typeface="Segoe UI" panose="020B0502040204020203" pitchFamily="34" charset="0"/>
              </a:rPr>
              <a:t>received</a:t>
            </a:r>
            <a:r>
              <a:rPr lang="en-US" sz="2000" i="1" dirty="0">
                <a:solidFill>
                  <a:srgbClr val="FF0000"/>
                </a:solidFill>
                <a:effectLst/>
                <a:latin typeface="Segoe UI" panose="020B0502040204020203" pitchFamily="34" charset="0"/>
                <a:ea typeface="Calibri" panose="020F0502020204030204" pitchFamily="34" charset="0"/>
                <a:cs typeface="Segoe UI" panose="020B0502040204020203" pitchFamily="34" charset="0"/>
              </a:rPr>
              <a:t> </a:t>
            </a:r>
            <a:r>
              <a:rPr lang="en-US" sz="2000" i="1" dirty="0">
                <a:effectLst/>
                <a:latin typeface="Segoe UI" panose="020B0502040204020203" pitchFamily="34" charset="0"/>
                <a:ea typeface="Calibri" panose="020F0502020204030204" pitchFamily="34" charset="0"/>
                <a:cs typeface="Segoe UI" panose="020B0502040204020203" pitchFamily="34" charset="0"/>
              </a:rPr>
              <a:t>first Pentavalent </a:t>
            </a:r>
            <a:r>
              <a:rPr lang="en-US" sz="2000" b="1" i="1" dirty="0">
                <a:effectLst/>
                <a:latin typeface="Segoe UI" panose="020B0502040204020203" pitchFamily="34" charset="0"/>
                <a:ea typeface="Calibri" panose="020F0502020204030204" pitchFamily="34" charset="0"/>
                <a:cs typeface="Segoe UI" panose="020B0502040204020203" pitchFamily="34" charset="0"/>
              </a:rPr>
              <a:t>vaccine </a:t>
            </a:r>
            <a:r>
              <a:rPr lang="en-US" sz="2000" i="1" dirty="0">
                <a:effectLst/>
                <a:latin typeface="Segoe UI" panose="020B0502040204020203" pitchFamily="34" charset="0"/>
                <a:ea typeface="Calibri" panose="020F0502020204030204" pitchFamily="34" charset="0"/>
                <a:cs typeface="Segoe UI" panose="020B0502040204020203" pitchFamily="34" charset="0"/>
              </a:rPr>
              <a:t>by their first birthday, by card or self reported by the mother.</a:t>
            </a:r>
            <a:r>
              <a:rPr lang="en-US" sz="2000" i="1" dirty="0">
                <a:latin typeface="Segoe UI" panose="020B0502040204020203" pitchFamily="34" charset="0"/>
                <a:ea typeface="Calibri" panose="020F0502020204030204" pitchFamily="34" charset="0"/>
                <a:cs typeface="Segoe UI" panose="020B0502040204020203" pitchFamily="34" charset="0"/>
              </a:rPr>
              <a:t> </a:t>
            </a:r>
            <a:r>
              <a:rPr lang="en-US" sz="2000" b="1" i="1" dirty="0">
                <a:effectLst/>
                <a:latin typeface="Segoe UI" panose="020B0502040204020203" pitchFamily="34" charset="0"/>
                <a:ea typeface="Calibri" panose="020F0502020204030204" pitchFamily="34" charset="0"/>
                <a:cs typeface="Segoe UI" panose="020B0502040204020203" pitchFamily="34" charset="0"/>
              </a:rPr>
              <a:t>Nearly half infants</a:t>
            </a:r>
            <a:r>
              <a:rPr lang="en-US" sz="2000" b="1" i="1" dirty="0">
                <a:solidFill>
                  <a:srgbClr val="FF0000"/>
                </a:solidFill>
                <a:effectLst/>
                <a:latin typeface="Segoe UI" panose="020B0502040204020203" pitchFamily="34" charset="0"/>
                <a:ea typeface="Calibri" panose="020F0502020204030204" pitchFamily="34" charset="0"/>
                <a:cs typeface="Segoe UI" panose="020B0502040204020203" pitchFamily="34" charset="0"/>
              </a:rPr>
              <a:t> </a:t>
            </a:r>
            <a:r>
              <a:rPr lang="en-US" sz="2000" i="1" dirty="0">
                <a:solidFill>
                  <a:schemeClr val="tx1">
                    <a:lumMod val="75000"/>
                  </a:schemeClr>
                </a:solidFill>
                <a:effectLst/>
                <a:latin typeface="Segoe UI" panose="020B0502040204020203" pitchFamily="34" charset="0"/>
                <a:ea typeface="Calibri" panose="020F0502020204030204" pitchFamily="34" charset="0"/>
                <a:cs typeface="Segoe UI" panose="020B0502040204020203" pitchFamily="34" charset="0"/>
              </a:rPr>
              <a:t>received</a:t>
            </a:r>
            <a:r>
              <a:rPr lang="en-US" sz="2000" i="1" dirty="0">
                <a:solidFill>
                  <a:srgbClr val="FF0000"/>
                </a:solidFill>
                <a:effectLst/>
                <a:latin typeface="Segoe UI" panose="020B0502040204020203" pitchFamily="34" charset="0"/>
                <a:ea typeface="Calibri" panose="020F0502020204030204" pitchFamily="34" charset="0"/>
                <a:cs typeface="Segoe UI" panose="020B0502040204020203" pitchFamily="34" charset="0"/>
              </a:rPr>
              <a:t> </a:t>
            </a:r>
            <a:r>
              <a:rPr lang="en-US" sz="2000" i="1" dirty="0">
                <a:effectLst/>
                <a:latin typeface="Segoe UI" panose="020B0502040204020203" pitchFamily="34" charset="0"/>
                <a:ea typeface="Calibri" panose="020F0502020204030204" pitchFamily="34" charset="0"/>
                <a:cs typeface="Segoe UI" panose="020B0502040204020203" pitchFamily="34" charset="0"/>
              </a:rPr>
              <a:t>first Pentavalent </a:t>
            </a:r>
            <a:r>
              <a:rPr lang="en-US" sz="2000" b="1" i="1" dirty="0">
                <a:effectLst/>
                <a:latin typeface="Segoe UI" panose="020B0502040204020203" pitchFamily="34" charset="0"/>
                <a:ea typeface="Calibri" panose="020F0502020204030204" pitchFamily="34" charset="0"/>
                <a:cs typeface="Segoe UI" panose="020B0502040204020203" pitchFamily="34" charset="0"/>
              </a:rPr>
              <a:t>vaccine </a:t>
            </a:r>
            <a:r>
              <a:rPr lang="en-US" sz="2000" i="1" dirty="0">
                <a:effectLst/>
                <a:latin typeface="Segoe UI" panose="020B0502040204020203" pitchFamily="34" charset="0"/>
                <a:ea typeface="Calibri" panose="020F0502020204030204" pitchFamily="34" charset="0"/>
                <a:cs typeface="Segoe UI" panose="020B0502040204020203" pitchFamily="34" charset="0"/>
              </a:rPr>
              <a:t>by their first birthday, by card</a:t>
            </a:r>
          </a:p>
        </p:txBody>
      </p:sp>
      <p:graphicFrame>
        <p:nvGraphicFramePr>
          <p:cNvPr id="8" name="Content Placeholder 7">
            <a:extLst>
              <a:ext uri="{FF2B5EF4-FFF2-40B4-BE49-F238E27FC236}">
                <a16:creationId xmlns:a16="http://schemas.microsoft.com/office/drawing/2014/main" id="{D5CA4042-6092-4F4A-8460-6CEA0910B500}"/>
              </a:ext>
            </a:extLst>
          </p:cNvPr>
          <p:cNvGraphicFramePr>
            <a:graphicFrameLocks/>
          </p:cNvGraphicFramePr>
          <p:nvPr/>
        </p:nvGraphicFramePr>
        <p:xfrm>
          <a:off x="6479522" y="1281786"/>
          <a:ext cx="5266164" cy="4366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7">
            <a:extLst>
              <a:ext uri="{FF2B5EF4-FFF2-40B4-BE49-F238E27FC236}">
                <a16:creationId xmlns:a16="http://schemas.microsoft.com/office/drawing/2014/main" id="{F2EA9274-53F3-451B-817E-897C89AF4027}"/>
              </a:ext>
            </a:extLst>
          </p:cNvPr>
          <p:cNvGraphicFramePr>
            <a:graphicFrameLocks/>
          </p:cNvGraphicFramePr>
          <p:nvPr/>
        </p:nvGraphicFramePr>
        <p:xfrm>
          <a:off x="446314" y="1281786"/>
          <a:ext cx="5544736" cy="45276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DBC94DF-245B-4E63-980C-A6DF49B619C1}"/>
              </a:ext>
            </a:extLst>
          </p:cNvPr>
          <p:cNvSpPr txBox="1"/>
          <p:nvPr/>
        </p:nvSpPr>
        <p:spPr>
          <a:xfrm>
            <a:off x="1011363" y="790327"/>
            <a:ext cx="2487192" cy="461665"/>
          </a:xfrm>
          <a:prstGeom prst="rect">
            <a:avLst/>
          </a:prstGeom>
          <a:noFill/>
        </p:spPr>
        <p:txBody>
          <a:bodyPr wrap="square">
            <a:spAutoFit/>
          </a:bodyPr>
          <a:lstStyle/>
          <a:p>
            <a:r>
              <a:rPr lang="en-US" sz="2400" b="1" dirty="0">
                <a:solidFill>
                  <a:srgbClr val="C3B9D9"/>
                </a:solidFill>
                <a:latin typeface="Segoe UI" panose="020B0502040204020203" pitchFamily="34" charset="0"/>
                <a:cs typeface="Segoe UI" panose="020B0502040204020203" pitchFamily="34" charset="0"/>
              </a:rPr>
              <a:t>6 Months</a:t>
            </a:r>
          </a:p>
        </p:txBody>
      </p:sp>
      <p:sp>
        <p:nvSpPr>
          <p:cNvPr id="14" name="TextBox 13">
            <a:extLst>
              <a:ext uri="{FF2B5EF4-FFF2-40B4-BE49-F238E27FC236}">
                <a16:creationId xmlns:a16="http://schemas.microsoft.com/office/drawing/2014/main" id="{62142E8C-3778-412A-B7B8-9F1623368D72}"/>
              </a:ext>
            </a:extLst>
          </p:cNvPr>
          <p:cNvSpPr txBox="1"/>
          <p:nvPr/>
        </p:nvSpPr>
        <p:spPr>
          <a:xfrm>
            <a:off x="7070870" y="820121"/>
            <a:ext cx="2487192" cy="461665"/>
          </a:xfrm>
          <a:prstGeom prst="rect">
            <a:avLst/>
          </a:prstGeom>
          <a:noFill/>
        </p:spPr>
        <p:txBody>
          <a:bodyPr wrap="square">
            <a:spAutoFit/>
          </a:bodyPr>
          <a:lstStyle/>
          <a:p>
            <a:r>
              <a:rPr lang="en-US" sz="2400" b="1" dirty="0">
                <a:solidFill>
                  <a:srgbClr val="C3B9D9"/>
                </a:solidFill>
                <a:latin typeface="Segoe UI" panose="020B0502040204020203" pitchFamily="34" charset="0"/>
                <a:cs typeface="Segoe UI" panose="020B0502040204020203" pitchFamily="34" charset="0"/>
              </a:rPr>
              <a:t>1 Year</a:t>
            </a:r>
          </a:p>
        </p:txBody>
      </p:sp>
    </p:spTree>
    <p:extLst>
      <p:ext uri="{BB962C8B-B14F-4D97-AF65-F5344CB8AC3E}">
        <p14:creationId xmlns:p14="http://schemas.microsoft.com/office/powerpoint/2010/main" val="1479176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DB907B-ED73-4F70-AAAD-743F524562D0}"/>
              </a:ext>
            </a:extLst>
          </p:cNvPr>
          <p:cNvSpPr txBox="1"/>
          <p:nvPr/>
        </p:nvSpPr>
        <p:spPr>
          <a:xfrm>
            <a:off x="200958" y="5089290"/>
            <a:ext cx="11991042" cy="1200329"/>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Segoe UI" panose="020B0502040204020203" pitchFamily="34" charset="0"/>
                <a:cs typeface="Segoe UI" panose="020B0502040204020203" pitchFamily="34" charset="0"/>
              </a:rPr>
              <a:t>More than </a:t>
            </a:r>
            <a:r>
              <a:rPr lang="en-US" sz="1800" b="1" i="1" dirty="0">
                <a:effectLst/>
                <a:latin typeface="Segoe UI" panose="020B0502040204020203" pitchFamily="34" charset="0"/>
                <a:ea typeface="Calibri" panose="020F0502020204030204" pitchFamily="34" charset="0"/>
                <a:cs typeface="Segoe UI" panose="020B0502040204020203" pitchFamily="34" charset="0"/>
              </a:rPr>
              <a:t>half (55%) of </a:t>
            </a:r>
            <a:r>
              <a:rPr lang="en-US" sz="1800" i="1" dirty="0">
                <a:effectLst/>
                <a:latin typeface="Segoe UI" panose="020B0502040204020203" pitchFamily="34" charset="0"/>
                <a:ea typeface="Calibri" panose="020F0502020204030204" pitchFamily="34" charset="0"/>
                <a:cs typeface="Segoe UI" panose="020B0502040204020203" pitchFamily="34" charset="0"/>
              </a:rPr>
              <a:t>the</a:t>
            </a:r>
            <a:r>
              <a:rPr lang="en-US" sz="1800" b="1" i="1" dirty="0">
                <a:effectLst/>
                <a:latin typeface="Segoe UI" panose="020B0502040204020203" pitchFamily="34" charset="0"/>
                <a:ea typeface="Calibri" panose="020F0502020204030204" pitchFamily="34" charset="0"/>
                <a:cs typeface="Segoe UI" panose="020B0502040204020203" pitchFamily="34" charset="0"/>
              </a:rPr>
              <a:t> </a:t>
            </a:r>
            <a:r>
              <a:rPr lang="en-US" sz="1800" i="1" dirty="0">
                <a:effectLst/>
                <a:latin typeface="Segoe UI" panose="020B0502040204020203" pitchFamily="34" charset="0"/>
                <a:ea typeface="Calibri" panose="020F0502020204030204" pitchFamily="34" charset="0"/>
                <a:cs typeface="Segoe UI" panose="020B0502040204020203" pitchFamily="34" charset="0"/>
              </a:rPr>
              <a:t>infants received </a:t>
            </a:r>
            <a:r>
              <a:rPr lang="en-US" b="1" i="1" dirty="0">
                <a:latin typeface="Segoe UI" panose="020B0502040204020203" pitchFamily="34" charset="0"/>
                <a:cs typeface="Segoe UI" panose="020B0502040204020203" pitchFamily="34" charset="0"/>
              </a:rPr>
              <a:t>three shots of the pentavalent vaccine </a:t>
            </a:r>
            <a:r>
              <a:rPr lang="en-US" sz="1800" i="1" dirty="0">
                <a:effectLst/>
                <a:latin typeface="Segoe UI" panose="020B0502040204020203" pitchFamily="34" charset="0"/>
                <a:ea typeface="Calibri" panose="020F0502020204030204" pitchFamily="34" charset="0"/>
                <a:cs typeface="Segoe UI" panose="020B0502040204020203" pitchFamily="34" charset="0"/>
              </a:rPr>
              <a:t>by their first birthday by card or self-report</a:t>
            </a:r>
            <a:endParaRPr lang="en-US" b="1" i="1" dirty="0">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US" sz="1800" b="1" i="1" dirty="0">
                <a:effectLst/>
                <a:latin typeface="Segoe UI" panose="020B0502040204020203" pitchFamily="34" charset="0"/>
                <a:ea typeface="Calibri" panose="020F0502020204030204" pitchFamily="34" charset="0"/>
                <a:cs typeface="Segoe UI" panose="020B0502040204020203" pitchFamily="34" charset="0"/>
              </a:rPr>
              <a:t>More than a quarter (28%) </a:t>
            </a:r>
            <a:r>
              <a:rPr lang="en-US" sz="1800" i="1" dirty="0">
                <a:effectLst/>
                <a:latin typeface="Segoe UI" panose="020B0502040204020203" pitchFamily="34" charset="0"/>
                <a:ea typeface="Calibri" panose="020F0502020204030204" pitchFamily="34" charset="0"/>
                <a:cs typeface="Segoe UI" panose="020B0502040204020203" pitchFamily="34" charset="0"/>
              </a:rPr>
              <a:t>of infants who received Penta-1 did </a:t>
            </a:r>
            <a:r>
              <a:rPr lang="en-US" i="1" dirty="0">
                <a:latin typeface="Segoe UI" panose="020B0502040204020203" pitchFamily="34" charset="0"/>
                <a:cs typeface="Segoe UI" panose="020B0502040204020203" pitchFamily="34" charset="0"/>
              </a:rPr>
              <a:t>not </a:t>
            </a:r>
            <a:r>
              <a:rPr lang="en-US" sz="1800" i="1" dirty="0">
                <a:effectLst/>
                <a:latin typeface="Segoe UI" panose="020B0502040204020203" pitchFamily="34" charset="0"/>
                <a:ea typeface="Calibri" panose="020F0502020204030204" pitchFamily="34" charset="0"/>
                <a:cs typeface="Segoe UI" panose="020B0502040204020203" pitchFamily="34" charset="0"/>
              </a:rPr>
              <a:t>receive penta-3 at 1-year by card or self report, making the</a:t>
            </a:r>
            <a:r>
              <a:rPr lang="en-US" sz="1800" b="1" i="1" dirty="0">
                <a:effectLst/>
                <a:latin typeface="Segoe UI" panose="020B0502040204020203" pitchFamily="34" charset="0"/>
                <a:ea typeface="Calibri" panose="020F0502020204030204" pitchFamily="34" charset="0"/>
                <a:cs typeface="Segoe UI" panose="020B0502040204020203" pitchFamily="34" charset="0"/>
              </a:rPr>
              <a:t> drop-out rate at 34%</a:t>
            </a:r>
            <a:endParaRPr lang="en-GB" b="1" i="1" dirty="0">
              <a:latin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DDD652BB-3220-40DF-9682-17AAFDF32D7B}"/>
              </a:ext>
            </a:extLst>
          </p:cNvPr>
          <p:cNvCxnSpPr>
            <a:cxnSpLocks/>
          </p:cNvCxnSpPr>
          <p:nvPr/>
        </p:nvCxnSpPr>
        <p:spPr>
          <a:xfrm>
            <a:off x="5916338" y="1138216"/>
            <a:ext cx="0" cy="3900315"/>
          </a:xfrm>
          <a:prstGeom prst="line">
            <a:avLst/>
          </a:prstGeom>
          <a:ln>
            <a:solidFill>
              <a:srgbClr val="C3B9D9"/>
            </a:solidFill>
          </a:ln>
        </p:spPr>
        <p:style>
          <a:lnRef idx="2">
            <a:schemeClr val="accent1"/>
          </a:lnRef>
          <a:fillRef idx="0">
            <a:schemeClr val="accent1"/>
          </a:fillRef>
          <a:effectRef idx="1">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D5CA4042-6092-4F4A-8460-6CEA0910B500}"/>
              </a:ext>
            </a:extLst>
          </p:cNvPr>
          <p:cNvGraphicFramePr>
            <a:graphicFrameLocks/>
          </p:cNvGraphicFramePr>
          <p:nvPr/>
        </p:nvGraphicFramePr>
        <p:xfrm>
          <a:off x="6096001" y="1138216"/>
          <a:ext cx="5519058" cy="40451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D7FFC2B-F910-4F3C-88AF-25FE4C57AD9C}"/>
              </a:ext>
            </a:extLst>
          </p:cNvPr>
          <p:cNvSpPr txBox="1"/>
          <p:nvPr/>
        </p:nvSpPr>
        <p:spPr>
          <a:xfrm>
            <a:off x="1643743" y="285939"/>
            <a:ext cx="10129687" cy="646331"/>
          </a:xfrm>
          <a:prstGeom prst="rect">
            <a:avLst/>
          </a:prstGeom>
          <a:noFill/>
        </p:spPr>
        <p:txBody>
          <a:bodyPr wrap="square">
            <a:spAutoFit/>
          </a:bodyPr>
          <a:lstStyle/>
          <a:p>
            <a:pPr algn="ctr"/>
            <a:r>
              <a:rPr lang="en-US" sz="3600" b="1" dirty="0">
                <a:solidFill>
                  <a:srgbClr val="265C9B"/>
                </a:solidFill>
                <a:latin typeface="Segoe UI" panose="020B0502040204020203" pitchFamily="34" charset="0"/>
                <a:cs typeface="Segoe UI" panose="020B0502040204020203" pitchFamily="34" charset="0"/>
              </a:rPr>
              <a:t>Infant immunization: Penta 3 coverage</a:t>
            </a:r>
          </a:p>
        </p:txBody>
      </p:sp>
      <p:graphicFrame>
        <p:nvGraphicFramePr>
          <p:cNvPr id="10" name="Content Placeholder 7">
            <a:extLst>
              <a:ext uri="{FF2B5EF4-FFF2-40B4-BE49-F238E27FC236}">
                <a16:creationId xmlns:a16="http://schemas.microsoft.com/office/drawing/2014/main" id="{3CC5963B-CB40-46C7-90A6-B3BA83A0210D}"/>
              </a:ext>
            </a:extLst>
          </p:cNvPr>
          <p:cNvGraphicFramePr>
            <a:graphicFrameLocks/>
          </p:cNvGraphicFramePr>
          <p:nvPr/>
        </p:nvGraphicFramePr>
        <p:xfrm>
          <a:off x="261259" y="1252866"/>
          <a:ext cx="5261930" cy="378566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21B421D-D14B-4AA4-8679-31DEF1D57CC6}"/>
              </a:ext>
            </a:extLst>
          </p:cNvPr>
          <p:cNvSpPr txBox="1"/>
          <p:nvPr/>
        </p:nvSpPr>
        <p:spPr>
          <a:xfrm>
            <a:off x="874128" y="791201"/>
            <a:ext cx="2487192" cy="461665"/>
          </a:xfrm>
          <a:prstGeom prst="rect">
            <a:avLst/>
          </a:prstGeom>
          <a:noFill/>
        </p:spPr>
        <p:txBody>
          <a:bodyPr wrap="square">
            <a:spAutoFit/>
          </a:bodyPr>
          <a:lstStyle/>
          <a:p>
            <a:r>
              <a:rPr lang="en-US" sz="2400" b="1" dirty="0">
                <a:solidFill>
                  <a:srgbClr val="C3B9D9"/>
                </a:solidFill>
                <a:latin typeface="Segoe UI" panose="020B0502040204020203" pitchFamily="34" charset="0"/>
                <a:cs typeface="Segoe UI" panose="020B0502040204020203" pitchFamily="34" charset="0"/>
              </a:rPr>
              <a:t>6 months</a:t>
            </a:r>
          </a:p>
        </p:txBody>
      </p:sp>
      <p:sp>
        <p:nvSpPr>
          <p:cNvPr id="15" name="TextBox 14">
            <a:extLst>
              <a:ext uri="{FF2B5EF4-FFF2-40B4-BE49-F238E27FC236}">
                <a16:creationId xmlns:a16="http://schemas.microsoft.com/office/drawing/2014/main" id="{8ABA7811-FA25-4B2A-BE37-65677F82ACCB}"/>
              </a:ext>
            </a:extLst>
          </p:cNvPr>
          <p:cNvSpPr txBox="1"/>
          <p:nvPr/>
        </p:nvSpPr>
        <p:spPr>
          <a:xfrm>
            <a:off x="7780060" y="793401"/>
            <a:ext cx="2487192" cy="461665"/>
          </a:xfrm>
          <a:prstGeom prst="rect">
            <a:avLst/>
          </a:prstGeom>
          <a:noFill/>
        </p:spPr>
        <p:txBody>
          <a:bodyPr wrap="square">
            <a:spAutoFit/>
          </a:bodyPr>
          <a:lstStyle/>
          <a:p>
            <a:r>
              <a:rPr lang="en-US" sz="2400" b="1" dirty="0">
                <a:solidFill>
                  <a:srgbClr val="C3B9D9"/>
                </a:solidFill>
                <a:latin typeface="Segoe UI" panose="020B0502040204020203" pitchFamily="34" charset="0"/>
                <a:cs typeface="Segoe UI" panose="020B0502040204020203" pitchFamily="34" charset="0"/>
              </a:rPr>
              <a:t>1 year</a:t>
            </a:r>
          </a:p>
        </p:txBody>
      </p:sp>
    </p:spTree>
    <p:extLst>
      <p:ext uri="{BB962C8B-B14F-4D97-AF65-F5344CB8AC3E}">
        <p14:creationId xmlns:p14="http://schemas.microsoft.com/office/powerpoint/2010/main" val="3848186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DB907B-ED73-4F70-AAAD-743F524562D0}"/>
              </a:ext>
            </a:extLst>
          </p:cNvPr>
          <p:cNvSpPr txBox="1"/>
          <p:nvPr/>
        </p:nvSpPr>
        <p:spPr>
          <a:xfrm>
            <a:off x="7624829" y="1689517"/>
            <a:ext cx="3443665" cy="3045577"/>
          </a:xfrm>
          <a:prstGeom prst="rect">
            <a:avLst/>
          </a:prstGeom>
          <a:noFill/>
        </p:spPr>
        <p:txBody>
          <a:bodyPr wrap="square">
            <a:spAutoFit/>
          </a:bodyPr>
          <a:lstStyle/>
          <a:p>
            <a:pPr marR="0" lvl="1">
              <a:lnSpc>
                <a:spcPct val="107000"/>
              </a:lnSpc>
              <a:spcBef>
                <a:spcPts val="0"/>
              </a:spcBef>
              <a:spcAft>
                <a:spcPts val="800"/>
              </a:spcAft>
            </a:pPr>
            <a:r>
              <a:rPr lang="en-US" sz="1800" b="1"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More than half of infants </a:t>
            </a:r>
            <a:r>
              <a:rPr lang="en-US" sz="1800"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received measles vaccine by their first birthday by card or self-report.</a:t>
            </a:r>
          </a:p>
          <a:p>
            <a:pPr marR="0" lvl="1">
              <a:lnSpc>
                <a:spcPct val="107000"/>
              </a:lnSpc>
              <a:spcBef>
                <a:spcPts val="0"/>
              </a:spcBef>
              <a:spcAft>
                <a:spcPts val="800"/>
              </a:spcAft>
            </a:pPr>
            <a:endParaRPr lang="en-US" i="1" dirty="0">
              <a:solidFill>
                <a:schemeClr val="tx1">
                  <a:lumMod val="50000"/>
                </a:schemeClr>
              </a:solidFill>
              <a:latin typeface="Segoe UI" panose="020B0502040204020203" pitchFamily="34" charset="0"/>
              <a:ea typeface="Calibri" panose="020F0502020204030204" pitchFamily="34" charset="0"/>
              <a:cs typeface="Segoe UI" panose="020B0502040204020203" pitchFamily="34" charset="0"/>
            </a:endParaRPr>
          </a:p>
          <a:p>
            <a:pPr lvl="1">
              <a:lnSpc>
                <a:spcPct val="107000"/>
              </a:lnSpc>
              <a:spcAft>
                <a:spcPts val="800"/>
              </a:spcAft>
            </a:pPr>
            <a:r>
              <a:rPr lang="en-US" sz="1800" b="1"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Three out of ten infants </a:t>
            </a:r>
            <a:r>
              <a:rPr lang="en-US" sz="1800"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received </a:t>
            </a:r>
            <a:r>
              <a:rPr lang="en-US" sz="1800" i="1" dirty="0">
                <a:solidFill>
                  <a:schemeClr val="tx1">
                    <a:lumMod val="50000"/>
                  </a:schemeClr>
                </a:solidFill>
                <a:latin typeface="Segoe UI" panose="020B0502040204020203" pitchFamily="34" charset="0"/>
                <a:ea typeface="Calibri" panose="020F0502020204030204" pitchFamily="34" charset="0"/>
                <a:cs typeface="Segoe UI" panose="020B0502040204020203" pitchFamily="34" charset="0"/>
              </a:rPr>
              <a:t>M</a:t>
            </a:r>
            <a:r>
              <a:rPr lang="en-US" sz="1800"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rPr>
              <a:t>easles vaccine by their first birthday, by card</a:t>
            </a:r>
          </a:p>
          <a:p>
            <a:pPr marR="0" lvl="1">
              <a:lnSpc>
                <a:spcPct val="107000"/>
              </a:lnSpc>
              <a:spcBef>
                <a:spcPts val="0"/>
              </a:spcBef>
              <a:spcAft>
                <a:spcPts val="800"/>
              </a:spcAft>
            </a:pPr>
            <a:endParaRPr lang="en-US" sz="1800" i="1" dirty="0">
              <a:solidFill>
                <a:schemeClr val="tx1">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Content Placeholder 7">
            <a:extLst>
              <a:ext uri="{FF2B5EF4-FFF2-40B4-BE49-F238E27FC236}">
                <a16:creationId xmlns:a16="http://schemas.microsoft.com/office/drawing/2014/main" id="{E2C9E3EB-656C-478F-9A32-5CB0DC125245}"/>
              </a:ext>
            </a:extLst>
          </p:cNvPr>
          <p:cNvGraphicFramePr>
            <a:graphicFrameLocks/>
          </p:cNvGraphicFramePr>
          <p:nvPr/>
        </p:nvGraphicFramePr>
        <p:xfrm>
          <a:off x="859376" y="1389535"/>
          <a:ext cx="7026443" cy="426382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03821AA-11AE-4C76-A30E-A709B18DF531}"/>
              </a:ext>
            </a:extLst>
          </p:cNvPr>
          <p:cNvSpPr txBox="1"/>
          <p:nvPr/>
        </p:nvSpPr>
        <p:spPr>
          <a:xfrm>
            <a:off x="859376" y="866315"/>
            <a:ext cx="1405898" cy="461665"/>
          </a:xfrm>
          <a:prstGeom prst="rect">
            <a:avLst/>
          </a:prstGeom>
          <a:noFill/>
        </p:spPr>
        <p:txBody>
          <a:bodyPr wrap="square">
            <a:spAutoFit/>
          </a:bodyPr>
          <a:lstStyle/>
          <a:p>
            <a:r>
              <a:rPr lang="en-US" sz="2400" b="1" dirty="0">
                <a:solidFill>
                  <a:srgbClr val="265C9B"/>
                </a:solidFill>
                <a:latin typeface="Segoe UI" panose="020B0502040204020203" pitchFamily="34" charset="0"/>
                <a:cs typeface="Segoe UI" panose="020B0502040204020203" pitchFamily="34" charset="0"/>
              </a:rPr>
              <a:t>1 year</a:t>
            </a:r>
          </a:p>
        </p:txBody>
      </p:sp>
      <p:sp>
        <p:nvSpPr>
          <p:cNvPr id="10" name="TextBox 9">
            <a:extLst>
              <a:ext uri="{FF2B5EF4-FFF2-40B4-BE49-F238E27FC236}">
                <a16:creationId xmlns:a16="http://schemas.microsoft.com/office/drawing/2014/main" id="{29F514B0-763D-4093-8E5E-B6D363B18BF8}"/>
              </a:ext>
            </a:extLst>
          </p:cNvPr>
          <p:cNvSpPr txBox="1"/>
          <p:nvPr/>
        </p:nvSpPr>
        <p:spPr>
          <a:xfrm>
            <a:off x="957944" y="219984"/>
            <a:ext cx="10646228" cy="646331"/>
          </a:xfrm>
          <a:prstGeom prst="rect">
            <a:avLst/>
          </a:prstGeom>
          <a:noFill/>
        </p:spPr>
        <p:txBody>
          <a:bodyPr wrap="square">
            <a:spAutoFit/>
          </a:bodyPr>
          <a:lstStyle/>
          <a:p>
            <a:pPr algn="ctr"/>
            <a:r>
              <a:rPr lang="en-US" sz="3600" b="1" dirty="0">
                <a:solidFill>
                  <a:srgbClr val="265C9B"/>
                </a:solidFill>
                <a:latin typeface="Segoe UI" panose="020B0502040204020203" pitchFamily="34" charset="0"/>
                <a:cs typeface="Segoe UI" panose="020B0502040204020203" pitchFamily="34" charset="0"/>
              </a:rPr>
              <a:t>Infant immunization: Measles vaccination</a:t>
            </a:r>
          </a:p>
        </p:txBody>
      </p:sp>
    </p:spTree>
    <p:extLst>
      <p:ext uri="{BB962C8B-B14F-4D97-AF65-F5344CB8AC3E}">
        <p14:creationId xmlns:p14="http://schemas.microsoft.com/office/powerpoint/2010/main" val="115912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DB907B-ED73-4F70-AAAD-743F524562D0}"/>
              </a:ext>
            </a:extLst>
          </p:cNvPr>
          <p:cNvSpPr txBox="1"/>
          <p:nvPr/>
        </p:nvSpPr>
        <p:spPr>
          <a:xfrm>
            <a:off x="97971" y="4714268"/>
            <a:ext cx="1209402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Only one third of infants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were fully vaccinated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(8 vaccine doses)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at their first birthday, by card or self reported by the mother.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Only one quarter of infants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were fully vaccinated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(8 vaccine doses)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at their first birthday, by card</a:t>
            </a:r>
            <a:endParaRPr kumimoji="0" lang="en-GB"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GB"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graphicFrame>
        <p:nvGraphicFramePr>
          <p:cNvPr id="9" name="Content Placeholder 7">
            <a:extLst>
              <a:ext uri="{FF2B5EF4-FFF2-40B4-BE49-F238E27FC236}">
                <a16:creationId xmlns:a16="http://schemas.microsoft.com/office/drawing/2014/main" id="{E2C9E3EB-656C-478F-9A32-5CB0DC125245}"/>
              </a:ext>
            </a:extLst>
          </p:cNvPr>
          <p:cNvGraphicFramePr>
            <a:graphicFrameLocks/>
          </p:cNvGraphicFramePr>
          <p:nvPr/>
        </p:nvGraphicFramePr>
        <p:xfrm>
          <a:off x="429234" y="914407"/>
          <a:ext cx="4897382" cy="358444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9F514B0-763D-4093-8E5E-B6D363B18BF8}"/>
              </a:ext>
            </a:extLst>
          </p:cNvPr>
          <p:cNvSpPr txBox="1"/>
          <p:nvPr/>
        </p:nvSpPr>
        <p:spPr>
          <a:xfrm>
            <a:off x="97971" y="268076"/>
            <a:ext cx="11832771"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65C9B"/>
                </a:solidFill>
                <a:effectLst/>
                <a:uLnTx/>
                <a:uFillTx/>
                <a:latin typeface="Segoe UI"/>
                <a:ea typeface="+mn-ea"/>
                <a:cs typeface="Segoe UI"/>
              </a:rPr>
              <a:t>Fully vaccinated by 1 year</a:t>
            </a:r>
          </a:p>
        </p:txBody>
      </p:sp>
      <p:graphicFrame>
        <p:nvGraphicFramePr>
          <p:cNvPr id="12" name="Content Placeholder 7">
            <a:extLst>
              <a:ext uri="{FF2B5EF4-FFF2-40B4-BE49-F238E27FC236}">
                <a16:creationId xmlns:a16="http://schemas.microsoft.com/office/drawing/2014/main" id="{358D3A51-E45D-437B-9973-76CAA7199EEF}"/>
              </a:ext>
            </a:extLst>
          </p:cNvPr>
          <p:cNvGraphicFramePr>
            <a:graphicFrameLocks/>
          </p:cNvGraphicFramePr>
          <p:nvPr/>
        </p:nvGraphicFramePr>
        <p:xfrm>
          <a:off x="5518057" y="914407"/>
          <a:ext cx="4897382" cy="35321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D3866CD-044D-43E6-ADEB-D6D5DDECBE76}"/>
              </a:ext>
            </a:extLst>
          </p:cNvPr>
          <p:cNvSpPr txBox="1"/>
          <p:nvPr/>
        </p:nvSpPr>
        <p:spPr>
          <a:xfrm>
            <a:off x="286169" y="5463005"/>
            <a:ext cx="11644573" cy="11100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br>
              <a:rPr kumimoji="0" lang="en-US" sz="1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br>
            <a:r>
              <a:rPr kumimoji="0" lang="en-US" sz="1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Note:   </a:t>
            </a:r>
            <a:r>
              <a:rPr kumimoji="0" lang="en-US" sz="10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8 Vaccine doses are - BCG, Pentavalent-1(DPT-Hep B-Hib1), Polio-1, Polio-2, Pentavalent-2 (DPT-Hep B-Hib2), Polio-3, Pentavalent-3  (DPT-Hep B-Hib3) AND Measles-1</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13 Vaccine doses are – 8 Vaccine doses and, PCV-1, Rota-1, PCV-2, Rota-2 AND PCV-3 </a:t>
            </a:r>
            <a:br>
              <a:rPr kumimoji="0" lang="en-US" sz="10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br>
            <a:r>
              <a:rPr kumimoji="0" lang="en-US" sz="10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Fully vaccinated child is one who received 8 or 13 vaccines at the age of 1 year as recommended by MoH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965273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2C52CB8-6596-4E7D-90F8-72965B806E2B}"/>
              </a:ext>
            </a:extLst>
          </p:cNvPr>
          <p:cNvGraphicFramePr/>
          <p:nvPr/>
        </p:nvGraphicFramePr>
        <p:xfrm>
          <a:off x="1188696" y="838722"/>
          <a:ext cx="6930371" cy="48236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0BB69BC-C14D-4C21-95AF-DEFA81DCF766}"/>
              </a:ext>
            </a:extLst>
          </p:cNvPr>
          <p:cNvSpPr txBox="1"/>
          <p:nvPr/>
        </p:nvSpPr>
        <p:spPr>
          <a:xfrm>
            <a:off x="618070" y="5888473"/>
            <a:ext cx="294639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*n refers to the weighted n</a:t>
            </a:r>
            <a:endParaRPr kumimoji="0" lang="en-US" sz="1100" b="1"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BC19195A-D229-4B67-B7D9-EB2249B16A3F}"/>
              </a:ext>
            </a:extLst>
          </p:cNvPr>
          <p:cNvSpPr txBox="1"/>
          <p:nvPr/>
        </p:nvSpPr>
        <p:spPr>
          <a:xfrm>
            <a:off x="784328" y="268076"/>
            <a:ext cx="84511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Fully vaccinated, by region </a:t>
            </a:r>
          </a:p>
        </p:txBody>
      </p:sp>
      <p:sp>
        <p:nvSpPr>
          <p:cNvPr id="5" name="TextBox 4">
            <a:extLst>
              <a:ext uri="{FF2B5EF4-FFF2-40B4-BE49-F238E27FC236}">
                <a16:creationId xmlns:a16="http://schemas.microsoft.com/office/drawing/2014/main" id="{C61168D4-15CD-49F6-88D3-042A357C0CA6}"/>
              </a:ext>
            </a:extLst>
          </p:cNvPr>
          <p:cNvSpPr txBox="1"/>
          <p:nvPr/>
        </p:nvSpPr>
        <p:spPr>
          <a:xfrm>
            <a:off x="8835390" y="1988224"/>
            <a:ext cx="235458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Infants who were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fully vaccinated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by their first birthday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was the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highest</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 in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Addis Ababa</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and</a:t>
            </a:r>
            <a:r>
              <a:rPr kumimoji="0" lang="en-US" sz="2000" b="0" i="1" u="none" strike="noStrike" kern="1200" cap="none" spc="0" normalizeH="0" baseline="0" noProof="0" dirty="0">
                <a:ln>
                  <a:noFill/>
                </a:ln>
                <a:solidFill>
                  <a:srgbClr val="FF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the</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 lowest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in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Afar</a:t>
            </a:r>
            <a:endParaRPr kumimoji="0" lang="en-GB"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718605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F847828-761E-41BB-AF3A-3B77998B83DA}"/>
              </a:ext>
            </a:extLst>
          </p:cNvPr>
          <p:cNvSpPr txBox="1"/>
          <p:nvPr/>
        </p:nvSpPr>
        <p:spPr>
          <a:xfrm>
            <a:off x="602156" y="5431385"/>
            <a:ext cx="1112175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Close to half of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mothers who reported that their infant(s) suffered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from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fast breathing or difficulty breathing</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 at 6-months and 1-year postpartum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Calibri" panose="020F0502020204030204" pitchFamily="34" charset="0"/>
                <a:cs typeface="Segoe UI" panose="020B0502040204020203" pitchFamily="34" charset="0"/>
              </a:rPr>
              <a:t>sought care for their breathing problem</a:t>
            </a:r>
          </a:p>
        </p:txBody>
      </p:sp>
      <p:cxnSp>
        <p:nvCxnSpPr>
          <p:cNvPr id="12" name="Straight Connector 11">
            <a:extLst>
              <a:ext uri="{FF2B5EF4-FFF2-40B4-BE49-F238E27FC236}">
                <a16:creationId xmlns:a16="http://schemas.microsoft.com/office/drawing/2014/main" id="{DDD652BB-3220-40DF-9682-17AAFDF32D7B}"/>
              </a:ext>
            </a:extLst>
          </p:cNvPr>
          <p:cNvCxnSpPr>
            <a:cxnSpLocks/>
          </p:cNvCxnSpPr>
          <p:nvPr/>
        </p:nvCxnSpPr>
        <p:spPr>
          <a:xfrm>
            <a:off x="5988139" y="1130376"/>
            <a:ext cx="0" cy="3712948"/>
          </a:xfrm>
          <a:prstGeom prst="line">
            <a:avLst/>
          </a:prstGeom>
          <a:ln>
            <a:solidFill>
              <a:srgbClr val="265C9B"/>
            </a:solidFill>
          </a:ln>
        </p:spPr>
        <p:style>
          <a:lnRef idx="2">
            <a:schemeClr val="accent1"/>
          </a:lnRef>
          <a:fillRef idx="0">
            <a:schemeClr val="accent1"/>
          </a:fillRef>
          <a:effectRef idx="1">
            <a:schemeClr val="accent1"/>
          </a:effectRef>
          <a:fontRef idx="minor">
            <a:schemeClr val="tx1"/>
          </a:fontRef>
        </p:style>
      </p:cxnSp>
      <p:graphicFrame>
        <p:nvGraphicFramePr>
          <p:cNvPr id="14" name="Content Placeholder 7">
            <a:extLst>
              <a:ext uri="{FF2B5EF4-FFF2-40B4-BE49-F238E27FC236}">
                <a16:creationId xmlns:a16="http://schemas.microsoft.com/office/drawing/2014/main" id="{32A86B9A-A663-4FDC-86E8-52C99E94D4ED}"/>
              </a:ext>
            </a:extLst>
          </p:cNvPr>
          <p:cNvGraphicFramePr>
            <a:graphicFrameLocks/>
          </p:cNvGraphicFramePr>
          <p:nvPr/>
        </p:nvGraphicFramePr>
        <p:xfrm>
          <a:off x="1014352" y="1201057"/>
          <a:ext cx="4561522" cy="3982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7">
            <a:extLst>
              <a:ext uri="{FF2B5EF4-FFF2-40B4-BE49-F238E27FC236}">
                <a16:creationId xmlns:a16="http://schemas.microsoft.com/office/drawing/2014/main" id="{DF70DD0A-8367-4535-A00F-10B3944885EF}"/>
              </a:ext>
            </a:extLst>
          </p:cNvPr>
          <p:cNvGraphicFramePr>
            <a:graphicFrameLocks/>
          </p:cNvGraphicFramePr>
          <p:nvPr/>
        </p:nvGraphicFramePr>
        <p:xfrm>
          <a:off x="6436833" y="1161143"/>
          <a:ext cx="4561522" cy="4123763"/>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30CB6AD0-9D16-4BD0-8D8D-B280A2F77E32}"/>
              </a:ext>
            </a:extLst>
          </p:cNvPr>
          <p:cNvSpPr txBox="1">
            <a:spLocks/>
          </p:cNvSpPr>
          <p:nvPr/>
        </p:nvSpPr>
        <p:spPr>
          <a:xfrm>
            <a:off x="1175482" y="306802"/>
            <a:ext cx="9822873" cy="64633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65C9B"/>
                </a:solidFill>
                <a:effectLst/>
                <a:uLnTx/>
                <a:uFillTx/>
                <a:latin typeface="Segoe UI" panose="020B0502040204020203" pitchFamily="34" charset="0"/>
                <a:cs typeface="Segoe UI" panose="020B0502040204020203" pitchFamily="34" charset="0"/>
              </a:rPr>
              <a:t>Care seeking: Fast breathing</a:t>
            </a:r>
            <a:endParaRPr kumimoji="0" lang="en-US" sz="3600" b="1" i="0" u="none" strike="noStrike" kern="1200" cap="none" spc="0" normalizeH="0" baseline="0" noProof="0" dirty="0">
              <a:ln>
                <a:noFill/>
              </a:ln>
              <a:solidFill>
                <a:srgbClr val="265C9B"/>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83141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6FB7D-7E0D-4210-A73C-EBA22CAD3515}"/>
              </a:ext>
            </a:extLst>
          </p:cNvPr>
          <p:cNvSpPr txBox="1"/>
          <p:nvPr/>
        </p:nvSpPr>
        <p:spPr>
          <a:xfrm>
            <a:off x="2410916" y="777159"/>
            <a:ext cx="2172232" cy="542906"/>
          </a:xfrm>
          <a:prstGeom prst="rect">
            <a:avLst/>
          </a:prstGeom>
          <a:noFill/>
        </p:spPr>
        <p:txBody>
          <a:bodyPr wrap="square">
            <a:spAutoFit/>
          </a:bodyPr>
          <a:lstStyle/>
          <a:p>
            <a:pPr marL="0" marR="0" lvl="0" indent="0" algn="l" defTabSz="914400" rtl="0" eaLnBrk="1" fontAlgn="b"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6 months</a:t>
            </a:r>
          </a:p>
        </p:txBody>
      </p:sp>
      <p:sp>
        <p:nvSpPr>
          <p:cNvPr id="7" name="TextBox 6">
            <a:extLst>
              <a:ext uri="{FF2B5EF4-FFF2-40B4-BE49-F238E27FC236}">
                <a16:creationId xmlns:a16="http://schemas.microsoft.com/office/drawing/2014/main" id="{BDDB907B-ED73-4F70-AAAD-743F524562D0}"/>
              </a:ext>
            </a:extLst>
          </p:cNvPr>
          <p:cNvSpPr txBox="1"/>
          <p:nvPr/>
        </p:nvSpPr>
        <p:spPr>
          <a:xfrm>
            <a:off x="548347" y="5436982"/>
            <a:ext cx="10856913" cy="76694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Few mothers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sought care for their infants with diarrhea, </a:t>
            </a: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three in ten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at 6-months and </a:t>
            </a: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four in ten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at 1-year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Only one fifth of infants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with diarrhea </a:t>
            </a: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received ORS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for their diarrhea at 6 months, while </a:t>
            </a: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only a quarter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of infants got  at 1- year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Very few (6%) infants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with diarrhea </a:t>
            </a: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received</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US" sz="14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both ORS and zinc </a:t>
            </a:r>
            <a:r>
              <a:rPr kumimoji="0" lang="en-US" sz="14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Calibri" panose="020F0502020204030204" pitchFamily="34" charset="0"/>
                <a:cs typeface="Segoe UI" panose="020B0502040204020203" pitchFamily="34" charset="0"/>
              </a:rPr>
              <a:t>for their diarrhea</a:t>
            </a:r>
          </a:p>
        </p:txBody>
      </p:sp>
      <p:cxnSp>
        <p:nvCxnSpPr>
          <p:cNvPr id="12" name="Straight Connector 11">
            <a:extLst>
              <a:ext uri="{FF2B5EF4-FFF2-40B4-BE49-F238E27FC236}">
                <a16:creationId xmlns:a16="http://schemas.microsoft.com/office/drawing/2014/main" id="{DDD652BB-3220-40DF-9682-17AAFDF32D7B}"/>
              </a:ext>
            </a:extLst>
          </p:cNvPr>
          <p:cNvCxnSpPr>
            <a:cxnSpLocks/>
          </p:cNvCxnSpPr>
          <p:nvPr/>
        </p:nvCxnSpPr>
        <p:spPr>
          <a:xfrm>
            <a:off x="6085840" y="1109678"/>
            <a:ext cx="50768" cy="4068812"/>
          </a:xfrm>
          <a:prstGeom prst="line">
            <a:avLst/>
          </a:prstGeom>
          <a:ln>
            <a:solidFill>
              <a:srgbClr val="265C9B"/>
            </a:solidFill>
          </a:ln>
        </p:spPr>
        <p:style>
          <a:lnRef idx="2">
            <a:schemeClr val="accent1"/>
          </a:lnRef>
          <a:fillRef idx="0">
            <a:schemeClr val="accent1"/>
          </a:fillRef>
          <a:effectRef idx="1">
            <a:schemeClr val="accent1"/>
          </a:effectRef>
          <a:fontRef idx="minor">
            <a:schemeClr val="tx1"/>
          </a:fontRef>
        </p:style>
      </p:cxnSp>
      <p:graphicFrame>
        <p:nvGraphicFramePr>
          <p:cNvPr id="9" name="Content Placeholder 7">
            <a:extLst>
              <a:ext uri="{FF2B5EF4-FFF2-40B4-BE49-F238E27FC236}">
                <a16:creationId xmlns:a16="http://schemas.microsoft.com/office/drawing/2014/main" id="{E2C9E3EB-656C-478F-9A32-5CB0DC125245}"/>
              </a:ext>
            </a:extLst>
          </p:cNvPr>
          <p:cNvGraphicFramePr>
            <a:graphicFrameLocks/>
          </p:cNvGraphicFramePr>
          <p:nvPr/>
        </p:nvGraphicFramePr>
        <p:xfrm>
          <a:off x="548347" y="1246037"/>
          <a:ext cx="5300003" cy="4068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a:extLst>
              <a:ext uri="{FF2B5EF4-FFF2-40B4-BE49-F238E27FC236}">
                <a16:creationId xmlns:a16="http://schemas.microsoft.com/office/drawing/2014/main" id="{E5010F51-00C8-499B-B288-865C360463B2}"/>
              </a:ext>
            </a:extLst>
          </p:cNvPr>
          <p:cNvGraphicFramePr>
            <a:graphicFrameLocks/>
          </p:cNvGraphicFramePr>
          <p:nvPr/>
        </p:nvGraphicFramePr>
        <p:xfrm>
          <a:off x="6969761" y="1109678"/>
          <a:ext cx="4384731" cy="406881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C3855E15-93A6-4BF9-BCD3-140946B1BC13}"/>
              </a:ext>
            </a:extLst>
          </p:cNvPr>
          <p:cNvSpPr txBox="1"/>
          <p:nvPr/>
        </p:nvSpPr>
        <p:spPr>
          <a:xfrm>
            <a:off x="8717825" y="756795"/>
            <a:ext cx="1908071" cy="542906"/>
          </a:xfrm>
          <a:prstGeom prst="rect">
            <a:avLst/>
          </a:prstGeom>
          <a:noFill/>
        </p:spPr>
        <p:txBody>
          <a:bodyPr wrap="square">
            <a:spAutoFit/>
          </a:bodyPr>
          <a:lstStyle/>
          <a:p>
            <a:pPr marL="0" marR="0" lvl="0" indent="0" algn="l" defTabSz="914400" rtl="0" eaLnBrk="1" fontAlgn="b"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1 year</a:t>
            </a:r>
          </a:p>
        </p:txBody>
      </p:sp>
      <p:sp>
        <p:nvSpPr>
          <p:cNvPr id="10" name="Title 1">
            <a:extLst>
              <a:ext uri="{FF2B5EF4-FFF2-40B4-BE49-F238E27FC236}">
                <a16:creationId xmlns:a16="http://schemas.microsoft.com/office/drawing/2014/main" id="{45D409D7-76BC-4338-95A0-71A2F29540A4}"/>
              </a:ext>
            </a:extLst>
          </p:cNvPr>
          <p:cNvSpPr txBox="1">
            <a:spLocks/>
          </p:cNvSpPr>
          <p:nvPr/>
        </p:nvSpPr>
        <p:spPr>
          <a:xfrm>
            <a:off x="2402044" y="334202"/>
            <a:ext cx="7819642" cy="5169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65C9B"/>
                </a:solidFill>
                <a:effectLst/>
                <a:uLnTx/>
                <a:uFillTx/>
                <a:latin typeface="Segoe UI" panose="020B0502040204020203" pitchFamily="34" charset="0"/>
                <a:cs typeface="Segoe UI" panose="020B0502040204020203" pitchFamily="34" charset="0"/>
              </a:rPr>
              <a:t>Care seeking: Diarrhea</a:t>
            </a:r>
            <a:endParaRPr kumimoji="0" lang="en-US" sz="3600" b="1" i="0" u="none" strike="noStrike" kern="1200" cap="none" spc="0" normalizeH="0" baseline="0" noProof="0" dirty="0">
              <a:ln>
                <a:noFill/>
              </a:ln>
              <a:solidFill>
                <a:srgbClr val="265C9B"/>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39881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452188" y="3044279"/>
            <a:ext cx="5812601" cy="76944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Postnatal care</a:t>
            </a:r>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748" r="14748"/>
          <a:stretch/>
        </p:blipFill>
        <p:spPr>
          <a:xfrm>
            <a:off x="1" y="20322"/>
            <a:ext cx="6583679" cy="6225308"/>
          </a:xfrm>
          <a:solidFill>
            <a:srgbClr val="0F1B4B"/>
          </a:solidFill>
          <a:ln>
            <a:noFill/>
          </a:ln>
        </p:spPr>
      </p:pic>
    </p:spTree>
    <p:extLst>
      <p:ext uri="{BB962C8B-B14F-4D97-AF65-F5344CB8AC3E}">
        <p14:creationId xmlns:p14="http://schemas.microsoft.com/office/powerpoint/2010/main" val="4076096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0EBA52-0D30-45B4-A320-5CCF67BF80CC}"/>
              </a:ext>
            </a:extLst>
          </p:cNvPr>
          <p:cNvSpPr>
            <a:spLocks noGrp="1"/>
          </p:cNvSpPr>
          <p:nvPr>
            <p:ph type="title"/>
          </p:nvPr>
        </p:nvSpPr>
        <p:spPr>
          <a:xfrm>
            <a:off x="674634" y="404563"/>
            <a:ext cx="11212566" cy="516984"/>
          </a:xfrm>
        </p:spPr>
        <p:txBody>
          <a:bodyPr>
            <a:noAutofit/>
          </a:bodyPr>
          <a:lstStyle/>
          <a:p>
            <a:pPr algn="ctr"/>
            <a:r>
              <a:rPr lang="en-US" sz="3600" b="1" dirty="0">
                <a:solidFill>
                  <a:srgbClr val="0F1B4B"/>
                </a:solidFill>
                <a:latin typeface="Segoe UI" panose="020B0502040204020203" pitchFamily="34" charset="0"/>
                <a:cs typeface="Segoe UI" panose="020B0502040204020203" pitchFamily="34" charset="0"/>
              </a:rPr>
              <a:t>Maternity waiting home use </a:t>
            </a:r>
            <a:r>
              <a:rPr lang="en-US" sz="3600" b="1" dirty="0">
                <a:solidFill>
                  <a:srgbClr val="55015B"/>
                </a:solidFill>
                <a:latin typeface="Segoe UI" panose="020B0502040204020203" pitchFamily="34" charset="0"/>
                <a:cs typeface="Segoe UI" panose="020B0502040204020203" pitchFamily="34" charset="0"/>
              </a:rPr>
              <a:t>before labor</a:t>
            </a:r>
          </a:p>
        </p:txBody>
      </p:sp>
      <p:sp>
        <p:nvSpPr>
          <p:cNvPr id="9" name="TextBox 8">
            <a:extLst>
              <a:ext uri="{FF2B5EF4-FFF2-40B4-BE49-F238E27FC236}">
                <a16:creationId xmlns:a16="http://schemas.microsoft.com/office/drawing/2014/main" id="{DA803C8D-9A85-418E-97A7-F6CE2BE036AB}"/>
              </a:ext>
            </a:extLst>
          </p:cNvPr>
          <p:cNvSpPr txBox="1"/>
          <p:nvPr/>
        </p:nvSpPr>
        <p:spPr>
          <a:xfrm>
            <a:off x="956930" y="5531154"/>
            <a:ext cx="89951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Nearly one-sixth </a:t>
            </a:r>
            <a:r>
              <a:rPr kumimoji="0" lang="en-US" sz="18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of the women interviewed at 6 weeks postpartum went to a maternity waiting home before going into labor</a:t>
            </a:r>
            <a:endParaRPr kumimoji="0" lang="en-GB" sz="18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60BB31A9-98AC-FA44-8D84-98DC869874AC}"/>
              </a:ext>
            </a:extLst>
          </p:cNvPr>
          <p:cNvSpPr txBox="1"/>
          <p:nvPr/>
        </p:nvSpPr>
        <p:spPr>
          <a:xfrm>
            <a:off x="2120397" y="902638"/>
            <a:ext cx="83210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Among women who </a:t>
            </a:r>
            <a:r>
              <a:rPr kumimoji="0" lang="en-US"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women interviewed 6weeks postpartum </a:t>
            </a:r>
            <a:endParaRPr kumimoji="0" lang="en-GB"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 </a:t>
            </a:r>
            <a:endParaRPr kumimoji="0" lang="en-GB" sz="1800" b="0"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endParaRPr>
          </a:p>
        </p:txBody>
      </p:sp>
      <p:graphicFrame>
        <p:nvGraphicFramePr>
          <p:cNvPr id="7" name="Chart 6">
            <a:extLst>
              <a:ext uri="{FF2B5EF4-FFF2-40B4-BE49-F238E27FC236}">
                <a16:creationId xmlns:a16="http://schemas.microsoft.com/office/drawing/2014/main" id="{D997AB37-F028-4A8F-8CE0-C8545C5AAC63}"/>
              </a:ext>
            </a:extLst>
          </p:cNvPr>
          <p:cNvGraphicFramePr/>
          <p:nvPr/>
        </p:nvGraphicFramePr>
        <p:xfrm>
          <a:off x="6096000" y="1287385"/>
          <a:ext cx="5632944" cy="41509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20C2C72-131E-4612-A4D0-B43359F401EC}"/>
              </a:ext>
            </a:extLst>
          </p:cNvPr>
          <p:cNvGraphicFramePr/>
          <p:nvPr>
            <p:extLst>
              <p:ext uri="{D42A27DB-BD31-4B8C-83A1-F6EECF244321}">
                <p14:modId xmlns:p14="http://schemas.microsoft.com/office/powerpoint/2010/main" val="2413389133"/>
              </p:ext>
            </p:extLst>
          </p:nvPr>
        </p:nvGraphicFramePr>
        <p:xfrm>
          <a:off x="956930" y="1567395"/>
          <a:ext cx="4537642" cy="3668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466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805566" y="2634003"/>
            <a:ext cx="5872332" cy="3477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PART ONE: Cohort 1- Six month &amp; One </a:t>
            </a: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Y</a:t>
            </a: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ear </a:t>
            </a: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P</a:t>
            </a:r>
            <a:r>
              <a:rPr kumimoji="0" lang="en-US" sz="4400" b="1" i="0" u="none" strike="noStrike" kern="1200" cap="none" spc="0" normalizeH="0" baseline="0" noProof="0" dirty="0" err="1">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ostpartum</a:t>
            </a: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 </a:t>
            </a: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S</a:t>
            </a:r>
            <a:r>
              <a:rPr kumimoji="0" lang="en-US" sz="4400" b="1" i="0" u="none" strike="noStrike" kern="1200" cap="none" spc="0" normalizeH="0" baseline="0" noProof="0" dirty="0" err="1">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urvey</a:t>
            </a: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 </a:t>
            </a: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R</a:t>
            </a:r>
            <a:r>
              <a:rPr kumimoji="0" lang="en-US" sz="4400" b="1" i="0" u="none" strike="noStrike" kern="1200" cap="none" spc="0" normalizeH="0" baseline="0" noProof="0" dirty="0" err="1">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esults</a:t>
            </a:r>
            <a:endPar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p:pic>
    </p:spTree>
    <p:extLst>
      <p:ext uri="{BB962C8B-B14F-4D97-AF65-F5344CB8AC3E}">
        <p14:creationId xmlns:p14="http://schemas.microsoft.com/office/powerpoint/2010/main" val="250061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0EBA52-0D30-45B4-A320-5CCF67BF80CC}"/>
              </a:ext>
            </a:extLst>
          </p:cNvPr>
          <p:cNvSpPr>
            <a:spLocks noGrp="1"/>
          </p:cNvSpPr>
          <p:nvPr>
            <p:ph type="title"/>
          </p:nvPr>
        </p:nvSpPr>
        <p:spPr>
          <a:xfrm>
            <a:off x="674634" y="404563"/>
            <a:ext cx="11212566" cy="516984"/>
          </a:xfrm>
        </p:spPr>
        <p:txBody>
          <a:bodyPr>
            <a:noAutofit/>
          </a:bodyPr>
          <a:lstStyle/>
          <a:p>
            <a:pPr algn="ctr"/>
            <a:r>
              <a:rPr lang="en-US" sz="3600" b="1" dirty="0">
                <a:solidFill>
                  <a:srgbClr val="0F1B4B"/>
                </a:solidFill>
                <a:latin typeface="Segoe UI" panose="020B0502040204020203" pitchFamily="34" charset="0"/>
                <a:cs typeface="Segoe UI" panose="020B0502040204020203" pitchFamily="34" charset="0"/>
              </a:rPr>
              <a:t>Maternity waiting home use </a:t>
            </a:r>
            <a:r>
              <a:rPr lang="en-US" sz="3600" b="1" dirty="0">
                <a:solidFill>
                  <a:srgbClr val="55015B"/>
                </a:solidFill>
                <a:latin typeface="Segoe UI" panose="020B0502040204020203" pitchFamily="34" charset="0"/>
                <a:cs typeface="Segoe UI" panose="020B0502040204020203" pitchFamily="34" charset="0"/>
              </a:rPr>
              <a:t>after delivery</a:t>
            </a:r>
          </a:p>
        </p:txBody>
      </p:sp>
      <p:sp>
        <p:nvSpPr>
          <p:cNvPr id="9" name="TextBox 8">
            <a:extLst>
              <a:ext uri="{FF2B5EF4-FFF2-40B4-BE49-F238E27FC236}">
                <a16:creationId xmlns:a16="http://schemas.microsoft.com/office/drawing/2014/main" id="{DA803C8D-9A85-418E-97A7-F6CE2BE036AB}"/>
              </a:ext>
            </a:extLst>
          </p:cNvPr>
          <p:cNvSpPr txBox="1"/>
          <p:nvPr/>
        </p:nvSpPr>
        <p:spPr>
          <a:xfrm>
            <a:off x="956930" y="5531154"/>
            <a:ext cx="89951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More than one in three </a:t>
            </a:r>
            <a:r>
              <a:rPr kumimoji="0" lang="en-GB" sz="18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women stayed at maternity waiting home in the health facility after delivery.</a:t>
            </a:r>
          </a:p>
        </p:txBody>
      </p:sp>
      <p:graphicFrame>
        <p:nvGraphicFramePr>
          <p:cNvPr id="4" name="Chart 3">
            <a:extLst>
              <a:ext uri="{FF2B5EF4-FFF2-40B4-BE49-F238E27FC236}">
                <a16:creationId xmlns:a16="http://schemas.microsoft.com/office/drawing/2014/main" id="{A20C2C72-131E-4612-A4D0-B43359F401EC}"/>
              </a:ext>
            </a:extLst>
          </p:cNvPr>
          <p:cNvGraphicFramePr/>
          <p:nvPr/>
        </p:nvGraphicFramePr>
        <p:xfrm>
          <a:off x="442731" y="1392184"/>
          <a:ext cx="4537642" cy="36683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0BB31A9-98AC-FA44-8D84-98DC869874AC}"/>
              </a:ext>
            </a:extLst>
          </p:cNvPr>
          <p:cNvSpPr txBox="1"/>
          <p:nvPr/>
        </p:nvSpPr>
        <p:spPr>
          <a:xfrm>
            <a:off x="2120397" y="902638"/>
            <a:ext cx="832104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Among women who delivered in a health facility</a:t>
            </a:r>
          </a:p>
        </p:txBody>
      </p:sp>
      <p:graphicFrame>
        <p:nvGraphicFramePr>
          <p:cNvPr id="7" name="Chart 6">
            <a:extLst>
              <a:ext uri="{FF2B5EF4-FFF2-40B4-BE49-F238E27FC236}">
                <a16:creationId xmlns:a16="http://schemas.microsoft.com/office/drawing/2014/main" id="{D997AB37-F028-4A8F-8CE0-C8545C5AAC63}"/>
              </a:ext>
            </a:extLst>
          </p:cNvPr>
          <p:cNvGraphicFramePr/>
          <p:nvPr/>
        </p:nvGraphicFramePr>
        <p:xfrm>
          <a:off x="6096000" y="1287385"/>
          <a:ext cx="5632944" cy="4150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94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6096000" y="1558941"/>
            <a:ext cx="5812601" cy="144655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mn-ea"/>
                <a:cs typeface="Segoe UI" panose="020B0502040204020203" pitchFamily="34" charset="0"/>
              </a:rPr>
              <a:t>COVID-19 effect on care seeking </a:t>
            </a:r>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738" r="14738"/>
          <a:stretch/>
        </p:blipFill>
        <p:spPr>
          <a:xfrm>
            <a:off x="0" y="221064"/>
            <a:ext cx="6371381" cy="6024566"/>
          </a:xfrm>
          <a:solidFill>
            <a:srgbClr val="0F1B4B"/>
          </a:solidFill>
          <a:ln>
            <a:noFill/>
          </a:ln>
        </p:spPr>
      </p:pic>
      <p:grpSp>
        <p:nvGrpSpPr>
          <p:cNvPr id="2" name="Group 1">
            <a:extLst>
              <a:ext uri="{FF2B5EF4-FFF2-40B4-BE49-F238E27FC236}">
                <a16:creationId xmlns:a16="http://schemas.microsoft.com/office/drawing/2014/main" id="{024AB3AF-7CA0-4F9D-BC07-84F1C0B22B23}"/>
              </a:ext>
            </a:extLst>
          </p:cNvPr>
          <p:cNvGrpSpPr/>
          <p:nvPr/>
        </p:nvGrpSpPr>
        <p:grpSpPr>
          <a:xfrm>
            <a:off x="5372735" y="612370"/>
            <a:ext cx="6191348" cy="5654460"/>
            <a:chOff x="5219864" y="223826"/>
            <a:chExt cx="6788852" cy="6121722"/>
          </a:xfrm>
        </p:grpSpPr>
        <p:pic>
          <p:nvPicPr>
            <p:cNvPr id="7" name="Graphic 6">
              <a:extLst>
                <a:ext uri="{FF2B5EF4-FFF2-40B4-BE49-F238E27FC236}">
                  <a16:creationId xmlns:a16="http://schemas.microsoft.com/office/drawing/2014/main" id="{1F314364-F258-4351-AAFC-6F66E701C5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9864" y="4468114"/>
              <a:ext cx="1752272" cy="1877434"/>
            </a:xfrm>
            <a:prstGeom prst="rect">
              <a:avLst/>
            </a:prstGeom>
          </p:spPr>
        </p:pic>
        <p:pic>
          <p:nvPicPr>
            <p:cNvPr id="8" name="Graphic 7">
              <a:extLst>
                <a:ext uri="{FF2B5EF4-FFF2-40B4-BE49-F238E27FC236}">
                  <a16:creationId xmlns:a16="http://schemas.microsoft.com/office/drawing/2014/main" id="{FFAC2333-A64A-4AEC-AD19-7FAA760F97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5090" y="627047"/>
              <a:ext cx="890752" cy="946424"/>
            </a:xfrm>
            <a:prstGeom prst="rect">
              <a:avLst/>
            </a:prstGeom>
          </p:spPr>
        </p:pic>
        <p:pic>
          <p:nvPicPr>
            <p:cNvPr id="9" name="Graphic 8">
              <a:extLst>
                <a:ext uri="{FF2B5EF4-FFF2-40B4-BE49-F238E27FC236}">
                  <a16:creationId xmlns:a16="http://schemas.microsoft.com/office/drawing/2014/main" id="{AB9D23B4-26F5-431F-BC96-704138FFDB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2215" y="4662170"/>
              <a:ext cx="1476501" cy="1568783"/>
            </a:xfrm>
            <a:prstGeom prst="rect">
              <a:avLst/>
            </a:prstGeom>
          </p:spPr>
        </p:pic>
        <p:pic>
          <p:nvPicPr>
            <p:cNvPr id="10" name="Graphic 9">
              <a:extLst>
                <a:ext uri="{FF2B5EF4-FFF2-40B4-BE49-F238E27FC236}">
                  <a16:creationId xmlns:a16="http://schemas.microsoft.com/office/drawing/2014/main" id="{35C2B3DB-49CA-464B-9D03-3DFBE7BE0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2458" y="4046550"/>
              <a:ext cx="793532" cy="843128"/>
            </a:xfrm>
            <a:prstGeom prst="rect">
              <a:avLst/>
            </a:prstGeom>
          </p:spPr>
        </p:pic>
        <p:pic>
          <p:nvPicPr>
            <p:cNvPr id="11" name="Graphic 10">
              <a:extLst>
                <a:ext uri="{FF2B5EF4-FFF2-40B4-BE49-F238E27FC236}">
                  <a16:creationId xmlns:a16="http://schemas.microsoft.com/office/drawing/2014/main" id="{B63E779E-20DF-4945-97C9-12AD3BCAE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6027" y="223826"/>
              <a:ext cx="793532" cy="843128"/>
            </a:xfrm>
            <a:prstGeom prst="rect">
              <a:avLst/>
            </a:prstGeom>
          </p:spPr>
        </p:pic>
      </p:grpSp>
    </p:spTree>
    <p:extLst>
      <p:ext uri="{BB962C8B-B14F-4D97-AF65-F5344CB8AC3E}">
        <p14:creationId xmlns:p14="http://schemas.microsoft.com/office/powerpoint/2010/main" val="125962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0EBA52-0D30-45B4-A320-5CCF67BF80CC}"/>
              </a:ext>
            </a:extLst>
          </p:cNvPr>
          <p:cNvSpPr>
            <a:spLocks noGrp="1"/>
          </p:cNvSpPr>
          <p:nvPr>
            <p:ph type="title"/>
          </p:nvPr>
        </p:nvSpPr>
        <p:spPr>
          <a:xfrm>
            <a:off x="2322570" y="697192"/>
            <a:ext cx="8375909" cy="516984"/>
          </a:xfrm>
        </p:spPr>
        <p:txBody>
          <a:bodyPr>
            <a:noAutofit/>
          </a:bodyPr>
          <a:lstStyle/>
          <a:p>
            <a:pPr algn="ctr"/>
            <a:r>
              <a:rPr lang="en-US" sz="3600" b="1" dirty="0">
                <a:latin typeface="Segoe UI" panose="020B0502040204020203" pitchFamily="34" charset="0"/>
                <a:cs typeface="Segoe UI" panose="020B0502040204020203" pitchFamily="34" charset="0"/>
              </a:rPr>
              <a:t>Note on COVID-19 data</a:t>
            </a:r>
            <a:endParaRPr lang="en-US" sz="3600" b="1" dirty="0">
              <a:solidFill>
                <a:srgbClr val="00637C"/>
              </a:solidFill>
              <a:latin typeface="Segoe UI" panose="020B0502040204020203" pitchFamily="34" charset="0"/>
              <a:cs typeface="Segoe UI" panose="020B0502040204020203" pitchFamily="34" charset="0"/>
            </a:endParaRPr>
          </a:p>
        </p:txBody>
      </p:sp>
      <p:sp>
        <p:nvSpPr>
          <p:cNvPr id="14" name="Content Placeholder 2">
            <a:extLst>
              <a:ext uri="{FF2B5EF4-FFF2-40B4-BE49-F238E27FC236}">
                <a16:creationId xmlns:a16="http://schemas.microsoft.com/office/drawing/2014/main" id="{994DE415-7693-4D65-AF5A-D612B770DD0C}"/>
              </a:ext>
            </a:extLst>
          </p:cNvPr>
          <p:cNvSpPr txBox="1">
            <a:spLocks/>
          </p:cNvSpPr>
          <p:nvPr/>
        </p:nvSpPr>
        <p:spPr>
          <a:xfrm>
            <a:off x="838200" y="1214176"/>
            <a:ext cx="11049000" cy="4736410"/>
          </a:xfrm>
          <a:prstGeom prst="rect">
            <a:avLst/>
          </a:prstGeom>
        </p:spPr>
        <p:txBody>
          <a:bodyPr lIns="91440" tIns="45720" rIns="91440" bIns="45720" anchor="t">
            <a:normAutofit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2000"/>
              </a:spcBef>
              <a:spcAft>
                <a:spcPts val="0"/>
              </a:spcAft>
              <a:buClr>
                <a:srgbClr val="00667D"/>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cs typeface="Segoe UI" panose="020B0502040204020203" pitchFamily="34" charset="0"/>
              </a:rPr>
              <a:t>COVID-19 related data were collected at 6-months and 1-year postpartum from the same panel women.</a:t>
            </a:r>
          </a:p>
          <a:p>
            <a:pPr marL="228600" marR="0" lvl="0" indent="-228600" algn="l" defTabSz="914400" rtl="0" eaLnBrk="1" fontAlgn="auto" latinLnBrk="0" hangingPunct="1">
              <a:lnSpc>
                <a:spcPct val="100000"/>
              </a:lnSpc>
              <a:spcBef>
                <a:spcPts val="2000"/>
              </a:spcBef>
              <a:spcAft>
                <a:spcPts val="0"/>
              </a:spcAft>
              <a:buClr>
                <a:srgbClr val="00667D"/>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cs typeface="Segoe UI" panose="020B0502040204020203" pitchFamily="34" charset="0"/>
              </a:rPr>
              <a:t>The timing of data collection was respondent-specific and depended on the delivery date of respondents.</a:t>
            </a:r>
          </a:p>
          <a:p>
            <a:pPr marL="228600" marR="0" lvl="0" indent="-228600" algn="l" defTabSz="914400" rtl="0" eaLnBrk="1" fontAlgn="auto" latinLnBrk="0" hangingPunct="1">
              <a:lnSpc>
                <a:spcPct val="100000"/>
              </a:lnSpc>
              <a:spcBef>
                <a:spcPts val="2000"/>
              </a:spcBef>
              <a:spcAft>
                <a:spcPts val="0"/>
              </a:spcAft>
              <a:buClr>
                <a:srgbClr val="00667D"/>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cs typeface="Segoe UI" panose="020B0502040204020203" pitchFamily="34" charset="0"/>
              </a:rPr>
              <a:t> Interview Period </a:t>
            </a:r>
          </a:p>
          <a:p>
            <a:pPr marL="457200" marR="0" lvl="1" indent="-228600" algn="l" defTabSz="914400" rtl="0" eaLnBrk="1" fontAlgn="auto" latinLnBrk="0" hangingPunct="1">
              <a:lnSpc>
                <a:spcPct val="100000"/>
              </a:lnSpc>
              <a:spcBef>
                <a:spcPts val="600"/>
              </a:spcBef>
              <a:spcAft>
                <a:spcPts val="0"/>
              </a:spcAft>
              <a:buClr>
                <a:srgbClr val="00667D">
                  <a:lumMod val="60000"/>
                  <a:lumOff val="40000"/>
                </a:srgbClr>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cs typeface="Segoe UI" panose="020B0502040204020203" pitchFamily="34" charset="0"/>
              </a:rPr>
              <a:t>6-month interview: March 2020 to January 2021</a:t>
            </a:r>
          </a:p>
          <a:p>
            <a:pPr marL="457200" marR="0" lvl="1" indent="-228600" algn="l" defTabSz="914400" rtl="0" eaLnBrk="1" fontAlgn="auto" latinLnBrk="0" hangingPunct="1">
              <a:lnSpc>
                <a:spcPct val="100000"/>
              </a:lnSpc>
              <a:spcBef>
                <a:spcPts val="600"/>
              </a:spcBef>
              <a:spcAft>
                <a:spcPts val="0"/>
              </a:spcAft>
              <a:buClr>
                <a:srgbClr val="00667D">
                  <a:lumMod val="60000"/>
                  <a:lumOff val="40000"/>
                </a:srgbClr>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cs typeface="Segoe UI" panose="020B0502040204020203" pitchFamily="34" charset="0"/>
              </a:rPr>
              <a:t>1-year interview: July 2020 to August 2021</a:t>
            </a:r>
          </a:p>
          <a:p>
            <a:pPr marL="228600" marR="0" lvl="0" indent="-228600" algn="l" defTabSz="914400" rtl="0" eaLnBrk="1" fontAlgn="auto" latinLnBrk="0" hangingPunct="1">
              <a:lnSpc>
                <a:spcPct val="100000"/>
              </a:lnSpc>
              <a:spcBef>
                <a:spcPts val="2000"/>
              </a:spcBef>
              <a:spcAft>
                <a:spcPts val="0"/>
              </a:spcAft>
              <a:buClr>
                <a:srgbClr val="00667D"/>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a:cs typeface="Segoe UI"/>
              </a:rPr>
              <a:t>Date when COVID-19 restrictions began: March 16, 2020</a:t>
            </a:r>
          </a:p>
          <a:p>
            <a:pPr marL="228600" marR="0" lvl="0" indent="-228600" algn="l" defTabSz="914400" rtl="0" eaLnBrk="1" fontAlgn="auto" latinLnBrk="0" hangingPunct="1">
              <a:lnSpc>
                <a:spcPct val="100000"/>
              </a:lnSpc>
              <a:spcBef>
                <a:spcPts val="2000"/>
              </a:spcBef>
              <a:spcAft>
                <a:spcPts val="0"/>
              </a:spcAft>
              <a:buClr>
                <a:srgbClr val="00667D"/>
              </a:buClr>
              <a:buSzPct val="75000"/>
              <a:buFont typeface="Wingdings" pitchFamily="2" charset="2"/>
              <a:buChar char="n"/>
              <a:tabLst/>
              <a:defRPr/>
            </a:pPr>
            <a:r>
              <a:rPr kumimoji="0" lang="en-US" sz="2400" b="0" i="0" u="none" strike="noStrike" kern="1200" cap="none" spc="0" normalizeH="0" baseline="0" noProof="0" dirty="0">
                <a:ln>
                  <a:noFill/>
                </a:ln>
                <a:solidFill>
                  <a:srgbClr val="59595B"/>
                </a:solidFill>
                <a:effectLst/>
                <a:uLnTx/>
                <a:uFillTx/>
                <a:latin typeface="Segoe UI"/>
                <a:cs typeface="Segoe UI"/>
              </a:rPr>
              <a:t>The COVID-19 analysis only includes women who were interviewed after July, 2020.</a:t>
            </a:r>
          </a:p>
        </p:txBody>
      </p:sp>
    </p:spTree>
    <p:extLst>
      <p:ext uri="{BB962C8B-B14F-4D97-AF65-F5344CB8AC3E}">
        <p14:creationId xmlns:p14="http://schemas.microsoft.com/office/powerpoint/2010/main" val="352558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712374326"/>
              </p:ext>
            </p:extLst>
          </p:nvPr>
        </p:nvGraphicFramePr>
        <p:xfrm>
          <a:off x="78658" y="843752"/>
          <a:ext cx="12113341" cy="458761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phic 9">
            <a:extLst>
              <a:ext uri="{FF2B5EF4-FFF2-40B4-BE49-F238E27FC236}">
                <a16:creationId xmlns:a16="http://schemas.microsoft.com/office/drawing/2014/main" id="{16E5D280-60B2-4135-8BDD-1A35E928C4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03686"/>
            <a:ext cx="1024009" cy="984169"/>
          </a:xfrm>
          <a:prstGeom prst="rect">
            <a:avLst/>
          </a:prstGeom>
        </p:spPr>
      </p:pic>
      <p:sp>
        <p:nvSpPr>
          <p:cNvPr id="12" name="Title 2">
            <a:extLst>
              <a:ext uri="{FF2B5EF4-FFF2-40B4-BE49-F238E27FC236}">
                <a16:creationId xmlns:a16="http://schemas.microsoft.com/office/drawing/2014/main" id="{05D6EA3E-BF0F-4A0A-A57B-F4AEF6576EED}"/>
              </a:ext>
            </a:extLst>
          </p:cNvPr>
          <p:cNvSpPr txBox="1">
            <a:spLocks/>
          </p:cNvSpPr>
          <p:nvPr/>
        </p:nvSpPr>
        <p:spPr>
          <a:xfrm>
            <a:off x="310271" y="203686"/>
            <a:ext cx="11664204" cy="584774"/>
          </a:xfrm>
          <a:prstGeom prst="rect">
            <a:avLst/>
          </a:prstGeom>
        </p:spPr>
        <p:txBody>
          <a:bodyPr>
            <a:noAutofit/>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637C"/>
                </a:solidFill>
                <a:effectLst/>
                <a:uLnTx/>
                <a:uFillTx/>
                <a:latin typeface="Segoe UI" panose="020B0502040204020203" pitchFamily="34" charset="0"/>
                <a:cs typeface="Segoe UI" panose="020B0502040204020203" pitchFamily="34" charset="0"/>
              </a:rPr>
              <a:t>Difficulty accessing immunization services</a:t>
            </a:r>
          </a:p>
        </p:txBody>
      </p:sp>
      <p:sp>
        <p:nvSpPr>
          <p:cNvPr id="13" name="TextBox 12">
            <a:extLst>
              <a:ext uri="{FF2B5EF4-FFF2-40B4-BE49-F238E27FC236}">
                <a16:creationId xmlns:a16="http://schemas.microsoft.com/office/drawing/2014/main" id="{6F4F4A31-0B64-418D-9F5D-DFA889E50ADA}"/>
              </a:ext>
            </a:extLst>
          </p:cNvPr>
          <p:cNvSpPr txBox="1"/>
          <p:nvPr/>
        </p:nvSpPr>
        <p:spPr>
          <a:xfrm>
            <a:off x="330583" y="5417773"/>
            <a:ext cx="1153083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The percentage of women who reported that they experienced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difficulties in accessing vaccination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services for the index child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decreased</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from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12% in July 2020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to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0% in June 2021</a:t>
            </a:r>
            <a:endParaRPr kumimoji="0" lang="en-GB"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8445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17525" y="807941"/>
          <a:ext cx="11876152" cy="4650729"/>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00E526CF-2950-4608-81C8-5793EDF537EB}"/>
              </a:ext>
            </a:extLst>
          </p:cNvPr>
          <p:cNvGrpSpPr/>
          <p:nvPr/>
        </p:nvGrpSpPr>
        <p:grpSpPr>
          <a:xfrm>
            <a:off x="0" y="223166"/>
            <a:ext cx="12231797" cy="892336"/>
            <a:chOff x="10509" y="5463554"/>
            <a:chExt cx="12580902" cy="1220374"/>
          </a:xfrm>
        </p:grpSpPr>
        <p:pic>
          <p:nvPicPr>
            <p:cNvPr id="9" name="Graphic 8">
              <a:extLst>
                <a:ext uri="{FF2B5EF4-FFF2-40B4-BE49-F238E27FC236}">
                  <a16:creationId xmlns:a16="http://schemas.microsoft.com/office/drawing/2014/main" id="{058B4F62-5D79-410A-8497-25B0CF3644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9794" y="5587835"/>
              <a:ext cx="1031617" cy="1096093"/>
            </a:xfrm>
            <a:prstGeom prst="rect">
              <a:avLst/>
            </a:prstGeom>
          </p:spPr>
        </p:pic>
        <p:pic>
          <p:nvPicPr>
            <p:cNvPr id="10" name="Graphic 9">
              <a:extLst>
                <a:ext uri="{FF2B5EF4-FFF2-40B4-BE49-F238E27FC236}">
                  <a16:creationId xmlns:a16="http://schemas.microsoft.com/office/drawing/2014/main" id="{16E5D280-60B2-4135-8BDD-1A35E928C4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9" y="5463554"/>
              <a:ext cx="1031617" cy="1096093"/>
            </a:xfrm>
            <a:prstGeom prst="rect">
              <a:avLst/>
            </a:prstGeom>
          </p:spPr>
        </p:pic>
      </p:grpSp>
      <p:sp>
        <p:nvSpPr>
          <p:cNvPr id="12" name="Title 2">
            <a:extLst>
              <a:ext uri="{FF2B5EF4-FFF2-40B4-BE49-F238E27FC236}">
                <a16:creationId xmlns:a16="http://schemas.microsoft.com/office/drawing/2014/main" id="{05D6EA3E-BF0F-4A0A-A57B-F4AEF6576EED}"/>
              </a:ext>
            </a:extLst>
          </p:cNvPr>
          <p:cNvSpPr txBox="1">
            <a:spLocks/>
          </p:cNvSpPr>
          <p:nvPr/>
        </p:nvSpPr>
        <p:spPr>
          <a:xfrm>
            <a:off x="310271" y="223167"/>
            <a:ext cx="11664204" cy="584774"/>
          </a:xfrm>
          <a:prstGeom prst="rect">
            <a:avLst/>
          </a:prstGeom>
        </p:spPr>
        <p:txBody>
          <a:bodyPr>
            <a:noAutofit/>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637C"/>
                </a:solidFill>
                <a:effectLst/>
                <a:uLnTx/>
                <a:uFillTx/>
                <a:latin typeface="Segoe UI" panose="020B0502040204020203" pitchFamily="34" charset="0"/>
                <a:cs typeface="Segoe UI" panose="020B0502040204020203" pitchFamily="34" charset="0"/>
              </a:rPr>
              <a:t>COVID-19 effect on routine infant vaccinations</a:t>
            </a:r>
            <a:endParaRPr kumimoji="0" lang="en-US" sz="3600" b="1" i="0" u="none" strike="noStrike" kern="1200" cap="none" spc="0" normalizeH="0" baseline="0" noProof="0" dirty="0">
              <a:ln>
                <a:noFill/>
              </a:ln>
              <a:solidFill>
                <a:srgbClr val="00637C"/>
              </a:solidFill>
              <a:effectLst/>
              <a:uLnTx/>
              <a:uFillTx/>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A2B9AF77-3935-4F7D-9797-2CB34DF41B0E}"/>
              </a:ext>
            </a:extLst>
          </p:cNvPr>
          <p:cNvSpPr txBox="1"/>
          <p:nvPr/>
        </p:nvSpPr>
        <p:spPr>
          <a:xfrm>
            <a:off x="310271" y="5335558"/>
            <a:ext cx="1134822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Nineteen percent of mothers interviewed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in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July 2020 reported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that their child/ren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missed a vaccination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since COVID-19 restriction began which later dropped to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2%</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in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June 2021</a:t>
            </a:r>
            <a:endParaRPr kumimoji="0" lang="en-GB"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97430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581579" y="1422679"/>
            <a:ext cx="6168666" cy="378565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Contraceptive use, partner dynamics and unmet need – at 6-months and 1-year postpartum</a:t>
            </a:r>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693" r="14693"/>
          <a:stretch/>
        </p:blipFill>
        <p:spPr>
          <a:xfrm>
            <a:off x="0" y="242596"/>
            <a:ext cx="6662057" cy="5999584"/>
          </a:xfrm>
        </p:spPr>
      </p:pic>
    </p:spTree>
    <p:extLst>
      <p:ext uri="{BB962C8B-B14F-4D97-AF65-F5344CB8AC3E}">
        <p14:creationId xmlns:p14="http://schemas.microsoft.com/office/powerpoint/2010/main" val="196814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06B21A-1BEB-4C93-97C3-D07D2A3B262C}"/>
              </a:ext>
            </a:extLst>
          </p:cNvPr>
          <p:cNvSpPr/>
          <p:nvPr/>
        </p:nvSpPr>
        <p:spPr>
          <a:xfrm>
            <a:off x="2964437" y="212610"/>
            <a:ext cx="6263125" cy="64633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Postpartum family planning</a:t>
            </a:r>
          </a:p>
        </p:txBody>
      </p:sp>
      <p:graphicFrame>
        <p:nvGraphicFramePr>
          <p:cNvPr id="7" name="Chart 6">
            <a:extLst>
              <a:ext uri="{FF2B5EF4-FFF2-40B4-BE49-F238E27FC236}">
                <a16:creationId xmlns:a16="http://schemas.microsoft.com/office/drawing/2014/main" id="{BA3C67DB-7DB8-4AFE-9B47-E78E0800A67B}"/>
              </a:ext>
            </a:extLst>
          </p:cNvPr>
          <p:cNvGraphicFramePr/>
          <p:nvPr>
            <p:extLst>
              <p:ext uri="{D42A27DB-BD31-4B8C-83A1-F6EECF244321}">
                <p14:modId xmlns:p14="http://schemas.microsoft.com/office/powerpoint/2010/main" val="1845444449"/>
              </p:ext>
            </p:extLst>
          </p:nvPr>
        </p:nvGraphicFramePr>
        <p:xfrm>
          <a:off x="1255486" y="1336124"/>
          <a:ext cx="5980975" cy="41857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28C5A05-A7E3-492B-9112-BA4EFBDE19DE}"/>
              </a:ext>
            </a:extLst>
          </p:cNvPr>
          <p:cNvSpPr txBox="1"/>
          <p:nvPr/>
        </p:nvSpPr>
        <p:spPr>
          <a:xfrm>
            <a:off x="8765525" y="2204986"/>
            <a:ext cx="2868583"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Percentage of women who are using a method to delay pregnancy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increases </a:t>
            </a:r>
            <a:r>
              <a:rPr kumimoji="0" lang="en-US" sz="2000" b="1" i="1" u="none" strike="noStrike" kern="1200" cap="none" spc="0" normalizeH="0" baseline="0" noProof="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from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1</a:t>
            </a:r>
            <a:r>
              <a:rPr kumimoji="0" lang="en-US" sz="2000" b="1" i="1" u="none" strike="noStrike" kern="1200" cap="none" spc="0" normalizeH="0" baseline="0" noProof="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with in 48hrs of delivery to 15% at 6-weeks and 38% at 6-months and 43% at 1-year postpartum</a:t>
            </a:r>
            <a:endPar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7E80AC9F-524F-4435-94AD-4860ED0B1D1C}"/>
              </a:ext>
            </a:extLst>
          </p:cNvPr>
          <p:cNvSpPr txBox="1"/>
          <p:nvPr/>
        </p:nvSpPr>
        <p:spPr>
          <a:xfrm>
            <a:off x="951139" y="939496"/>
            <a:ext cx="10802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Percentage of women who are using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any method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to delay pregnancy at 6-months and 1-year postpartum </a:t>
            </a:r>
          </a:p>
        </p:txBody>
      </p:sp>
      <p:sp>
        <p:nvSpPr>
          <p:cNvPr id="14" name="TextBox 13">
            <a:extLst>
              <a:ext uri="{FF2B5EF4-FFF2-40B4-BE49-F238E27FC236}">
                <a16:creationId xmlns:a16="http://schemas.microsoft.com/office/drawing/2014/main" id="{45639F3F-1336-4CFA-BD86-BF573E63D2E4}"/>
              </a:ext>
            </a:extLst>
          </p:cNvPr>
          <p:cNvSpPr txBox="1"/>
          <p:nvPr/>
        </p:nvSpPr>
        <p:spPr>
          <a:xfrm>
            <a:off x="108857" y="5826953"/>
            <a:ext cx="114395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9595B"/>
                </a:solidFill>
                <a:effectLst/>
                <a:uLnTx/>
                <a:uFillTx/>
                <a:latin typeface="Arial"/>
                <a:ea typeface="+mn-ea"/>
                <a:cs typeface="+mn-cs"/>
              </a:rPr>
              <a:t>*Data collection for the six-week postpartum interview occurred between October 2019 and September 2020, with a pause due to the COVID-19 pandemic from April 2020 to July 2020. Details on this survey can be found at: </a:t>
            </a:r>
            <a:r>
              <a:rPr kumimoji="0" lang="en-US" sz="1200" b="1" i="1" u="none" strike="noStrike" kern="1200" cap="none" spc="0" normalizeH="0" baseline="0" noProof="0" dirty="0">
                <a:ln>
                  <a:noFill/>
                </a:ln>
                <a:solidFill>
                  <a:srgbClr val="59595B"/>
                </a:solidFill>
                <a:effectLst/>
                <a:uLnTx/>
                <a:uFillTx/>
                <a:latin typeface="Arial"/>
                <a:ea typeface="+mn-ea"/>
                <a:cs typeface="+mn-cs"/>
                <a:hlinkClick r:id="rId4"/>
              </a:rPr>
              <a:t>6-week MNH technical report, 2019-2021</a:t>
            </a:r>
            <a:endParaRPr kumimoji="0" lang="en-US" sz="1200" b="0" i="1" u="none" strike="noStrike" kern="1200" cap="none" spc="0" normalizeH="0" baseline="0" noProof="0" dirty="0">
              <a:ln>
                <a:noFill/>
              </a:ln>
              <a:solidFill>
                <a:srgbClr val="59595B"/>
              </a:solidFill>
              <a:effectLst/>
              <a:uLnTx/>
              <a:uFillTx/>
              <a:latin typeface="Arial"/>
              <a:ea typeface="+mn-ea"/>
              <a:cs typeface="+mn-cs"/>
            </a:endParaRPr>
          </a:p>
        </p:txBody>
      </p:sp>
    </p:spTree>
    <p:extLst>
      <p:ext uri="{BB962C8B-B14F-4D97-AF65-F5344CB8AC3E}">
        <p14:creationId xmlns:p14="http://schemas.microsoft.com/office/powerpoint/2010/main" val="2576391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0EBA52-0D30-45B4-A320-5CCF67BF80CC}"/>
              </a:ext>
            </a:extLst>
          </p:cNvPr>
          <p:cNvSpPr>
            <a:spLocks noGrp="1"/>
          </p:cNvSpPr>
          <p:nvPr>
            <p:ph type="title"/>
          </p:nvPr>
        </p:nvSpPr>
        <p:spPr>
          <a:xfrm>
            <a:off x="404037" y="255181"/>
            <a:ext cx="11483163" cy="647457"/>
          </a:xfrm>
        </p:spPr>
        <p:txBody>
          <a:bodyPr>
            <a:noAutofit/>
          </a:bodyPr>
          <a:lstStyle/>
          <a:p>
            <a:pPr algn="ctr"/>
            <a:r>
              <a:rPr lang="en-US" sz="2400" b="1" dirty="0">
                <a:solidFill>
                  <a:srgbClr val="0F1B4B"/>
                </a:solidFill>
                <a:latin typeface="Segoe UI" panose="020B0502040204020203" pitchFamily="34" charset="0"/>
                <a:cs typeface="Segoe UI" panose="020B0502040204020203" pitchFamily="34" charset="0"/>
              </a:rPr>
              <a:t>Maternity waiting home use before labor and Postpartum Family Planning use</a:t>
            </a:r>
          </a:p>
        </p:txBody>
      </p:sp>
      <p:sp>
        <p:nvSpPr>
          <p:cNvPr id="9" name="TextBox 8">
            <a:extLst>
              <a:ext uri="{FF2B5EF4-FFF2-40B4-BE49-F238E27FC236}">
                <a16:creationId xmlns:a16="http://schemas.microsoft.com/office/drawing/2014/main" id="{DA803C8D-9A85-418E-97A7-F6CE2BE036AB}"/>
              </a:ext>
            </a:extLst>
          </p:cNvPr>
          <p:cNvSpPr txBox="1"/>
          <p:nvPr/>
        </p:nvSpPr>
        <p:spPr>
          <a:xfrm>
            <a:off x="404038" y="5536218"/>
            <a:ext cx="1148316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A higher percentage of women (23%) who went to a maternity waiting home before going into labor used family planning compared to non-</a:t>
            </a:r>
            <a:r>
              <a:rPr lang="en-US" sz="2000" i="1" dirty="0">
                <a:solidFill>
                  <a:srgbClr val="59595B">
                    <a:lumMod val="50000"/>
                  </a:srgbClr>
                </a:solidFill>
                <a:latin typeface="Segoe UI" panose="020B0502040204020203" pitchFamily="34" charset="0"/>
                <a:cs typeface="Segoe UI" panose="020B0502040204020203" pitchFamily="34" charset="0"/>
              </a:rPr>
              <a:t>users (15%) at s</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ix week postpartum period</a:t>
            </a:r>
            <a:endParaRPr kumimoji="0" lang="en-GB"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60BB31A9-98AC-FA44-8D84-98DC869874AC}"/>
              </a:ext>
            </a:extLst>
          </p:cNvPr>
          <p:cNvSpPr txBox="1"/>
          <p:nvPr/>
        </p:nvSpPr>
        <p:spPr>
          <a:xfrm>
            <a:off x="2120397" y="902638"/>
            <a:ext cx="832104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Among women who </a:t>
            </a:r>
            <a:r>
              <a:rPr kumimoji="0" lang="en-US"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rPr>
              <a:t>women interviewed 6weeks postpartum </a:t>
            </a:r>
            <a:endParaRPr kumimoji="0" lang="en-GB" sz="1800" b="1" i="1" u="none" strike="noStrike" kern="1200" cap="none" spc="0" normalizeH="0" baseline="0" noProof="0" dirty="0">
              <a:ln>
                <a:noFill/>
              </a:ln>
              <a:solidFill>
                <a:srgbClr val="0F1B4B"/>
              </a:solidFill>
              <a:effectLst/>
              <a:uLnTx/>
              <a:uFillTx/>
              <a:latin typeface="Segoe UI" panose="020B0502040204020203" pitchFamily="34" charset="0"/>
              <a:ea typeface="+mn-ea"/>
              <a:cs typeface="Segoe UI" panose="020B0502040204020203" pitchFamily="34" charset="0"/>
            </a:endParaRPr>
          </a:p>
        </p:txBody>
      </p:sp>
      <p:graphicFrame>
        <p:nvGraphicFramePr>
          <p:cNvPr id="7" name="Chart 6">
            <a:extLst>
              <a:ext uri="{FF2B5EF4-FFF2-40B4-BE49-F238E27FC236}">
                <a16:creationId xmlns:a16="http://schemas.microsoft.com/office/drawing/2014/main" id="{D997AB37-F028-4A8F-8CE0-C8545C5AAC63}"/>
              </a:ext>
            </a:extLst>
          </p:cNvPr>
          <p:cNvGraphicFramePr/>
          <p:nvPr/>
        </p:nvGraphicFramePr>
        <p:xfrm>
          <a:off x="1139952" y="1416127"/>
          <a:ext cx="7912608" cy="3960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8040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6BC4B4-BD1C-4C77-8944-CD9EBA0325FD}"/>
              </a:ext>
            </a:extLst>
          </p:cNvPr>
          <p:cNvSpPr txBox="1"/>
          <p:nvPr/>
        </p:nvSpPr>
        <p:spPr>
          <a:xfrm>
            <a:off x="8273143" y="1382286"/>
            <a:ext cx="3108290" cy="286232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Modern contraceptive use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increased from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15% at 6-weeks to 42% at 1-year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Long-acting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method use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increased</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from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4% at 6-weeks to 12% at 1-year</a:t>
            </a:r>
          </a:p>
        </p:txBody>
      </p:sp>
      <p:graphicFrame>
        <p:nvGraphicFramePr>
          <p:cNvPr id="8" name="Chart 7">
            <a:extLst>
              <a:ext uri="{FF2B5EF4-FFF2-40B4-BE49-F238E27FC236}">
                <a16:creationId xmlns:a16="http://schemas.microsoft.com/office/drawing/2014/main" id="{50611156-2CBE-4E4B-BE38-9C5DD3B0DBDC}"/>
              </a:ext>
            </a:extLst>
          </p:cNvPr>
          <p:cNvGraphicFramePr/>
          <p:nvPr/>
        </p:nvGraphicFramePr>
        <p:xfrm>
          <a:off x="505767" y="936653"/>
          <a:ext cx="8121956" cy="502352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93C303AF-DEA5-453E-B638-D88B356B8FB9}"/>
              </a:ext>
            </a:extLst>
          </p:cNvPr>
          <p:cNvSpPr/>
          <p:nvPr/>
        </p:nvSpPr>
        <p:spPr>
          <a:xfrm>
            <a:off x="352425" y="290322"/>
            <a:ext cx="10420350"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Postpartum contraceptive use, by method type</a:t>
            </a:r>
            <a:endParaRPr kumimoji="0" lang="en-US" sz="3600" b="1" i="0" u="none" strike="noStrike" kern="1200" cap="none" spc="0" normalizeH="0" baseline="0" noProof="0" dirty="0">
              <a:ln>
                <a:noFill/>
              </a:ln>
              <a:solidFill>
                <a:srgbClr val="0E1947"/>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85958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615902392"/>
              </p:ext>
            </p:extLst>
          </p:nvPr>
        </p:nvGraphicFramePr>
        <p:xfrm>
          <a:off x="679410" y="957948"/>
          <a:ext cx="6054765" cy="5266142"/>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a:spLocks/>
          </p:cNvSpPr>
          <p:nvPr/>
        </p:nvSpPr>
        <p:spPr>
          <a:xfrm>
            <a:off x="1290666" y="310744"/>
            <a:ext cx="9069148" cy="64633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59595B"/>
                </a:solidFill>
                <a:effectLst/>
                <a:uLnTx/>
                <a:uFillTx/>
                <a:latin typeface="Segoe UI" panose="020B0502040204020203" pitchFamily="34" charset="0"/>
                <a:ea typeface="Open Sans" panose="020B0606030504020204" pitchFamily="34" charset="0"/>
                <a:cs typeface="Segoe UI" panose="020B0502040204020203" pitchFamily="34" charset="0"/>
              </a:rPr>
              <a:t>Family planning counseling during PNC </a:t>
            </a:r>
          </a:p>
        </p:txBody>
      </p:sp>
      <p:sp>
        <p:nvSpPr>
          <p:cNvPr id="6" name="TextBox 5">
            <a:extLst>
              <a:ext uri="{FF2B5EF4-FFF2-40B4-BE49-F238E27FC236}">
                <a16:creationId xmlns:a16="http://schemas.microsoft.com/office/drawing/2014/main" id="{47B57CA6-A063-4B41-80D6-7A28E0217C14}"/>
              </a:ext>
            </a:extLst>
          </p:cNvPr>
          <p:cNvSpPr txBox="1"/>
          <p:nvPr/>
        </p:nvSpPr>
        <p:spPr>
          <a:xfrm>
            <a:off x="6095999" y="2252191"/>
            <a:ext cx="583483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Significant missed opportunities for family planning service integration were observed during PNC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Among women who received immunization services for their babies, only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a quarter (25%) and less (20%)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women were informed about family planning information, referral or services during 6-months and 1-year, respectively</a:t>
            </a:r>
          </a:p>
        </p:txBody>
      </p:sp>
    </p:spTree>
    <p:extLst>
      <p:ext uri="{BB962C8B-B14F-4D97-AF65-F5344CB8AC3E}">
        <p14:creationId xmlns:p14="http://schemas.microsoft.com/office/powerpoint/2010/main" val="2428945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11CE841-2453-44C5-9081-73BB034BE33B}"/>
              </a:ext>
            </a:extLst>
          </p:cNvPr>
          <p:cNvPicPr>
            <a:picLocks noGrp="1" noChangeAspect="1"/>
          </p:cNvPicPr>
          <p:nvPr>
            <p:ph type="pic" sz="quarter" idx="10"/>
          </p:nvPr>
        </p:nvPicPr>
        <p:blipFill rotWithShape="1">
          <a:blip r:embed="rId3" cstate="hqprint">
            <a:alphaModFix amt="35000"/>
            <a:extLst>
              <a:ext uri="{28A0092B-C50C-407E-A947-70E740481C1C}">
                <a14:useLocalDpi xmlns:a14="http://schemas.microsoft.com/office/drawing/2010/main" val="0"/>
              </a:ext>
            </a:extLst>
          </a:blip>
          <a:srcRect t="16309" b="16309"/>
          <a:stretch/>
        </p:blipFill>
        <p:spPr>
          <a:xfrm>
            <a:off x="193041" y="243840"/>
            <a:ext cx="10996508" cy="6065520"/>
          </a:xfrm>
          <a:prstGeom prst="rect">
            <a:avLst/>
          </a:prstGeom>
        </p:spPr>
      </p:pic>
      <p:sp>
        <p:nvSpPr>
          <p:cNvPr id="4" name="TextBox 3"/>
          <p:cNvSpPr txBox="1">
            <a:spLocks/>
          </p:cNvSpPr>
          <p:nvPr/>
        </p:nvSpPr>
        <p:spPr>
          <a:xfrm>
            <a:off x="726440" y="243840"/>
            <a:ext cx="10220959" cy="84576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What is PMA Ethiopia?</a:t>
            </a:r>
          </a:p>
        </p:txBody>
      </p:sp>
      <p:sp>
        <p:nvSpPr>
          <p:cNvPr id="8" name="TextBox 7"/>
          <p:cNvSpPr txBox="1"/>
          <p:nvPr/>
        </p:nvSpPr>
        <p:spPr>
          <a:xfrm>
            <a:off x="1156970" y="992707"/>
            <a:ext cx="8333273" cy="553242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PMA Ethiopia is a five-year project implemented in collaboration with Addis Ababa University, Johns Hopkins University, and the Federal Ministry of Health.</a:t>
            </a:r>
          </a:p>
          <a:p>
            <a:pPr marL="22860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 </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Nationally representative survey measuring key Reproductive, maternal and newborn health </a:t>
            </a:r>
            <a:r>
              <a:rPr kumimoji="0" lang="en-US" sz="2000" b="0" i="0" u="none" strike="noStrike" kern="1200" cap="none" spc="0" normalizeH="0" baseline="0" noProof="0" dirty="0">
                <a:ln>
                  <a:noFill/>
                </a:ln>
                <a:solidFill>
                  <a:srgbClr val="59595B">
                    <a:lumMod val="50000"/>
                  </a:srgbClr>
                </a:solidFill>
                <a:effectLst/>
                <a:uLnTx/>
                <a:uFillTx/>
                <a:latin typeface="Montserrat" pitchFamily="2" charset="77"/>
                <a:ea typeface="Segoe UI Symbol" panose="020B0502040204020203" pitchFamily="34" charset="0"/>
                <a:cs typeface="Segoe UI" panose="020B0502040204020203" pitchFamily="34" charset="0"/>
              </a:rPr>
              <a:t>(</a:t>
            </a: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RMNH</a:t>
            </a:r>
            <a:r>
              <a:rPr kumimoji="0" lang="en-US" sz="2000" b="0" i="0" u="none" strike="noStrike" kern="1200" cap="none" spc="0" normalizeH="0" baseline="0" noProof="0" dirty="0">
                <a:ln>
                  <a:noFill/>
                </a:ln>
                <a:solidFill>
                  <a:srgbClr val="59595B">
                    <a:lumMod val="50000"/>
                  </a:srgbClr>
                </a:solidFill>
                <a:effectLst/>
                <a:uLnTx/>
                <a:uFillTx/>
                <a:latin typeface="Montserrat" pitchFamily="2" charset="77"/>
                <a:ea typeface="Segoe UI Symbol" panose="020B0502040204020203" pitchFamily="34" charset="0"/>
                <a:cs typeface="Segoe UI" panose="020B0502040204020203" pitchFamily="34" charset="0"/>
              </a:rPr>
              <a:t>)</a:t>
            </a: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 indicators including:</a:t>
            </a:r>
          </a:p>
          <a:p>
            <a:pPr marL="1485900" marR="0" lvl="2" indent="-3429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59595B">
                    <a:lumMod val="60000"/>
                    <a:lumOff val="4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Antenatal, delivery, </a:t>
            </a: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and postnatal care</a:t>
            </a:r>
          </a:p>
          <a:p>
            <a:pPr marL="1485900" marR="0" lvl="2" indent="-3429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Vaccination coverage</a:t>
            </a:r>
          </a:p>
          <a:p>
            <a:pPr marL="1485900" marR="0" lvl="2" indent="-3429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Modern contraceptive prevalence</a:t>
            </a:r>
          </a:p>
          <a:p>
            <a:pPr marL="1485900" marR="0" lvl="2" indent="-3429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Reproductive empowerment and fertility intention</a:t>
            </a:r>
          </a:p>
          <a:p>
            <a:pPr marL="1485900" marR="0" lvl="2" indent="-3429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59595B">
                    <a:lumMod val="60000"/>
                    <a:lumOff val="4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Health facility readiness and quality of care</a:t>
            </a:r>
          </a:p>
          <a:p>
            <a:pPr marL="1485900" marR="0" lvl="2" indent="-3429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Effect of COVID-19 on RMNCH services</a:t>
            </a:r>
          </a:p>
          <a:p>
            <a:pPr marR="0" lvl="0" algn="l" defTabSz="914400" rtl="0" eaLnBrk="1" fontAlgn="auto" latinLnBrk="0" hangingPunct="1">
              <a:lnSpc>
                <a:spcPct val="90000"/>
              </a:lnSpc>
              <a:spcBef>
                <a:spcPts val="0"/>
              </a:spcBef>
              <a:spcAft>
                <a:spcPts val="600"/>
              </a:spcAft>
              <a:buClrTx/>
              <a:buSzTx/>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a:p>
            <a:pPr marR="0" lvl="0" algn="l" defTabSz="914400" rtl="0" eaLnBrk="1" fontAlgn="auto" latinLnBrk="0" hangingPunct="1">
              <a:lnSpc>
                <a:spcPct val="90000"/>
              </a:lnSpc>
              <a:spcBef>
                <a:spcPts val="0"/>
              </a:spcBef>
              <a:spcAft>
                <a:spcPts val="600"/>
              </a:spcAft>
              <a:buClrTx/>
              <a:buSzTx/>
              <a:tabLst/>
              <a:defRPr/>
            </a:pPr>
            <a:endParaRPr lang="en-US" sz="2000" spc="100" dirty="0">
              <a:solidFill>
                <a:srgbClr val="59595B">
                  <a:lumMod val="50000"/>
                </a:srgbClr>
              </a:solidFill>
              <a:latin typeface="Calibri" panose="020F0502020204030204" pitchFamily="34" charset="0"/>
              <a:ea typeface="Segoe UI Symbol" panose="020B0502040204020203" pitchFamily="34" charset="0"/>
              <a:cs typeface="Calibri" panose="020F0502020204030204" pitchFamily="34" charset="0"/>
            </a:endParaRPr>
          </a:p>
          <a:p>
            <a:pPr marR="0" lvl="0" algn="l" defTabSz="914400" rtl="0" eaLnBrk="1" fontAlgn="auto" latinLnBrk="0" hangingPunct="1">
              <a:lnSpc>
                <a:spcPct val="90000"/>
              </a:lnSpc>
              <a:spcBef>
                <a:spcPts val="0"/>
              </a:spcBef>
              <a:spcAft>
                <a:spcPts val="600"/>
              </a:spcAft>
              <a:buClrTx/>
              <a:buSzTx/>
              <a:tabLst/>
              <a:defRPr/>
            </a:pPr>
            <a:endParaRPr kumimoji="0" lang="en-US" sz="2000" b="0" i="0" u="none" strike="noStrike" kern="1200" cap="none" spc="100" normalizeH="0" baseline="0" noProof="0" dirty="0">
              <a:ln>
                <a:noFill/>
              </a:ln>
              <a:solidFill>
                <a:srgbClr val="59595B">
                  <a:lumMod val="50000"/>
                </a:srgbClr>
              </a:solidFill>
              <a:effectLst/>
              <a:uLnTx/>
              <a:uFillTx/>
              <a:latin typeface="Calibri" panose="020F0502020204030204" pitchFamily="34" charset="0"/>
              <a:ea typeface="Segoe UI Symbol" panose="020B0502040204020203" pitchFamily="34" charset="0"/>
              <a:cs typeface="Calibri" panose="020F0502020204030204" pitchFamily="34" charset="0"/>
            </a:endParaRPr>
          </a:p>
        </p:txBody>
      </p:sp>
      <p:sp>
        <p:nvSpPr>
          <p:cNvPr id="2" name="TextBox 1">
            <a:extLst>
              <a:ext uri="{FF2B5EF4-FFF2-40B4-BE49-F238E27FC236}">
                <a16:creationId xmlns:a16="http://schemas.microsoft.com/office/drawing/2014/main" id="{D6CF6741-FC7B-913B-4DAF-1989A0BE6715}"/>
              </a:ext>
            </a:extLst>
          </p:cNvPr>
          <p:cNvSpPr txBox="1"/>
          <p:nvPr/>
        </p:nvSpPr>
        <p:spPr>
          <a:xfrm>
            <a:off x="687818" y="5810361"/>
            <a:ext cx="9271575" cy="369332"/>
          </a:xfrm>
          <a:prstGeom prst="rect">
            <a:avLst/>
          </a:prstGeom>
          <a:noFill/>
        </p:spPr>
        <p:txBody>
          <a:bodyPr wrap="square" rtlCol="0">
            <a:spAutoFit/>
          </a:bodyPr>
          <a:lstStyle/>
          <a:p>
            <a:r>
              <a:rPr lang="en-US" b="1" i="1" dirty="0">
                <a:solidFill>
                  <a:schemeClr val="bg1">
                    <a:lumMod val="65000"/>
                  </a:schemeClr>
                </a:solidFill>
              </a:rPr>
              <a:t>Light fonts show sections already presented in previous disseminations</a:t>
            </a:r>
          </a:p>
        </p:txBody>
      </p:sp>
    </p:spTree>
    <p:extLst>
      <p:ext uri="{BB962C8B-B14F-4D97-AF65-F5344CB8AC3E}">
        <p14:creationId xmlns:p14="http://schemas.microsoft.com/office/powerpoint/2010/main" val="312564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2">
            <a:extLst>
              <a:ext uri="{FF2B5EF4-FFF2-40B4-BE49-F238E27FC236}">
                <a16:creationId xmlns:a16="http://schemas.microsoft.com/office/drawing/2014/main" id="{A9F720C3-6CA2-4254-A558-28E14AC38E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4390" y="298661"/>
            <a:ext cx="12109918" cy="5082025"/>
          </a:xfrm>
        </p:spPr>
      </p:pic>
      <p:sp>
        <p:nvSpPr>
          <p:cNvPr id="10" name="TextBox 9">
            <a:extLst>
              <a:ext uri="{FF2B5EF4-FFF2-40B4-BE49-F238E27FC236}">
                <a16:creationId xmlns:a16="http://schemas.microsoft.com/office/drawing/2014/main" id="{65E4BF05-2900-40B4-8E07-1A2136F77A02}"/>
              </a:ext>
            </a:extLst>
          </p:cNvPr>
          <p:cNvSpPr txBox="1"/>
          <p:nvPr/>
        </p:nvSpPr>
        <p:spPr>
          <a:xfrm>
            <a:off x="156556" y="5460586"/>
            <a:ext cx="1143279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Unmet need for family planning is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29% at 6-months and 26%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at 1-year postpartum</a:t>
            </a:r>
            <a:b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b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Unmet need for limiting </a:t>
            </a:r>
            <a:r>
              <a:rPr kumimoji="0" lang="en-US" sz="2000" b="1"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is 7% at 6-months and 5% at </a:t>
            </a:r>
            <a:r>
              <a:rPr kumimoji="0" lang="en-US" sz="20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1-year postpartum</a:t>
            </a:r>
          </a:p>
        </p:txBody>
      </p:sp>
    </p:spTree>
    <p:extLst>
      <p:ext uri="{BB962C8B-B14F-4D97-AF65-F5344CB8AC3E}">
        <p14:creationId xmlns:p14="http://schemas.microsoft.com/office/powerpoint/2010/main" val="106956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583677" y="2634003"/>
            <a:ext cx="6094221" cy="3477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PART TWO: Cohort 2- Baseline and 2021 Cross-sectional Survey </a:t>
            </a: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R</a:t>
            </a:r>
            <a:r>
              <a:rPr kumimoji="0" lang="en-US" sz="4400" b="1" i="0" u="none" strike="noStrike" kern="1200" cap="none" spc="0" normalizeH="0" baseline="0" noProof="0" dirty="0" err="1">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esults</a:t>
            </a:r>
            <a:endPar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1"/>
            <a:ext cx="7252793" cy="6228271"/>
          </a:xfrm>
        </p:spPr>
      </p:pic>
    </p:spTree>
    <p:extLst>
      <p:ext uri="{BB962C8B-B14F-4D97-AF65-F5344CB8AC3E}">
        <p14:creationId xmlns:p14="http://schemas.microsoft.com/office/powerpoint/2010/main" val="2059795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45" y="484094"/>
            <a:ext cx="10830113" cy="653590"/>
          </a:xfrm>
        </p:spPr>
        <p:txBody>
          <a:bodyPr/>
          <a:lstStyle/>
          <a:p>
            <a:pPr algn="ctr"/>
            <a:r>
              <a:rPr lang="en-US" sz="3200" dirty="0">
                <a:solidFill>
                  <a:schemeClr val="tx1"/>
                </a:solidFill>
              </a:rPr>
              <a:t>Objectives</a:t>
            </a:r>
          </a:p>
        </p:txBody>
      </p:sp>
      <p:sp>
        <p:nvSpPr>
          <p:cNvPr id="3" name="Content Placeholder 2"/>
          <p:cNvSpPr>
            <a:spLocks noGrp="1"/>
          </p:cNvSpPr>
          <p:nvPr>
            <p:ph idx="1"/>
          </p:nvPr>
        </p:nvSpPr>
        <p:spPr>
          <a:xfrm>
            <a:off x="680945" y="1600201"/>
            <a:ext cx="11119758" cy="4525963"/>
          </a:xfrm>
        </p:spPr>
        <p:txBody>
          <a:bodyPr>
            <a:normAutofit/>
          </a:bodyPr>
          <a:lstStyle/>
          <a:p>
            <a:pPr>
              <a:lnSpc>
                <a:spcPct val="150000"/>
              </a:lnSpc>
              <a:buClr>
                <a:schemeClr val="tx1"/>
              </a:buClr>
              <a:buSzPct val="100000"/>
              <a:buFont typeface="Arial" panose="020B0604020202020204" pitchFamily="34" charset="0"/>
              <a:buChar char="•"/>
            </a:pPr>
            <a:r>
              <a:rPr lang="en-US" sz="2400" dirty="0">
                <a:solidFill>
                  <a:schemeClr val="tx1"/>
                </a:solidFill>
              </a:rPr>
              <a:t>Present </a:t>
            </a:r>
            <a:r>
              <a:rPr lang="en-US" sz="2400" b="1" dirty="0">
                <a:solidFill>
                  <a:schemeClr val="tx1"/>
                </a:solidFill>
              </a:rPr>
              <a:t>summary results from PMA Ethiopia’s </a:t>
            </a:r>
            <a:r>
              <a:rPr lang="en-US" sz="2400" dirty="0">
                <a:solidFill>
                  <a:schemeClr val="tx1"/>
                </a:solidFill>
              </a:rPr>
              <a:t>second</a:t>
            </a:r>
            <a:r>
              <a:rPr lang="en-US" sz="2400" b="1" dirty="0">
                <a:solidFill>
                  <a:srgbClr val="FF0000"/>
                </a:solidFill>
              </a:rPr>
              <a:t> </a:t>
            </a:r>
            <a:r>
              <a:rPr lang="en-US" sz="2400" dirty="0">
                <a:solidFill>
                  <a:schemeClr val="tx1"/>
                </a:solidFill>
              </a:rPr>
              <a:t>baseline panel and third annual cross-sectional surveys on key </a:t>
            </a:r>
            <a:r>
              <a:rPr lang="en-US" sz="2400" b="1" dirty="0">
                <a:solidFill>
                  <a:schemeClr val="tx1"/>
                </a:solidFill>
              </a:rPr>
              <a:t>Reproductive and Maternal Newborn Health</a:t>
            </a:r>
            <a:r>
              <a:rPr lang="en-US" sz="2400" dirty="0">
                <a:solidFill>
                  <a:schemeClr val="tx1"/>
                </a:solidFill>
              </a:rPr>
              <a:t> (RMNH) indicators</a:t>
            </a:r>
          </a:p>
          <a:p>
            <a:pPr>
              <a:lnSpc>
                <a:spcPct val="150000"/>
              </a:lnSpc>
              <a:buClr>
                <a:schemeClr val="tx1"/>
              </a:buClr>
              <a:buSzPct val="100000"/>
              <a:buFont typeface="Arial" panose="020B0604020202020204" pitchFamily="34" charset="0"/>
              <a:buChar char="•"/>
            </a:pPr>
            <a:r>
              <a:rPr lang="en-US" sz="2400" dirty="0">
                <a:solidFill>
                  <a:schemeClr val="tx1"/>
                </a:solidFill>
              </a:rPr>
              <a:t>Present </a:t>
            </a:r>
            <a:r>
              <a:rPr lang="en-US" sz="2400" b="1" dirty="0">
                <a:solidFill>
                  <a:schemeClr val="tx1"/>
                </a:solidFill>
              </a:rPr>
              <a:t>trends in key family planning indicators </a:t>
            </a:r>
            <a:r>
              <a:rPr lang="en-US" sz="2400" dirty="0">
                <a:solidFill>
                  <a:schemeClr val="tx1"/>
                </a:solidFill>
              </a:rPr>
              <a:t>from 2014 to 2021</a:t>
            </a:r>
          </a:p>
          <a:p>
            <a:pPr>
              <a:lnSpc>
                <a:spcPct val="150000"/>
              </a:lnSpc>
              <a:buClr>
                <a:schemeClr val="tx1"/>
              </a:buClr>
              <a:buSzPct val="100000"/>
              <a:buFont typeface="Arial" panose="020B0604020202020204" pitchFamily="34" charset="0"/>
              <a:buChar char="•"/>
            </a:pPr>
            <a:r>
              <a:rPr lang="en-US" sz="2400" dirty="0">
                <a:solidFill>
                  <a:schemeClr val="tx1"/>
                </a:solidFill>
              </a:rPr>
              <a:t>Identify </a:t>
            </a:r>
            <a:r>
              <a:rPr lang="en-US" sz="2400" b="1" dirty="0">
                <a:solidFill>
                  <a:schemeClr val="tx1"/>
                </a:solidFill>
              </a:rPr>
              <a:t>regional variations </a:t>
            </a:r>
            <a:r>
              <a:rPr lang="en-US" sz="2400" dirty="0">
                <a:solidFill>
                  <a:schemeClr val="tx1"/>
                </a:solidFill>
              </a:rPr>
              <a:t>in coverage and quality of selected RMNH indicators</a:t>
            </a:r>
          </a:p>
        </p:txBody>
      </p:sp>
    </p:spTree>
    <p:extLst>
      <p:ext uri="{BB962C8B-B14F-4D97-AF65-F5344CB8AC3E}">
        <p14:creationId xmlns:p14="http://schemas.microsoft.com/office/powerpoint/2010/main" val="81279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alphaModFix amt="35000"/>
            <a:extLst>
              <a:ext uri="{28A0092B-C50C-407E-A947-70E740481C1C}">
                <a14:useLocalDpi xmlns:a14="http://schemas.microsoft.com/office/drawing/2010/main" val="0"/>
              </a:ext>
            </a:extLst>
          </a:blip>
          <a:srcRect t="2909" r="9091" b="33266"/>
          <a:stretch/>
        </p:blipFill>
        <p:spPr>
          <a:xfrm>
            <a:off x="0" y="245670"/>
            <a:ext cx="12191980" cy="6612330"/>
          </a:xfrm>
          <a:prstGeom prst="rect">
            <a:avLst/>
          </a:prstGeom>
        </p:spPr>
      </p:pic>
      <p:sp>
        <p:nvSpPr>
          <p:cNvPr id="4" name="TextBox 3"/>
          <p:cNvSpPr txBox="1">
            <a:spLocks/>
          </p:cNvSpPr>
          <p:nvPr/>
        </p:nvSpPr>
        <p:spPr>
          <a:xfrm>
            <a:off x="358775" y="12283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a:latin typeface="Segoe UI" panose="020B0502040204020203" pitchFamily="34" charset="0"/>
                <a:ea typeface="Segoe UI Symbol" panose="020B0502040204020203" pitchFamily="34" charset="0"/>
                <a:cs typeface="Segoe UI" panose="020B0502040204020203" pitchFamily="34" charset="0"/>
              </a:rPr>
              <a:t>Presentation</a:t>
            </a:r>
            <a:r>
              <a:rPr lang="en-US" sz="3200" b="1" dirty="0">
                <a:solidFill>
                  <a:srgbClr val="FF0000"/>
                </a:solidFill>
                <a:latin typeface="Segoe UI" panose="020B0502040204020203" pitchFamily="34" charset="0"/>
                <a:ea typeface="Segoe UI Symbol" panose="020B0502040204020203" pitchFamily="34" charset="0"/>
                <a:cs typeface="Segoe UI" panose="020B0502040204020203" pitchFamily="34" charset="0"/>
              </a:rPr>
              <a:t> </a:t>
            </a:r>
            <a:r>
              <a:rPr lang="en-US" sz="3200" b="1" dirty="0">
                <a:latin typeface="Segoe UI" panose="020B0502040204020203" pitchFamily="34" charset="0"/>
                <a:ea typeface="Segoe UI Symbol" panose="020B0502040204020203" pitchFamily="34" charset="0"/>
                <a:cs typeface="Segoe UI" panose="020B0502040204020203" pitchFamily="34" charset="0"/>
              </a:rPr>
              <a:t>outline</a:t>
            </a:r>
          </a:p>
        </p:txBody>
      </p:sp>
      <p:sp>
        <p:nvSpPr>
          <p:cNvPr id="8" name="TextBox 7"/>
          <p:cNvSpPr txBox="1"/>
          <p:nvPr/>
        </p:nvSpPr>
        <p:spPr>
          <a:xfrm>
            <a:off x="717550" y="1133392"/>
            <a:ext cx="10515600" cy="4942384"/>
          </a:xfrm>
          <a:prstGeom prst="rect">
            <a:avLst/>
          </a:prstGeom>
        </p:spPr>
        <p:txBody>
          <a:bodyPr vert="horz" lIns="91440" tIns="45720" rIns="91440" bIns="45720" rtlCol="0" anchor="t">
            <a:normAutofit fontScale="92500" lnSpcReduction="20000"/>
          </a:bodyPr>
          <a:lstStyle/>
          <a:p>
            <a:pPr marL="1485900" lvl="2" indent="-342900">
              <a:lnSpc>
                <a:spcPct val="90000"/>
              </a:lnSpc>
              <a:spcAft>
                <a:spcPts val="600"/>
              </a:spcAft>
              <a:buFont typeface="Courier New" panose="02070309020205020404" pitchFamily="49" charset="0"/>
              <a:buChar char="o"/>
            </a:pPr>
            <a:endParaRPr lang="en-US" sz="2800" dirty="0">
              <a:latin typeface="Segoe UI" panose="020B0502040204020203" pitchFamily="34" charset="0"/>
              <a:ea typeface="Segoe UI Symbol" panose="020B0502040204020203" pitchFamily="34" charset="0"/>
              <a:cs typeface="Segoe UI" panose="020B0502040204020203" pitchFamily="34" charset="0"/>
            </a:endParaRPr>
          </a:p>
          <a:p>
            <a:pPr marL="1143000" lvl="1" indent="-457200">
              <a:lnSpc>
                <a:spcPct val="90000"/>
              </a:lnSpc>
              <a:spcAft>
                <a:spcPts val="600"/>
              </a:spcAft>
              <a:buFont typeface="Wingdings" panose="05000000000000000000" pitchFamily="2" charset="2"/>
              <a:buChar char="§"/>
            </a:pPr>
            <a:r>
              <a:rPr lang="en-US" sz="2800" dirty="0">
                <a:latin typeface="Segoe UI" panose="020B0502040204020203" pitchFamily="34" charset="0"/>
                <a:ea typeface="Segoe UI Symbol" panose="020B0502040204020203" pitchFamily="34" charset="0"/>
                <a:cs typeface="Segoe UI" panose="020B0502040204020203" pitchFamily="34" charset="0"/>
              </a:rPr>
              <a:t>Antenatal and postnatal care</a:t>
            </a:r>
          </a:p>
          <a:p>
            <a:pPr marL="1143000" lvl="1" indent="-457200">
              <a:lnSpc>
                <a:spcPct val="90000"/>
              </a:lnSpc>
              <a:spcAft>
                <a:spcPts val="600"/>
              </a:spcAft>
              <a:buFont typeface="Wingdings" panose="05000000000000000000" pitchFamily="2" charset="2"/>
              <a:buChar char="§"/>
            </a:pPr>
            <a:endParaRPr lang="en-US" sz="2800" dirty="0">
              <a:solidFill>
                <a:schemeClr val="bg1">
                  <a:lumMod val="75000"/>
                </a:schemeClr>
              </a:solidFill>
              <a:latin typeface="Segoe UI" panose="020B0502040204020203" pitchFamily="34" charset="0"/>
              <a:ea typeface="Segoe UI Symbol" panose="020B0502040204020203" pitchFamily="34" charset="0"/>
              <a:cs typeface="Segoe UI" panose="020B0502040204020203" pitchFamily="34" charset="0"/>
            </a:endParaRPr>
          </a:p>
          <a:p>
            <a:pPr marL="1143000" lvl="1" indent="-457200">
              <a:lnSpc>
                <a:spcPct val="90000"/>
              </a:lnSpc>
              <a:spcAft>
                <a:spcPts val="600"/>
              </a:spcAft>
              <a:buFont typeface="Wingdings" panose="05000000000000000000" pitchFamily="2" charset="2"/>
              <a:buChar char="§"/>
            </a:pPr>
            <a:r>
              <a:rPr lang="en-US" sz="2800" dirty="0">
                <a:solidFill>
                  <a:schemeClr val="bg1">
                    <a:lumMod val="75000"/>
                  </a:schemeClr>
                </a:solidFill>
                <a:latin typeface="Segoe UI" panose="020B0502040204020203" pitchFamily="34" charset="0"/>
                <a:ea typeface="Segoe UI Symbol" panose="020B0502040204020203" pitchFamily="34" charset="0"/>
                <a:cs typeface="Segoe UI" panose="020B0502040204020203" pitchFamily="34" charset="0"/>
              </a:rPr>
              <a:t>Vaccination coverage</a:t>
            </a:r>
          </a:p>
          <a:p>
            <a:pPr marL="1143000" lvl="1" indent="-457200">
              <a:lnSpc>
                <a:spcPct val="90000"/>
              </a:lnSpc>
              <a:spcAft>
                <a:spcPts val="600"/>
              </a:spcAft>
              <a:buFont typeface="Wingdings" panose="05000000000000000000" pitchFamily="2" charset="2"/>
              <a:buChar char="§"/>
            </a:pPr>
            <a:endParaRPr lang="en-US" sz="2800" dirty="0">
              <a:latin typeface="Segoe UI" panose="020B0502040204020203" pitchFamily="34" charset="0"/>
              <a:ea typeface="Segoe UI Symbol" panose="020B0502040204020203" pitchFamily="34" charset="0"/>
              <a:cs typeface="Segoe UI" panose="020B0502040204020203" pitchFamily="34" charset="0"/>
            </a:endParaRPr>
          </a:p>
          <a:p>
            <a:pPr marL="1143000" lvl="1" indent="-457200">
              <a:lnSpc>
                <a:spcPct val="90000"/>
              </a:lnSpc>
              <a:spcAft>
                <a:spcPts val="600"/>
              </a:spcAft>
              <a:buFont typeface="Wingdings" panose="05000000000000000000" pitchFamily="2" charset="2"/>
              <a:buChar char="§"/>
            </a:pPr>
            <a:r>
              <a:rPr lang="en-US" sz="2800" dirty="0">
                <a:latin typeface="Segoe UI" panose="020B0502040204020203" pitchFamily="34" charset="0"/>
                <a:ea typeface="Segoe UI Symbol" panose="020B0502040204020203" pitchFamily="34" charset="0"/>
                <a:cs typeface="Segoe UI" panose="020B0502040204020203" pitchFamily="34" charset="0"/>
              </a:rPr>
              <a:t>Modern contraceptive prevalence</a:t>
            </a:r>
          </a:p>
          <a:p>
            <a:pPr marL="1143000" lvl="1" indent="-457200">
              <a:lnSpc>
                <a:spcPct val="90000"/>
              </a:lnSpc>
              <a:spcAft>
                <a:spcPts val="600"/>
              </a:spcAft>
              <a:buFont typeface="Wingdings" panose="05000000000000000000" pitchFamily="2" charset="2"/>
              <a:buChar char="§"/>
            </a:pPr>
            <a:endParaRPr lang="en-US" sz="2800" dirty="0">
              <a:latin typeface="Segoe UI" panose="020B0502040204020203" pitchFamily="34" charset="0"/>
              <a:ea typeface="Segoe UI Symbol" panose="020B0502040204020203" pitchFamily="34" charset="0"/>
              <a:cs typeface="Segoe UI" panose="020B0502040204020203" pitchFamily="34" charset="0"/>
            </a:endParaRPr>
          </a:p>
          <a:p>
            <a:pPr marL="1143000" lvl="1" indent="-457200">
              <a:lnSpc>
                <a:spcPct val="90000"/>
              </a:lnSpc>
              <a:spcAft>
                <a:spcPts val="600"/>
              </a:spcAft>
              <a:buFont typeface="Wingdings" panose="05000000000000000000" pitchFamily="2" charset="2"/>
              <a:buChar char="§"/>
            </a:pPr>
            <a:r>
              <a:rPr lang="en-US" sz="2800" dirty="0">
                <a:latin typeface="Segoe UI" panose="020B0502040204020203" pitchFamily="34" charset="0"/>
                <a:ea typeface="Segoe UI Symbol" panose="020B0502040204020203" pitchFamily="34" charset="0"/>
                <a:cs typeface="Segoe UI" panose="020B0502040204020203" pitchFamily="34" charset="0"/>
              </a:rPr>
              <a:t>Reproductive empowerment, fertility intention, and community norms </a:t>
            </a:r>
          </a:p>
          <a:p>
            <a:pPr marL="1143000" lvl="1" indent="-457200">
              <a:lnSpc>
                <a:spcPct val="90000"/>
              </a:lnSpc>
              <a:spcAft>
                <a:spcPts val="600"/>
              </a:spcAft>
              <a:buFont typeface="Wingdings" panose="05000000000000000000" pitchFamily="2" charset="2"/>
              <a:buChar char="§"/>
            </a:pPr>
            <a:endParaRPr lang="en-US" sz="2800" dirty="0">
              <a:latin typeface="Segoe UI" panose="020B0502040204020203" pitchFamily="34" charset="0"/>
              <a:ea typeface="Segoe UI Symbol" panose="020B0502040204020203" pitchFamily="34" charset="0"/>
              <a:cs typeface="Segoe UI" panose="020B0502040204020203" pitchFamily="34" charset="0"/>
            </a:endParaRPr>
          </a:p>
          <a:p>
            <a:pPr marL="1143000" lvl="1" indent="-457200">
              <a:lnSpc>
                <a:spcPct val="90000"/>
              </a:lnSpc>
              <a:spcAft>
                <a:spcPts val="600"/>
              </a:spcAft>
              <a:buFont typeface="Wingdings" panose="05000000000000000000" pitchFamily="2" charset="2"/>
              <a:buChar char="§"/>
            </a:pPr>
            <a:r>
              <a:rPr lang="en-US" sz="2800" dirty="0">
                <a:latin typeface="Segoe UI" panose="020B0502040204020203" pitchFamily="34" charset="0"/>
                <a:ea typeface="Segoe UI Symbol" panose="020B0502040204020203" pitchFamily="34" charset="0"/>
                <a:cs typeface="Segoe UI" panose="020B0502040204020203" pitchFamily="34" charset="0"/>
              </a:rPr>
              <a:t>Health facility readiness and quality of care</a:t>
            </a:r>
          </a:p>
          <a:p>
            <a:pPr marL="1485900" lvl="2" indent="-342900">
              <a:lnSpc>
                <a:spcPct val="90000"/>
              </a:lnSpc>
              <a:spcAft>
                <a:spcPts val="600"/>
              </a:spcAft>
              <a:buFont typeface="Courier New" panose="02070309020205020404" pitchFamily="49" charset="0"/>
              <a:buChar char="o"/>
            </a:pPr>
            <a:endParaRPr lang="en-US" sz="2800" b="1" i="1" dirty="0">
              <a:solidFill>
                <a:schemeClr val="bg1">
                  <a:lumMod val="65000"/>
                </a:schemeClr>
              </a:solidFill>
              <a:latin typeface="Segoe UI" panose="020B0502040204020203" pitchFamily="34" charset="0"/>
              <a:ea typeface="Segoe UI Symbol" panose="020B0502040204020203" pitchFamily="34" charset="0"/>
              <a:cs typeface="Segoe UI" panose="020B0502040204020203" pitchFamily="34" charset="0"/>
            </a:endParaRPr>
          </a:p>
          <a:p>
            <a:pPr marL="1143000" lvl="2">
              <a:lnSpc>
                <a:spcPct val="90000"/>
              </a:lnSpc>
              <a:spcAft>
                <a:spcPts val="600"/>
              </a:spcAft>
            </a:pPr>
            <a:endParaRPr lang="en-US" sz="1900" b="1" i="1" dirty="0">
              <a:solidFill>
                <a:schemeClr val="bg1">
                  <a:lumMod val="65000"/>
                </a:schemeClr>
              </a:solidFill>
            </a:endParaRPr>
          </a:p>
          <a:p>
            <a:pPr marL="1143000" lvl="2">
              <a:lnSpc>
                <a:spcPct val="90000"/>
              </a:lnSpc>
              <a:spcAft>
                <a:spcPts val="600"/>
              </a:spcAft>
            </a:pPr>
            <a:r>
              <a:rPr lang="en-US" sz="1900" b="1" i="1" dirty="0">
                <a:solidFill>
                  <a:schemeClr val="bg1">
                    <a:lumMod val="65000"/>
                  </a:schemeClr>
                </a:solidFill>
              </a:rPr>
              <a:t>Light fonts show sections that will be presented in the coming follow-up result disseminations</a:t>
            </a:r>
            <a:endParaRPr lang="en-US" sz="2800" spc="100" dirty="0">
              <a:latin typeface="Calibri" panose="020F0502020204030204" pitchFamily="34" charset="0"/>
              <a:ea typeface="Segoe UI Symbol" panose="020B0502040204020203" pitchFamily="34" charset="0"/>
              <a:cs typeface="Calibri" panose="020F0502020204030204" pitchFamily="34" charset="0"/>
            </a:endParaRPr>
          </a:p>
        </p:txBody>
      </p:sp>
    </p:spTree>
    <p:extLst>
      <p:ext uri="{BB962C8B-B14F-4D97-AF65-F5344CB8AC3E}">
        <p14:creationId xmlns:p14="http://schemas.microsoft.com/office/powerpoint/2010/main" val="577704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805566" y="2634003"/>
            <a:ext cx="5872332" cy="3477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PMA Ethiopia: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4400" b="1" i="1" dirty="0">
                <a:solidFill>
                  <a:srgbClr val="00667D"/>
                </a:solidFill>
                <a:latin typeface="Segoe UI" panose="020B0502040204020203" pitchFamily="34" charset="0"/>
                <a:ea typeface="Segoe UI" panose="020B0502040204020203" pitchFamily="34" charset="0"/>
                <a:cs typeface="Segoe UI" panose="020B0502040204020203" pitchFamily="34" charset="0"/>
              </a:rPr>
              <a:t>Overview of </a:t>
            </a:r>
            <a:r>
              <a:rPr lang="en-CA" sz="4400" b="1" i="1" dirty="0">
                <a:solidFill>
                  <a:srgbClr val="00667D"/>
                </a:solidFill>
                <a:latin typeface="Segoe UI" panose="020B0502040204020203" pitchFamily="34" charset="0"/>
                <a:cs typeface="Segoe UI" panose="020B0502040204020203" pitchFamily="34" charset="0"/>
              </a:rPr>
              <a:t>Cohort 2 /2021 Cross section Survey Design</a:t>
            </a:r>
            <a:endParaRPr lang="fr-CA" sz="4400" b="1" i="1" dirty="0">
              <a:solidFill>
                <a:srgbClr val="00667D"/>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1"/>
            <a:ext cx="7252793" cy="6211018"/>
          </a:xfrm>
        </p:spPr>
      </p:pic>
    </p:spTree>
    <p:extLst>
      <p:ext uri="{BB962C8B-B14F-4D97-AF65-F5344CB8AC3E}">
        <p14:creationId xmlns:p14="http://schemas.microsoft.com/office/powerpoint/2010/main" val="140549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a:extLst>
              <a:ext uri="{FF2B5EF4-FFF2-40B4-BE49-F238E27FC236}">
                <a16:creationId xmlns:a16="http://schemas.microsoft.com/office/drawing/2014/main" id="{5482530D-6B0E-F2E0-6753-C6323D75BE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579" y="1237752"/>
            <a:ext cx="7111187" cy="4801723"/>
          </a:xfrm>
          <a:prstGeom prst="rect">
            <a:avLst/>
          </a:prstGeom>
        </p:spPr>
      </p:pic>
      <p:sp>
        <p:nvSpPr>
          <p:cNvPr id="18" name="TextBox 17">
            <a:extLst>
              <a:ext uri="{FF2B5EF4-FFF2-40B4-BE49-F238E27FC236}">
                <a16:creationId xmlns:a16="http://schemas.microsoft.com/office/drawing/2014/main" id="{FB51EC25-892A-FF95-66BD-DC0C7FE50337}"/>
              </a:ext>
            </a:extLst>
          </p:cNvPr>
          <p:cNvSpPr txBox="1">
            <a:spLocks/>
          </p:cNvSpPr>
          <p:nvPr/>
        </p:nvSpPr>
        <p:spPr>
          <a:xfrm>
            <a:off x="961899" y="254685"/>
            <a:ext cx="10588434" cy="63734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Segoe UI" panose="020B0502040204020203" pitchFamily="34" charset="0"/>
                <a:ea typeface="Segoe UI Symbol" panose="020B0502040204020203" pitchFamily="34" charset="0"/>
                <a:cs typeface="Segoe UI" panose="020B0502040204020203" pitchFamily="34" charset="0"/>
              </a:rPr>
              <a:t>PMA Ethiopia: Survey Design</a:t>
            </a:r>
            <a:endParaRPr lang="en-US" sz="32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6C3DC42C-E0E9-BA5C-C8D3-4E2D8D81647B}"/>
              </a:ext>
            </a:extLst>
          </p:cNvPr>
          <p:cNvSpPr txBox="1"/>
          <p:nvPr/>
        </p:nvSpPr>
        <p:spPr>
          <a:xfrm>
            <a:off x="7360766" y="1057532"/>
            <a:ext cx="4524504" cy="5162162"/>
          </a:xfrm>
          <a:prstGeom prst="rect">
            <a:avLst/>
          </a:prstGeom>
          <a:solidFill>
            <a:schemeClr val="bg1"/>
          </a:solidFill>
        </p:spPr>
        <p:txBody>
          <a:bodyPr vert="horz" lIns="91440" tIns="45720" rIns="91440" bIns="45720" rtlCol="0">
            <a:noAutofit/>
          </a:bodyPr>
          <a:lstStyle/>
          <a:p>
            <a:pPr marL="685800" indent="-457200">
              <a:lnSpc>
                <a:spcPct val="90000"/>
              </a:lnSpc>
              <a:spcAft>
                <a:spcPts val="600"/>
              </a:spcAft>
              <a:buFont typeface="Arial" panose="020B0604020202020204" pitchFamily="34" charset="0"/>
              <a:buChar char="•"/>
            </a:pPr>
            <a:r>
              <a:rPr lang="en-US" sz="2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Cross-sectional survey </a:t>
            </a: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of women ages 15-49 </a:t>
            </a:r>
          </a:p>
          <a:p>
            <a:pPr marL="685800" indent="-457200">
              <a:lnSpc>
                <a:spcPct val="90000"/>
              </a:lnSpc>
              <a:spcAft>
                <a:spcPts val="600"/>
              </a:spcAft>
              <a:buFont typeface="Arial" panose="020B0604020202020204" pitchFamily="34" charset="0"/>
              <a:buChar char="•"/>
            </a:pPr>
            <a:r>
              <a:rPr lang="en-US" sz="2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Panel survey </a:t>
            </a: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that follows pregnant women from pregnancy through first year postpartum, covering 85% of population. It also includes women &lt;6 weeks postpartum women</a:t>
            </a:r>
          </a:p>
          <a:p>
            <a:pPr marL="685800" indent="-457200">
              <a:lnSpc>
                <a:spcPct val="90000"/>
              </a:lnSpc>
              <a:spcAft>
                <a:spcPts val="600"/>
              </a:spcAft>
              <a:buFont typeface="Arial" panose="020B0604020202020204" pitchFamily="34" charset="0"/>
              <a:buChar char="•"/>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Annual </a:t>
            </a:r>
            <a:r>
              <a:rPr lang="en-US" sz="2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health facility survey</a:t>
            </a: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 (SDP)</a:t>
            </a:r>
          </a:p>
          <a:p>
            <a:pPr marL="685800" indent="-457200">
              <a:lnSpc>
                <a:spcPct val="90000"/>
              </a:lnSpc>
              <a:spcAft>
                <a:spcPts val="600"/>
              </a:spcAft>
              <a:buFont typeface="Arial" panose="020B0604020202020204" pitchFamily="34" charset="0"/>
              <a:buChar char="•"/>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PMA Ethiopia included 243 enumeration areas (EAs) (243 CS,162 panel EAs)</a:t>
            </a:r>
          </a:p>
          <a:p>
            <a:pPr marL="685800" indent="-457200">
              <a:lnSpc>
                <a:spcPct val="90000"/>
              </a:lnSpc>
              <a:spcAft>
                <a:spcPts val="600"/>
              </a:spcAft>
              <a:buFont typeface="Arial" panose="020B0604020202020204" pitchFamily="34" charset="0"/>
              <a:buChar char="•"/>
            </a:pPr>
            <a:r>
              <a:rPr lang="en-US" sz="2000" dirty="0">
                <a:solidFill>
                  <a:schemeClr val="tx1"/>
                </a:solidFill>
              </a:rPr>
              <a:t>Cohort 2 Baseline, 2021 Cross-section and SDP data collection period: </a:t>
            </a:r>
            <a:r>
              <a:rPr lang="en-US" sz="2000" b="1" dirty="0">
                <a:solidFill>
                  <a:schemeClr val="tx1"/>
                </a:solidFill>
              </a:rPr>
              <a:t>October 2021– January 2022</a:t>
            </a:r>
          </a:p>
          <a:p>
            <a:pPr marL="685800" indent="-457200">
              <a:lnSpc>
                <a:spcPct val="90000"/>
              </a:lnSpc>
              <a:spcAft>
                <a:spcPts val="600"/>
              </a:spcAft>
              <a:buFont typeface="Arial" panose="020B0604020202020204" pitchFamily="34" charset="0"/>
              <a:buChar char="•"/>
            </a:pPr>
            <a:endParaRPr lang="en-US" sz="24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9127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AF3EB9-88F9-C5CC-D9A4-92A23CF24331}"/>
              </a:ext>
            </a:extLst>
          </p:cNvPr>
          <p:cNvSpPr txBox="1">
            <a:spLocks/>
          </p:cNvSpPr>
          <p:nvPr/>
        </p:nvSpPr>
        <p:spPr>
          <a:xfrm>
            <a:off x="1206230" y="315857"/>
            <a:ext cx="9727660"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Symbol" panose="020B0502040204020203" pitchFamily="34" charset="0"/>
                <a:cs typeface="Segoe UI" panose="020B0502040204020203" pitchFamily="34" charset="0"/>
              </a:rPr>
              <a:t>PMA Ethiopia: Panel Survey Design</a:t>
            </a:r>
            <a:endParaRPr lang="fr-CA" sz="32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19900544-BADE-24A1-8D9E-DA00FC14A52B}"/>
              </a:ext>
            </a:extLst>
          </p:cNvPr>
          <p:cNvSpPr txBox="1"/>
          <p:nvPr/>
        </p:nvSpPr>
        <p:spPr>
          <a:xfrm>
            <a:off x="815547" y="1082276"/>
            <a:ext cx="9464102" cy="1631216"/>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In panel regions:</a:t>
            </a:r>
            <a:endParaRPr lang="en-US" altLang="en-US" sz="2400" dirty="0">
              <a:latin typeface="Segoe UI" panose="020B0502040204020203" pitchFamily="34" charset="0"/>
              <a:ea typeface="Times New Roman" panose="02020603050405020304" pitchFamily="18" charset="0"/>
              <a:cs typeface="Segoe UI" panose="020B0502040204020203" pitchFamily="34" charset="0"/>
            </a:endParaRPr>
          </a:p>
          <a:p>
            <a:pPr marL="457200" lvl="0" indent="-457200" eaLnBrk="0" fontAlgn="base" hangingPunct="0">
              <a:spcBef>
                <a:spcPct val="0"/>
              </a:spcBef>
              <a:spcAft>
                <a:spcPct val="0"/>
              </a:spcAft>
              <a:buFont typeface="Arial" panose="020B0604020202020204" pitchFamily="34" charset="0"/>
              <a:buChar char="•"/>
            </a:pPr>
            <a:r>
              <a:rPr lang="en-US" altLang="en-US" sz="2400" dirty="0">
                <a:latin typeface="Segoe UI" panose="020B0502040204020203" pitchFamily="34" charset="0"/>
                <a:ea typeface="Times New Roman" panose="02020603050405020304" pitchFamily="18" charset="0"/>
                <a:cs typeface="Segoe UI" panose="020B0502040204020203" pitchFamily="34" charset="0"/>
              </a:rPr>
              <a:t>Field staff completed a </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census of </a:t>
            </a:r>
            <a:r>
              <a:rPr lang="en-US" altLang="en-US" sz="2400" b="1" i="1" dirty="0">
                <a:latin typeface="Segoe UI" panose="020B0502040204020203" pitchFamily="34" charset="0"/>
                <a:ea typeface="Times New Roman" panose="02020603050405020304" pitchFamily="18" charset="0"/>
                <a:cs typeface="Segoe UI" panose="020B0502040204020203" pitchFamily="34" charset="0"/>
              </a:rPr>
              <a:t>all </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households </a:t>
            </a:r>
            <a:r>
              <a:rPr lang="en-US" altLang="en-US" sz="2400" dirty="0">
                <a:latin typeface="Segoe UI" panose="020B0502040204020203" pitchFamily="34" charset="0"/>
                <a:ea typeface="Times New Roman" panose="02020603050405020304" pitchFamily="18" charset="0"/>
                <a:cs typeface="Segoe UI" panose="020B0502040204020203" pitchFamily="34" charset="0"/>
              </a:rPr>
              <a:t>in the EA. The census </a:t>
            </a:r>
            <a:r>
              <a:rPr lang="en-US" altLang="en-US" sz="2400" dirty="0">
                <a:solidFill>
                  <a:srgbClr val="59595B"/>
                </a:solidFill>
                <a:latin typeface="Segoe UI" panose="020B0502040204020203" pitchFamily="34" charset="0"/>
                <a:ea typeface="Times New Roman" panose="02020603050405020304" pitchFamily="18" charset="0"/>
                <a:cs typeface="Segoe UI" panose="020B0502040204020203" pitchFamily="34" charset="0"/>
              </a:rPr>
              <a:t>was used to </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identify and enroll currently pregnant or recently postpartum women </a:t>
            </a:r>
          </a:p>
        </p:txBody>
      </p:sp>
      <p:pic>
        <p:nvPicPr>
          <p:cNvPr id="12" name="Picture 11">
            <a:extLst>
              <a:ext uri="{FF2B5EF4-FFF2-40B4-BE49-F238E27FC236}">
                <a16:creationId xmlns:a16="http://schemas.microsoft.com/office/drawing/2014/main" id="{8CD1894C-BD70-76E6-518D-599025A7527A}"/>
              </a:ext>
            </a:extLst>
          </p:cNvPr>
          <p:cNvPicPr>
            <a:picLocks noChangeAspect="1"/>
          </p:cNvPicPr>
          <p:nvPr/>
        </p:nvPicPr>
        <p:blipFill>
          <a:blip r:embed="rId3" cstate="print">
            <a:duotone>
              <a:prstClr val="black"/>
              <a:srgbClr val="384252">
                <a:tint val="45000"/>
                <a:satMod val="400000"/>
              </a:srgbClr>
            </a:duotone>
            <a:extLst>
              <a:ext uri="{28A0092B-C50C-407E-A947-70E740481C1C}">
                <a14:useLocalDpi xmlns:a14="http://schemas.microsoft.com/office/drawing/2010/main" val="0"/>
              </a:ext>
            </a:extLst>
          </a:blip>
          <a:stretch>
            <a:fillRect/>
          </a:stretch>
        </p:blipFill>
        <p:spPr>
          <a:xfrm>
            <a:off x="10616416" y="1245765"/>
            <a:ext cx="1222731" cy="1986648"/>
          </a:xfrm>
          <a:prstGeom prst="rect">
            <a:avLst/>
          </a:prstGeom>
        </p:spPr>
      </p:pic>
      <p:sp>
        <p:nvSpPr>
          <p:cNvPr id="14" name="Rectangle 6">
            <a:extLst>
              <a:ext uri="{FF2B5EF4-FFF2-40B4-BE49-F238E27FC236}">
                <a16:creationId xmlns:a16="http://schemas.microsoft.com/office/drawing/2014/main" id="{7E1906E2-11B8-1C12-4B88-36314FFC1057}"/>
              </a:ext>
            </a:extLst>
          </p:cNvPr>
          <p:cNvSpPr>
            <a:spLocks noChangeArrowheads="1"/>
          </p:cNvSpPr>
          <p:nvPr/>
        </p:nvSpPr>
        <p:spPr bwMode="auto">
          <a:xfrm>
            <a:off x="152400" y="50053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62A5EE93-26AB-5FD5-1AD5-596BEA5BC17E}"/>
              </a:ext>
            </a:extLst>
          </p:cNvPr>
          <p:cNvSpPr txBox="1"/>
          <p:nvPr/>
        </p:nvSpPr>
        <p:spPr>
          <a:xfrm>
            <a:off x="582217" y="2613392"/>
            <a:ext cx="10058400" cy="1631216"/>
          </a:xfrm>
          <a:prstGeom prst="rect">
            <a:avLst/>
          </a:prstGeom>
          <a:noFill/>
        </p:spPr>
        <p:txBody>
          <a:bodyPr wrap="square" rtlCol="0" anchor="t">
            <a:spAutoFit/>
          </a:bodyPr>
          <a:lstStyle/>
          <a:p>
            <a:endParaRPr lang="en-US" altLang="en-US" sz="2400" b="1" dirty="0">
              <a:latin typeface="Segoe UI" panose="020B0502040204020203" pitchFamily="34" charset="0"/>
              <a:ea typeface="Calibri" panose="020F0502020204030204" pitchFamily="34" charset="0"/>
              <a:cs typeface="Segoe UI" panose="020B0502040204020203" pitchFamily="34" charset="0"/>
            </a:endParaRPr>
          </a:p>
          <a:p>
            <a:r>
              <a:rPr lang="en-US" altLang="en-US" sz="2400" dirty="0">
                <a:latin typeface="Segoe UI" panose="020B0502040204020203" pitchFamily="34" charset="0"/>
                <a:ea typeface="Calibri" panose="020F0502020204030204" pitchFamily="34" charset="0"/>
                <a:cs typeface="Segoe UI" panose="020B0502040204020203" pitchFamily="34" charset="0"/>
              </a:rPr>
              <a:t>After enrollment </a:t>
            </a:r>
            <a:r>
              <a:rPr lang="en-US" altLang="en-US" sz="2400" dirty="0">
                <a:latin typeface="Segoe UI" panose="020B0502040204020203" pitchFamily="34" charset="0"/>
                <a:cs typeface="Segoe UI" panose="020B0502040204020203" pitchFamily="34" charset="0"/>
              </a:rPr>
              <a:t>and baseline interviews:</a:t>
            </a:r>
          </a:p>
          <a:p>
            <a:pPr lvl="0" eaLnBrk="0" fontAlgn="base" hangingPunct="0">
              <a:spcBef>
                <a:spcPct val="0"/>
              </a:spcBef>
              <a:spcAft>
                <a:spcPct val="0"/>
              </a:spcAft>
            </a:pPr>
            <a:r>
              <a:rPr lang="en-US" altLang="en-US" sz="2400" dirty="0">
                <a:latin typeface="Segoe UI" panose="020B0502040204020203" pitchFamily="34" charset="0"/>
                <a:ea typeface="Times New Roman" panose="02020603050405020304" pitchFamily="18" charset="0"/>
                <a:cs typeface="Segoe UI" panose="020B0502040204020203" pitchFamily="34" charset="0"/>
              </a:rPr>
              <a:t>Field staff will return to interview women who consented to participate in the study </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at </a:t>
            </a:r>
            <a:r>
              <a:rPr lang="en-US" altLang="en-US" sz="2400" b="1" i="1" dirty="0">
                <a:latin typeface="Segoe UI" panose="020B0502040204020203" pitchFamily="34" charset="0"/>
                <a:ea typeface="Times New Roman" panose="02020603050405020304" pitchFamily="18" charset="0"/>
                <a:cs typeface="Segoe UI" panose="020B0502040204020203" pitchFamily="34" charset="0"/>
              </a:rPr>
              <a:t>three different times</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a:t>
            </a:r>
            <a:r>
              <a:rPr lang="en-US" altLang="en-US" sz="2400" dirty="0">
                <a:latin typeface="Segoe UI" panose="020B0502040204020203" pitchFamily="34" charset="0"/>
                <a:ea typeface="Times New Roman" panose="02020603050405020304" pitchFamily="18" charset="0"/>
                <a:cs typeface="Segoe UI" panose="020B0502040204020203" pitchFamily="34" charset="0"/>
              </a:rPr>
              <a:t> </a:t>
            </a:r>
          </a:p>
        </p:txBody>
      </p:sp>
      <p:graphicFrame>
        <p:nvGraphicFramePr>
          <p:cNvPr id="16" name="Diagram 15">
            <a:extLst>
              <a:ext uri="{FF2B5EF4-FFF2-40B4-BE49-F238E27FC236}">
                <a16:creationId xmlns:a16="http://schemas.microsoft.com/office/drawing/2014/main" id="{BD90C9D6-C9E8-2185-6F65-43BB102F138E}"/>
              </a:ext>
            </a:extLst>
          </p:cNvPr>
          <p:cNvGraphicFramePr/>
          <p:nvPr/>
        </p:nvGraphicFramePr>
        <p:xfrm>
          <a:off x="755369" y="4144509"/>
          <a:ext cx="8223059" cy="2397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490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232170" y="438978"/>
            <a:ext cx="9727660"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Symbol" panose="020B0502040204020203" pitchFamily="34" charset="0"/>
                <a:cs typeface="Segoe UI" panose="020B0502040204020203" pitchFamily="34" charset="0"/>
              </a:rPr>
              <a:t>PMA Ethiopia: Cross-section Design</a:t>
            </a:r>
            <a:endParaRPr lang="fr-CA" sz="32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8" name="TextBox 7"/>
          <p:cNvSpPr txBox="1"/>
          <p:nvPr/>
        </p:nvSpPr>
        <p:spPr>
          <a:xfrm>
            <a:off x="596206" y="1584032"/>
            <a:ext cx="9915190" cy="4455515"/>
          </a:xfrm>
          <a:prstGeom prst="rect">
            <a:avLst/>
          </a:prstGeom>
          <a:noFill/>
        </p:spPr>
        <p:txBody>
          <a:bodyPr wrap="square" rtlCol="0" anchor="t">
            <a:spAutoFit/>
          </a:bodyPr>
          <a:lstStyle/>
          <a:p>
            <a:r>
              <a:rPr lang="en-US" sz="2400" dirty="0">
                <a:latin typeface="Segoe UI" panose="020B0502040204020203" pitchFamily="34" charset="0"/>
                <a:cs typeface="Segoe UI" panose="020B0502040204020203" pitchFamily="34" charset="0"/>
              </a:rPr>
              <a:t>The design for the cross-sectional survey is similar to what was used for PMA2020/Ethiopia:</a:t>
            </a:r>
          </a:p>
          <a:p>
            <a:pPr lvl="0" eaLnBrk="0" fontAlgn="base" hangingPunct="0">
              <a:spcBef>
                <a:spcPct val="0"/>
              </a:spcBef>
              <a:spcAft>
                <a:spcPct val="0"/>
              </a:spcAft>
            </a:pPr>
            <a:endParaRPr lang="en-US" altLang="en-US" sz="2400" dirty="0">
              <a:latin typeface="Segoe UI" panose="020B0502040204020203" pitchFamily="34" charset="0"/>
              <a:ea typeface="Times New Roman" panose="02020603050405020304" pitchFamily="18" charset="0"/>
              <a:cs typeface="Segoe UI" panose="020B0502040204020203" pitchFamily="34" charset="0"/>
            </a:endParaRPr>
          </a:p>
          <a:p>
            <a:pPr marL="457200" lvl="0"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Times New Roman" panose="02020603050405020304" pitchFamily="18" charset="0"/>
                <a:cs typeface="Segoe UI" panose="020B0502040204020203" pitchFamily="34" charset="0"/>
              </a:rPr>
              <a:t>A listing frame was created from the census or listing activity</a:t>
            </a:r>
          </a:p>
          <a:p>
            <a:pPr marL="457200" lvl="0"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Times New Roman" panose="02020603050405020304" pitchFamily="18" charset="0"/>
                <a:cs typeface="Segoe UI" panose="020B0502040204020203" pitchFamily="34" charset="0"/>
              </a:rPr>
              <a:t>Supervisors then randomly selected </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35 households per EA</a:t>
            </a:r>
          </a:p>
          <a:p>
            <a:pPr marL="457200" lvl="0"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Times New Roman" panose="02020603050405020304" pitchFamily="18" charset="0"/>
                <a:cs typeface="Segoe UI" panose="020B0502040204020203" pitchFamily="34" charset="0"/>
              </a:rPr>
              <a:t>At each of the 35 households, REs conducted</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a:t>
            </a:r>
          </a:p>
          <a:p>
            <a:pPr marL="914400" lvl="1"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Times New Roman" panose="02020603050405020304" pitchFamily="18" charset="0"/>
                <a:cs typeface="Segoe UI" panose="020B0502040204020203" pitchFamily="34" charset="0"/>
              </a:rPr>
              <a:t>The </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Household Questionnaire</a:t>
            </a:r>
          </a:p>
          <a:p>
            <a:pPr marL="914400" lvl="1"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Times New Roman" panose="02020603050405020304" pitchFamily="18" charset="0"/>
                <a:cs typeface="Segoe UI" panose="020B0502040204020203" pitchFamily="34" charset="0"/>
              </a:rPr>
              <a:t>And</a:t>
            </a:r>
            <a:r>
              <a:rPr lang="en-US" altLang="en-US" sz="2400" b="1" dirty="0">
                <a:latin typeface="Segoe UI" panose="020B0502040204020203" pitchFamily="34" charset="0"/>
                <a:ea typeface="Times New Roman" panose="02020603050405020304" pitchFamily="18" charset="0"/>
                <a:cs typeface="Segoe UI" panose="020B0502040204020203" pitchFamily="34" charset="0"/>
              </a:rPr>
              <a:t> Female Questionnaire </a:t>
            </a:r>
            <a:r>
              <a:rPr lang="en-US" altLang="en-US" sz="2400" dirty="0">
                <a:latin typeface="Segoe UI" panose="020B0502040204020203" pitchFamily="34" charset="0"/>
                <a:ea typeface="Times New Roman" panose="02020603050405020304" pitchFamily="18" charset="0"/>
                <a:cs typeface="Segoe UI" panose="020B0502040204020203" pitchFamily="34" charset="0"/>
              </a:rPr>
              <a:t>for all women </a:t>
            </a:r>
            <a:r>
              <a:rPr lang="en-US" altLang="en-US" sz="2400" dirty="0">
                <a:latin typeface="Segoe UI" panose="020B0502040204020203" pitchFamily="34" charset="0"/>
                <a:cs typeface="Segoe UI" panose="020B0502040204020203" pitchFamily="34" charset="0"/>
              </a:rPr>
              <a:t>ages</a:t>
            </a:r>
            <a:r>
              <a:rPr lang="en-US" altLang="en-US" sz="2400" dirty="0">
                <a:latin typeface="Segoe UI" panose="020B0502040204020203" pitchFamily="34" charset="0"/>
                <a:ea typeface="Times New Roman" panose="02020603050405020304" pitchFamily="18" charset="0"/>
                <a:cs typeface="Segoe UI" panose="020B0502040204020203" pitchFamily="34" charset="0"/>
              </a:rPr>
              <a:t> 15-49 in the household at time of interview</a:t>
            </a:r>
          </a:p>
        </p:txBody>
      </p:sp>
      <p:pic>
        <p:nvPicPr>
          <p:cNvPr id="7" name="Picture 6">
            <a:extLst>
              <a:ext uri="{FF2B5EF4-FFF2-40B4-BE49-F238E27FC236}">
                <a16:creationId xmlns:a16="http://schemas.microsoft.com/office/drawing/2014/main" id="{125D459F-E788-8948-AAC1-E644E21E573C}"/>
              </a:ext>
            </a:extLst>
          </p:cNvPr>
          <p:cNvPicPr>
            <a:picLocks noChangeAspect="1"/>
          </p:cNvPicPr>
          <p:nvPr/>
        </p:nvPicPr>
        <p:blipFill rotWithShape="1">
          <a:blip r:embed="rId3" cstate="print">
            <a:duotone>
              <a:prstClr val="black"/>
              <a:srgbClr val="384252">
                <a:tint val="45000"/>
                <a:satMod val="400000"/>
              </a:srgbClr>
            </a:duotone>
            <a:extLst>
              <a:ext uri="{28A0092B-C50C-407E-A947-70E740481C1C}">
                <a14:useLocalDpi xmlns:a14="http://schemas.microsoft.com/office/drawing/2010/main" val="0"/>
              </a:ext>
            </a:extLst>
          </a:blip>
          <a:srcRect l="69500" t="3390" r="2385" b="62712"/>
          <a:stretch/>
        </p:blipFill>
        <p:spPr>
          <a:xfrm>
            <a:off x="10370916" y="4086119"/>
            <a:ext cx="1442338" cy="1212912"/>
          </a:xfrm>
          <a:prstGeom prst="rect">
            <a:avLst/>
          </a:prstGeom>
        </p:spPr>
      </p:pic>
      <p:pic>
        <p:nvPicPr>
          <p:cNvPr id="10" name="Picture 9">
            <a:extLst>
              <a:ext uri="{FF2B5EF4-FFF2-40B4-BE49-F238E27FC236}">
                <a16:creationId xmlns:a16="http://schemas.microsoft.com/office/drawing/2014/main" id="{D99577C9-43BE-5744-ADD9-8146152D5E52}"/>
              </a:ext>
            </a:extLst>
          </p:cNvPr>
          <p:cNvPicPr>
            <a:picLocks noChangeAspect="1"/>
          </p:cNvPicPr>
          <p:nvPr/>
        </p:nvPicPr>
        <p:blipFill>
          <a:blip r:embed="rId4" cstate="print">
            <a:duotone>
              <a:prstClr val="black"/>
              <a:srgbClr val="384252">
                <a:tint val="45000"/>
                <a:satMod val="400000"/>
              </a:srgbClr>
            </a:duotone>
            <a:extLst>
              <a:ext uri="{28A0092B-C50C-407E-A947-70E740481C1C}">
                <a14:useLocalDpi xmlns:a14="http://schemas.microsoft.com/office/drawing/2010/main" val="0"/>
              </a:ext>
            </a:extLst>
          </a:blip>
          <a:stretch>
            <a:fillRect/>
          </a:stretch>
        </p:blipFill>
        <p:spPr>
          <a:xfrm>
            <a:off x="10370916" y="1732497"/>
            <a:ext cx="1442338" cy="1944282"/>
          </a:xfrm>
          <a:prstGeom prst="rect">
            <a:avLst/>
          </a:prstGeom>
        </p:spPr>
      </p:pic>
      <p:sp>
        <p:nvSpPr>
          <p:cNvPr id="13" name="Rectangle 6">
            <a:extLst>
              <a:ext uri="{FF2B5EF4-FFF2-40B4-BE49-F238E27FC236}">
                <a16:creationId xmlns:a16="http://schemas.microsoft.com/office/drawing/2014/main" id="{D9BEAE1B-1EEB-8D49-9849-F4BA541AB0A8}"/>
              </a:ext>
            </a:extLst>
          </p:cNvPr>
          <p:cNvSpPr>
            <a:spLocks noChangeArrowheads="1"/>
          </p:cNvSpPr>
          <p:nvPr/>
        </p:nvSpPr>
        <p:spPr bwMode="auto">
          <a:xfrm>
            <a:off x="152400" y="50053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625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012578" y="403055"/>
            <a:ext cx="10166844"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Symbol" panose="020B0502040204020203" pitchFamily="34" charset="0"/>
                <a:cs typeface="Segoe UI" panose="020B0502040204020203" pitchFamily="34" charset="0"/>
              </a:rPr>
              <a:t>PMA Ethiopia: Service Delivery Point</a:t>
            </a:r>
          </a:p>
        </p:txBody>
      </p:sp>
      <p:sp>
        <p:nvSpPr>
          <p:cNvPr id="8" name="TextBox 7"/>
          <p:cNvSpPr txBox="1"/>
          <p:nvPr/>
        </p:nvSpPr>
        <p:spPr>
          <a:xfrm>
            <a:off x="766351" y="1727860"/>
            <a:ext cx="9413520" cy="4154984"/>
          </a:xfrm>
          <a:prstGeom prst="rect">
            <a:avLst/>
          </a:prstGeom>
          <a:noFill/>
        </p:spPr>
        <p:txBody>
          <a:bodyPr wrap="square" rtlCol="0">
            <a:spAutoFit/>
          </a:bodyPr>
          <a:lstStyle/>
          <a:p>
            <a:r>
              <a:rPr lang="en-US" sz="2400" b="1" dirty="0">
                <a:latin typeface="Segoe UI" panose="020B0502040204020203" pitchFamily="34" charset="0"/>
                <a:ea typeface="Segoe UI Symbol" panose="020B0502040204020203" pitchFamily="34" charset="0"/>
                <a:cs typeface="Segoe UI" panose="020B0502040204020203" pitchFamily="34" charset="0"/>
              </a:rPr>
              <a:t>Provides health system trends annually</a:t>
            </a:r>
            <a:endParaRPr lang="en-US" altLang="en-US" sz="2400" dirty="0">
              <a:latin typeface="Segoe UI" panose="020B0502040204020203" pitchFamily="34" charset="0"/>
              <a:ea typeface="Segoe UI Symbol" panose="020B0502040204020203" pitchFamily="34" charset="0"/>
              <a:cs typeface="Segoe UI" panose="020B0502040204020203" pitchFamily="34" charset="0"/>
            </a:endParaRPr>
          </a:p>
          <a:p>
            <a:pPr marL="457200" lvl="0"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Segoe UI Symbol" panose="020B0502040204020203" pitchFamily="34" charset="0"/>
                <a:cs typeface="Segoe UI" panose="020B0502040204020203" pitchFamily="34" charset="0"/>
              </a:rPr>
              <a:t>Survey includes all levels of public facilities (Health Posts, Health Centers, Hospitals) that serve the EA as assigned by the local government</a:t>
            </a:r>
          </a:p>
          <a:p>
            <a:pPr marL="457200" lvl="0" indent="-457200" eaLnBrk="0" fontAlgn="base" hangingPunct="0">
              <a:lnSpc>
                <a:spcPct val="150000"/>
              </a:lnSpc>
              <a:spcBef>
                <a:spcPct val="0"/>
              </a:spcBef>
              <a:spcAft>
                <a:spcPct val="0"/>
              </a:spcAft>
              <a:buFont typeface="Arial" panose="020B0604020202020204" pitchFamily="34" charset="0"/>
              <a:buChar char="•"/>
            </a:pPr>
            <a:r>
              <a:rPr lang="en-US" altLang="en-US" sz="2400" dirty="0">
                <a:latin typeface="Segoe UI" panose="020B0502040204020203" pitchFamily="34" charset="0"/>
                <a:ea typeface="Segoe UI Symbol" panose="020B0502040204020203" pitchFamily="34" charset="0"/>
                <a:cs typeface="Segoe UI" panose="020B0502040204020203" pitchFamily="34" charset="0"/>
              </a:rPr>
              <a:t>Up to three private facilities included in a Kebele</a:t>
            </a:r>
          </a:p>
          <a:p>
            <a:pPr lvl="1" eaLnBrk="0" fontAlgn="base" hangingPunct="0">
              <a:spcBef>
                <a:spcPct val="0"/>
              </a:spcBef>
              <a:spcAft>
                <a:spcPct val="0"/>
              </a:spcAft>
            </a:pPr>
            <a:endParaRPr lang="en-US" sz="2400" dirty="0">
              <a:latin typeface="Segoe UI" panose="020B0502040204020203" pitchFamily="34" charset="0"/>
              <a:ea typeface="Segoe UI Symbol" panose="020B0502040204020203" pitchFamily="34" charset="0"/>
              <a:cs typeface="Segoe UI" panose="020B0502040204020203" pitchFamily="34" charset="0"/>
            </a:endParaRPr>
          </a:p>
          <a:p>
            <a:pPr eaLnBrk="0" fontAlgn="base" hangingPunct="0">
              <a:spcBef>
                <a:spcPct val="0"/>
              </a:spcBef>
              <a:spcAft>
                <a:spcPct val="0"/>
              </a:spcAft>
            </a:pPr>
            <a:r>
              <a:rPr lang="en-US" sz="2400" dirty="0">
                <a:latin typeface="Segoe UI" panose="020B0502040204020203" pitchFamily="34" charset="0"/>
                <a:ea typeface="Segoe UI Symbol" panose="020B0502040204020203" pitchFamily="34" charset="0"/>
                <a:cs typeface="Segoe UI" panose="020B0502040204020203" pitchFamily="34" charset="0"/>
              </a:rPr>
              <a:t>The list of health facilities was obtained from the local district health office of the selected EA.</a:t>
            </a:r>
            <a:endParaRPr lang="en-US" sz="2400" strike="sngStrike" dirty="0">
              <a:latin typeface="Segoe UI" panose="020B0502040204020203" pitchFamily="34" charset="0"/>
              <a:ea typeface="Segoe UI Symbol" panose="020B0502040204020203" pitchFamily="34" charset="0"/>
              <a:cs typeface="Segoe UI" panose="020B0502040204020203" pitchFamily="34" charset="0"/>
            </a:endParaRPr>
          </a:p>
          <a:p>
            <a:pPr lvl="0"/>
            <a:endParaRPr lang="en-US" sz="2400" dirty="0">
              <a:latin typeface="Calibri" panose="020F0502020204030204" pitchFamily="34" charset="0"/>
              <a:ea typeface="Segoe UI Symbol" panose="020B0502040204020203" pitchFamily="34" charset="0"/>
              <a:cs typeface="Calibri" panose="020F0502020204030204" pitchFamily="34" charset="0"/>
            </a:endParaRPr>
          </a:p>
        </p:txBody>
      </p:sp>
      <p:pic>
        <p:nvPicPr>
          <p:cNvPr id="7" name="Picture 6">
            <a:extLst>
              <a:ext uri="{FF2B5EF4-FFF2-40B4-BE49-F238E27FC236}">
                <a16:creationId xmlns:a16="http://schemas.microsoft.com/office/drawing/2014/main" id="{125D459F-E788-8948-AAC1-E644E21E573C}"/>
              </a:ext>
            </a:extLst>
          </p:cNvPr>
          <p:cNvPicPr>
            <a:picLocks noChangeAspect="1"/>
          </p:cNvPicPr>
          <p:nvPr/>
        </p:nvPicPr>
        <p:blipFill rotWithShape="1">
          <a:blip r:embed="rId3" cstate="print">
            <a:duotone>
              <a:prstClr val="black"/>
              <a:srgbClr val="384252">
                <a:tint val="45000"/>
                <a:satMod val="400000"/>
              </a:srgbClr>
            </a:duotone>
            <a:extLst>
              <a:ext uri="{28A0092B-C50C-407E-A947-70E740481C1C}">
                <a14:useLocalDpi xmlns:a14="http://schemas.microsoft.com/office/drawing/2010/main" val="0"/>
              </a:ext>
            </a:extLst>
          </a:blip>
          <a:srcRect l="69500" t="3390" r="2385" b="62712"/>
          <a:stretch/>
        </p:blipFill>
        <p:spPr>
          <a:xfrm>
            <a:off x="10368202" y="4492807"/>
            <a:ext cx="1301858" cy="1212912"/>
          </a:xfrm>
          <a:prstGeom prst="rect">
            <a:avLst/>
          </a:prstGeom>
        </p:spPr>
      </p:pic>
      <p:sp>
        <p:nvSpPr>
          <p:cNvPr id="13" name="Rectangle 6">
            <a:extLst>
              <a:ext uri="{FF2B5EF4-FFF2-40B4-BE49-F238E27FC236}">
                <a16:creationId xmlns:a16="http://schemas.microsoft.com/office/drawing/2014/main" id="{D9BEAE1B-1EEB-8D49-9849-F4BA541AB0A8}"/>
              </a:ext>
            </a:extLst>
          </p:cNvPr>
          <p:cNvSpPr>
            <a:spLocks noChangeArrowheads="1"/>
          </p:cNvSpPr>
          <p:nvPr/>
        </p:nvSpPr>
        <p:spPr bwMode="auto">
          <a:xfrm>
            <a:off x="152400" y="50053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0D63A724-17E4-BA4F-B5B4-5EE51DC3B8F1}"/>
              </a:ext>
            </a:extLst>
          </p:cNvPr>
          <p:cNvPicPr>
            <a:picLocks noChangeAspect="1"/>
          </p:cNvPicPr>
          <p:nvPr/>
        </p:nvPicPr>
        <p:blipFill rotWithShape="1">
          <a:blip r:embed="rId4" cstate="print">
            <a:duotone>
              <a:prstClr val="black"/>
              <a:srgbClr val="384252">
                <a:tint val="45000"/>
                <a:satMod val="400000"/>
              </a:srgbClr>
            </a:duotone>
            <a:extLst>
              <a:ext uri="{28A0092B-C50C-407E-A947-70E740481C1C}">
                <a14:useLocalDpi xmlns:a14="http://schemas.microsoft.com/office/drawing/2010/main" val="0"/>
              </a:ext>
            </a:extLst>
          </a:blip>
          <a:srcRect l="38242" t="2938" r="34691" b="62938"/>
          <a:stretch/>
        </p:blipFill>
        <p:spPr>
          <a:xfrm>
            <a:off x="10368202" y="1463516"/>
            <a:ext cx="1131377" cy="1102180"/>
          </a:xfrm>
          <a:prstGeom prst="rect">
            <a:avLst/>
          </a:prstGeom>
        </p:spPr>
      </p:pic>
      <p:pic>
        <p:nvPicPr>
          <p:cNvPr id="11" name="Picture 10">
            <a:extLst>
              <a:ext uri="{FF2B5EF4-FFF2-40B4-BE49-F238E27FC236}">
                <a16:creationId xmlns:a16="http://schemas.microsoft.com/office/drawing/2014/main" id="{7BEE3B54-A460-E34D-8AD3-239BF5A44876}"/>
              </a:ext>
            </a:extLst>
          </p:cNvPr>
          <p:cNvPicPr>
            <a:picLocks noChangeAspect="1"/>
          </p:cNvPicPr>
          <p:nvPr/>
        </p:nvPicPr>
        <p:blipFill rotWithShape="1">
          <a:blip r:embed="rId5">
            <a:duotone>
              <a:prstClr val="black"/>
              <a:srgbClr val="384252">
                <a:tint val="45000"/>
                <a:satMod val="400000"/>
              </a:srgbClr>
            </a:duotone>
            <a:extLst>
              <a:ext uri="{28A0092B-C50C-407E-A947-70E740481C1C}">
                <a14:useLocalDpi xmlns:a14="http://schemas.microsoft.com/office/drawing/2010/main" val="0"/>
              </a:ext>
            </a:extLst>
          </a:blip>
          <a:srcRect l="44684" r="46071" b="75354"/>
          <a:stretch/>
        </p:blipFill>
        <p:spPr>
          <a:xfrm>
            <a:off x="10468940" y="2731790"/>
            <a:ext cx="929899" cy="1394419"/>
          </a:xfrm>
          <a:prstGeom prst="rect">
            <a:avLst/>
          </a:prstGeom>
        </p:spPr>
      </p:pic>
    </p:spTree>
    <p:extLst>
      <p:ext uri="{BB962C8B-B14F-4D97-AF65-F5344CB8AC3E}">
        <p14:creationId xmlns:p14="http://schemas.microsoft.com/office/powerpoint/2010/main" val="54236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2063026" y="5466257"/>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      </a:t>
            </a:r>
            <a:r>
              <a:rPr kumimoji="0" lang="en-US" sz="1800" b="1" i="1"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Public</a:t>
            </a:r>
          </a:p>
        </p:txBody>
      </p:sp>
      <p:sp>
        <p:nvSpPr>
          <p:cNvPr id="4" name="Title 1"/>
          <p:cNvSpPr>
            <a:spLocks noGrp="1"/>
          </p:cNvSpPr>
          <p:nvPr>
            <p:ph type="title"/>
          </p:nvPr>
        </p:nvSpPr>
        <p:spPr>
          <a:xfrm>
            <a:off x="365445" y="239260"/>
            <a:ext cx="11436030" cy="742327"/>
          </a:xfrm>
        </p:spPr>
        <p:txBody>
          <a:bodyPr/>
          <a:lstStyle/>
          <a:p>
            <a:pPr algn="ctr"/>
            <a:r>
              <a:rPr lang="en-US" sz="3200" dirty="0">
                <a:solidFill>
                  <a:schemeClr val="tx1"/>
                </a:solidFill>
                <a:ea typeface="Segoe UI Symbol" panose="020B0502040204020203" pitchFamily="34" charset="0"/>
              </a:rPr>
              <a:t>Overview: PMA Ethiopia Panel and Cross-Section</a:t>
            </a:r>
          </a:p>
        </p:txBody>
      </p:sp>
      <p:sp>
        <p:nvSpPr>
          <p:cNvPr id="5" name="Trapezoid 4"/>
          <p:cNvSpPr/>
          <p:nvPr/>
        </p:nvSpPr>
        <p:spPr>
          <a:xfrm rot="5400000">
            <a:off x="5865582" y="-1710017"/>
            <a:ext cx="1216533" cy="8992998"/>
          </a:xfrm>
          <a:prstGeom prst="trapezoid">
            <a:avLst/>
          </a:prstGeom>
          <a:solidFill>
            <a:srgbClr val="550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268555" y="2997927"/>
            <a:ext cx="1268894"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Segoe UI" panose="020B0502040204020203" pitchFamily="34" charset="0"/>
                <a:cs typeface="Segoe UI" panose="020B0502040204020203" pitchFamily="34" charset="0"/>
              </a:rPr>
              <a:t>Individual</a:t>
            </a:r>
            <a:endPar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Panel</a:t>
            </a:r>
          </a:p>
        </p:txBody>
      </p:sp>
      <p:sp>
        <p:nvSpPr>
          <p:cNvPr id="18" name="TextBox 17"/>
          <p:cNvSpPr txBox="1"/>
          <p:nvPr/>
        </p:nvSpPr>
        <p:spPr>
          <a:xfrm>
            <a:off x="253935" y="5622534"/>
            <a:ext cx="1268894"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SDP</a:t>
            </a:r>
          </a:p>
        </p:txBody>
      </p:sp>
      <p:sp>
        <p:nvSpPr>
          <p:cNvPr id="21" name="Rectangle 20"/>
          <p:cNvSpPr/>
          <p:nvPr/>
        </p:nvSpPr>
        <p:spPr>
          <a:xfrm>
            <a:off x="2034345" y="4941458"/>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      </a:t>
            </a:r>
            <a:r>
              <a:rPr kumimoji="0" lang="en-US" sz="1800" b="1" i="1"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Private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834" r="13952" b="50853"/>
          <a:stretch/>
        </p:blipFill>
        <p:spPr>
          <a:xfrm>
            <a:off x="469639" y="2200156"/>
            <a:ext cx="883463" cy="83599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038" t="50698" r="15757"/>
          <a:stretch/>
        </p:blipFill>
        <p:spPr>
          <a:xfrm>
            <a:off x="377564" y="4622727"/>
            <a:ext cx="1023507" cy="1017110"/>
          </a:xfrm>
          <a:prstGeom prst="rect">
            <a:avLst/>
          </a:prstGeom>
        </p:spPr>
      </p:pic>
      <p:sp>
        <p:nvSpPr>
          <p:cNvPr id="6" name="Flowchart: Off-page Connector 5"/>
          <p:cNvSpPr/>
          <p:nvPr/>
        </p:nvSpPr>
        <p:spPr>
          <a:xfrm>
            <a:off x="837160" y="1404338"/>
            <a:ext cx="2295495" cy="795818"/>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TextBox 68"/>
          <p:cNvSpPr txBox="1"/>
          <p:nvPr/>
        </p:nvSpPr>
        <p:spPr>
          <a:xfrm>
            <a:off x="1133091" y="1373323"/>
            <a:ext cx="1825234"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Panel Enrollment (Cohort 2)  &amp; Cross-Section</a:t>
            </a:r>
          </a:p>
        </p:txBody>
      </p:sp>
      <p:sp>
        <p:nvSpPr>
          <p:cNvPr id="72" name="Flowchart: Off-page Connector 71"/>
          <p:cNvSpPr/>
          <p:nvPr/>
        </p:nvSpPr>
        <p:spPr>
          <a:xfrm>
            <a:off x="9652843" y="1473044"/>
            <a:ext cx="2314913" cy="845224"/>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3" name="TextBox 72"/>
          <p:cNvSpPr txBox="1"/>
          <p:nvPr/>
        </p:nvSpPr>
        <p:spPr>
          <a:xfrm>
            <a:off x="9741239" y="1590480"/>
            <a:ext cx="2158366"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End of second cohort</a:t>
            </a:r>
          </a:p>
        </p:txBody>
      </p:sp>
      <p:sp>
        <p:nvSpPr>
          <p:cNvPr id="8" name="Down Arrow 7"/>
          <p:cNvSpPr/>
          <p:nvPr/>
        </p:nvSpPr>
        <p:spPr>
          <a:xfrm>
            <a:off x="1679636" y="3027014"/>
            <a:ext cx="595423" cy="1725782"/>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Oval 56"/>
          <p:cNvSpPr/>
          <p:nvPr/>
        </p:nvSpPr>
        <p:spPr>
          <a:xfrm>
            <a:off x="1502324" y="5128970"/>
            <a:ext cx="1042237" cy="854664"/>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2021</a:t>
            </a:r>
          </a:p>
        </p:txBody>
      </p:sp>
      <p:sp>
        <p:nvSpPr>
          <p:cNvPr id="78" name="TextBox 77"/>
          <p:cNvSpPr txBox="1"/>
          <p:nvPr/>
        </p:nvSpPr>
        <p:spPr>
          <a:xfrm>
            <a:off x="2299778" y="3440420"/>
            <a:ext cx="993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X-section results</a:t>
            </a:r>
          </a:p>
        </p:txBody>
      </p:sp>
      <p:sp>
        <p:nvSpPr>
          <p:cNvPr id="10" name="Oval 9"/>
          <p:cNvSpPr/>
          <p:nvPr/>
        </p:nvSpPr>
        <p:spPr>
          <a:xfrm>
            <a:off x="1630716" y="2295635"/>
            <a:ext cx="953463" cy="935572"/>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2021</a:t>
            </a:r>
          </a:p>
        </p:txBody>
      </p:sp>
      <p:sp>
        <p:nvSpPr>
          <p:cNvPr id="80" name="TextBox 79"/>
          <p:cNvSpPr txBox="1"/>
          <p:nvPr/>
        </p:nvSpPr>
        <p:spPr>
          <a:xfrm>
            <a:off x="6758006" y="3276878"/>
            <a:ext cx="1505803" cy="738664"/>
          </a:xfrm>
          <a:prstGeom prst="rect">
            <a:avLst/>
          </a:prstGeom>
          <a:noFill/>
        </p:spPr>
        <p:txBody>
          <a:bodyPr wrap="square" rtlCol="0" anchor="t">
            <a:spAutoFit/>
          </a:bodyPr>
          <a:lstStyle/>
          <a:p>
            <a:pPr>
              <a:defRPr/>
            </a:pPr>
            <a:r>
              <a:rPr lang="en-US" sz="1400" b="1" i="1" dirty="0">
                <a:solidFill>
                  <a:srgbClr val="4A164A"/>
                </a:solidFill>
                <a:latin typeface="Segoe UI"/>
                <a:cs typeface="Segoe UI"/>
              </a:rPr>
              <a:t>6-week and preliminary 6-month results</a:t>
            </a:r>
            <a:endParaRPr kumimoji="0" lang="en-US" sz="1400" b="1" i="1" u="none" strike="sngStrike" kern="1200" cap="none" spc="0" normalizeH="0" baseline="0" noProof="0" dirty="0">
              <a:ln>
                <a:noFill/>
              </a:ln>
              <a:solidFill>
                <a:srgbClr val="FF0000"/>
              </a:solidFill>
              <a:effectLst/>
              <a:highlight>
                <a:srgbClr val="FFFF00"/>
              </a:highlight>
              <a:uLnTx/>
              <a:uFillTx/>
              <a:latin typeface="Segoe UI"/>
              <a:cs typeface="Segoe UI"/>
            </a:endParaRPr>
          </a:p>
        </p:txBody>
      </p:sp>
      <p:sp>
        <p:nvSpPr>
          <p:cNvPr id="81" name="Down Arrow 80"/>
          <p:cNvSpPr/>
          <p:nvPr/>
        </p:nvSpPr>
        <p:spPr>
          <a:xfrm>
            <a:off x="6118511" y="3027014"/>
            <a:ext cx="595423" cy="1725782"/>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Oval 57"/>
          <p:cNvSpPr/>
          <p:nvPr/>
        </p:nvSpPr>
        <p:spPr>
          <a:xfrm>
            <a:off x="5818947" y="2295635"/>
            <a:ext cx="1008391" cy="935572"/>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prstClr val="white"/>
              </a:solidFill>
              <a:latin typeface="Segoe UI" panose="020B0502040204020203" pitchFamily="34" charset="0"/>
              <a:cs typeface="Segoe UI" panose="020B0502040204020203" pitchFamily="34" charset="0"/>
            </a:endParaRPr>
          </a:p>
        </p:txBody>
      </p:sp>
      <p:sp>
        <p:nvSpPr>
          <p:cNvPr id="59" name="Oval 58"/>
          <p:cNvSpPr/>
          <p:nvPr/>
        </p:nvSpPr>
        <p:spPr>
          <a:xfrm>
            <a:off x="5868365" y="5162309"/>
            <a:ext cx="1055151" cy="821324"/>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2022</a:t>
            </a:r>
          </a:p>
        </p:txBody>
      </p:sp>
      <p:sp>
        <p:nvSpPr>
          <p:cNvPr id="84" name="TextBox 83"/>
          <p:cNvSpPr txBox="1"/>
          <p:nvPr/>
        </p:nvSpPr>
        <p:spPr>
          <a:xfrm>
            <a:off x="11101336" y="3057286"/>
            <a:ext cx="11101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4A164A"/>
                </a:solidFill>
                <a:latin typeface="Segoe UI" panose="020B0502040204020203" pitchFamily="34" charset="0"/>
                <a:cs typeface="Segoe UI" panose="020B0502040204020203" pitchFamily="34" charset="0"/>
              </a:rPr>
              <a:t>P</a:t>
            </a:r>
            <a:r>
              <a:rPr kumimoji="0" lang="en-US" sz="1400" b="1" i="1" u="none" strike="noStrike" kern="1200" cap="none" spc="0" normalizeH="0" baseline="0" noProof="0" dirty="0" err="1">
                <a:ln>
                  <a:noFill/>
                </a:ln>
                <a:solidFill>
                  <a:srgbClr val="4A164A"/>
                </a:solidFill>
                <a:effectLst/>
                <a:uLnTx/>
                <a:uFillTx/>
                <a:latin typeface="Segoe UI" panose="020B0502040204020203" pitchFamily="34" charset="0"/>
                <a:ea typeface="+mn-ea"/>
                <a:cs typeface="Segoe UI" panose="020B0502040204020203" pitchFamily="34" charset="0"/>
              </a:rPr>
              <a:t>anel</a:t>
            </a:r>
            <a:r>
              <a:rPr kumimoji="0" lang="en-US" sz="1400" b="1" i="1"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 results</a:t>
            </a:r>
          </a:p>
        </p:txBody>
      </p:sp>
      <p:sp>
        <p:nvSpPr>
          <p:cNvPr id="85" name="Down Arrow 84"/>
          <p:cNvSpPr/>
          <p:nvPr/>
        </p:nvSpPr>
        <p:spPr>
          <a:xfrm>
            <a:off x="10687404" y="3000998"/>
            <a:ext cx="595423" cy="1751798"/>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Oval 59"/>
          <p:cNvSpPr/>
          <p:nvPr/>
        </p:nvSpPr>
        <p:spPr>
          <a:xfrm>
            <a:off x="10422188" y="2318267"/>
            <a:ext cx="1008391" cy="845223"/>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2023</a:t>
            </a:r>
          </a:p>
        </p:txBody>
      </p:sp>
      <p:sp>
        <p:nvSpPr>
          <p:cNvPr id="61" name="Oval 60"/>
          <p:cNvSpPr/>
          <p:nvPr/>
        </p:nvSpPr>
        <p:spPr>
          <a:xfrm>
            <a:off x="10364270" y="5127214"/>
            <a:ext cx="941707" cy="856419"/>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2023</a:t>
            </a:r>
          </a:p>
        </p:txBody>
      </p:sp>
      <p:sp>
        <p:nvSpPr>
          <p:cNvPr id="50" name="TextBox 49">
            <a:extLst>
              <a:ext uri="{FF2B5EF4-FFF2-40B4-BE49-F238E27FC236}">
                <a16:creationId xmlns:a16="http://schemas.microsoft.com/office/drawing/2014/main" id="{BC14D0A2-59F6-9E4D-8B17-63A135256C8E}"/>
              </a:ext>
            </a:extLst>
          </p:cNvPr>
          <p:cNvSpPr txBox="1"/>
          <p:nvPr/>
        </p:nvSpPr>
        <p:spPr>
          <a:xfrm>
            <a:off x="6804188" y="2479579"/>
            <a:ext cx="3085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prstClr val="white"/>
                </a:solidFill>
                <a:latin typeface="Segoe UI" panose="020B0502040204020203" pitchFamily="34" charset="0"/>
                <a:cs typeface="Segoe UI" panose="020B0502040204020203" pitchFamily="34" charset="0"/>
              </a:rPr>
              <a:t>6-weeks, 6-months and one year postpartum</a:t>
            </a:r>
            <a:endParaRPr kumimoji="0" lang="en-US" sz="1600" b="1" i="1"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0" name="Frame 29">
            <a:extLst>
              <a:ext uri="{FF2B5EF4-FFF2-40B4-BE49-F238E27FC236}">
                <a16:creationId xmlns:a16="http://schemas.microsoft.com/office/drawing/2014/main" id="{CE1B7D20-5D91-0340-BB74-6E20D92CF10C}"/>
              </a:ext>
            </a:extLst>
          </p:cNvPr>
          <p:cNvSpPr/>
          <p:nvPr/>
        </p:nvSpPr>
        <p:spPr>
          <a:xfrm>
            <a:off x="178235" y="858343"/>
            <a:ext cx="3450790" cy="5499595"/>
          </a:xfrm>
          <a:prstGeom prst="frame">
            <a:avLst>
              <a:gd name="adj1" fmla="val 2741"/>
            </a:avLst>
          </a:prstGeom>
          <a:solidFill>
            <a:srgbClr val="CD2959"/>
          </a:solidFill>
          <a:ln>
            <a:solidFill>
              <a:srgbClr val="CD2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p:cNvSpPr txBox="1"/>
          <p:nvPr/>
        </p:nvSpPr>
        <p:spPr>
          <a:xfrm>
            <a:off x="2610709" y="2429779"/>
            <a:ext cx="3524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prstClr val="white"/>
                </a:solidFill>
                <a:latin typeface="Segoe UI" panose="020B0502040204020203" pitchFamily="34" charset="0"/>
                <a:cs typeface="Segoe UI" panose="020B0502040204020203" pitchFamily="34" charset="0"/>
              </a:rPr>
              <a:t>Follow-up of pregnant and postpartum </a:t>
            </a:r>
            <a:r>
              <a:rPr kumimoji="0" lang="en-US" sz="1800" b="1" i="1"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women</a:t>
            </a:r>
          </a:p>
        </p:txBody>
      </p:sp>
      <p:sp>
        <p:nvSpPr>
          <p:cNvPr id="29" name="TextBox 28">
            <a:extLst>
              <a:ext uri="{FF2B5EF4-FFF2-40B4-BE49-F238E27FC236}">
                <a16:creationId xmlns:a16="http://schemas.microsoft.com/office/drawing/2014/main" id="{2092F5D5-71FC-4542-A689-CF145B89B33D}"/>
              </a:ext>
            </a:extLst>
          </p:cNvPr>
          <p:cNvSpPr txBox="1"/>
          <p:nvPr/>
        </p:nvSpPr>
        <p:spPr>
          <a:xfrm>
            <a:off x="5205894" y="1543906"/>
            <a:ext cx="1825234"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Panel Enrollment (Cohort 2)  &amp; Cross-Section</a:t>
            </a:r>
          </a:p>
        </p:txBody>
      </p:sp>
      <p:sp>
        <p:nvSpPr>
          <p:cNvPr id="31" name="Flowchart: Off-page Connector 30">
            <a:extLst>
              <a:ext uri="{FF2B5EF4-FFF2-40B4-BE49-F238E27FC236}">
                <a16:creationId xmlns:a16="http://schemas.microsoft.com/office/drawing/2014/main" id="{8A17218D-6C84-4B4E-B106-FFF8F8B25927}"/>
              </a:ext>
            </a:extLst>
          </p:cNvPr>
          <p:cNvSpPr/>
          <p:nvPr/>
        </p:nvSpPr>
        <p:spPr>
          <a:xfrm>
            <a:off x="5262930" y="1366315"/>
            <a:ext cx="2295495" cy="795818"/>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Segoe UI" panose="020B0502040204020203" pitchFamily="34" charset="0"/>
                <a:cs typeface="Segoe UI" panose="020B0502040204020203" pitchFamily="34" charset="0"/>
              </a:rPr>
              <a:t>Second (2022) Cross section ??</a:t>
            </a:r>
            <a:endParaRPr kumimoji="0" lang="en-US" sz="1600" b="1" i="0" u="none" strike="sng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32" name="Flowchart: Off-page Connector 31">
            <a:extLst>
              <a:ext uri="{FF2B5EF4-FFF2-40B4-BE49-F238E27FC236}">
                <a16:creationId xmlns:a16="http://schemas.microsoft.com/office/drawing/2014/main" id="{D73B111A-0ADF-40B0-8E2D-CCCE8838CF4D}"/>
              </a:ext>
            </a:extLst>
          </p:cNvPr>
          <p:cNvSpPr/>
          <p:nvPr/>
        </p:nvSpPr>
        <p:spPr>
          <a:xfrm>
            <a:off x="5795797" y="4708796"/>
            <a:ext cx="1273982" cy="455032"/>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SDP 2022</a:t>
            </a:r>
          </a:p>
        </p:txBody>
      </p:sp>
      <p:sp>
        <p:nvSpPr>
          <p:cNvPr id="33" name="Flowchart: Off-page Connector 32">
            <a:extLst>
              <a:ext uri="{FF2B5EF4-FFF2-40B4-BE49-F238E27FC236}">
                <a16:creationId xmlns:a16="http://schemas.microsoft.com/office/drawing/2014/main" id="{1F691C03-7620-4694-A969-5D61963C8F6F}"/>
              </a:ext>
            </a:extLst>
          </p:cNvPr>
          <p:cNvSpPr/>
          <p:nvPr/>
        </p:nvSpPr>
        <p:spPr>
          <a:xfrm>
            <a:off x="1371832" y="4720353"/>
            <a:ext cx="1273982" cy="455032"/>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SDP 2021</a:t>
            </a:r>
          </a:p>
        </p:txBody>
      </p:sp>
    </p:spTree>
    <p:extLst>
      <p:ext uri="{BB962C8B-B14F-4D97-AF65-F5344CB8AC3E}">
        <p14:creationId xmlns:p14="http://schemas.microsoft.com/office/powerpoint/2010/main" val="87049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4BD2-199B-465D-9150-4F5962D77769}"/>
              </a:ext>
            </a:extLst>
          </p:cNvPr>
          <p:cNvSpPr>
            <a:spLocks noGrp="1"/>
          </p:cNvSpPr>
          <p:nvPr>
            <p:ph type="title"/>
          </p:nvPr>
        </p:nvSpPr>
        <p:spPr>
          <a:xfrm>
            <a:off x="346229" y="209865"/>
            <a:ext cx="11762913" cy="1116106"/>
          </a:xfrm>
        </p:spPr>
        <p:txBody>
          <a:bodyPr/>
          <a:lstStyle/>
          <a:p>
            <a:pPr algn="ctr"/>
            <a:r>
              <a:rPr lang="en-US" sz="3600" b="1" u="none" strike="noStrike" baseline="0" dirty="0">
                <a:solidFill>
                  <a:srgbClr val="59595B"/>
                </a:solidFill>
              </a:rPr>
              <a:t>Survey Implementation and Participants</a:t>
            </a:r>
            <a:br>
              <a:rPr lang="en-US" sz="3600" b="1" u="none" strike="noStrike" baseline="0" dirty="0">
                <a:solidFill>
                  <a:srgbClr val="59595B"/>
                </a:solidFill>
              </a:rPr>
            </a:br>
            <a:endParaRPr lang="en-US" dirty="0">
              <a:solidFill>
                <a:srgbClr val="59595B"/>
              </a:solidFill>
            </a:endParaRPr>
          </a:p>
        </p:txBody>
      </p:sp>
      <p:sp>
        <p:nvSpPr>
          <p:cNvPr id="6" name="Content Placeholder 2">
            <a:extLst>
              <a:ext uri="{FF2B5EF4-FFF2-40B4-BE49-F238E27FC236}">
                <a16:creationId xmlns:a16="http://schemas.microsoft.com/office/drawing/2014/main" id="{92C0916E-F4BC-40D3-A0D1-44422A468E97}"/>
              </a:ext>
            </a:extLst>
          </p:cNvPr>
          <p:cNvSpPr>
            <a:spLocks noGrp="1"/>
          </p:cNvSpPr>
          <p:nvPr>
            <p:ph idx="1"/>
          </p:nvPr>
        </p:nvSpPr>
        <p:spPr>
          <a:xfrm>
            <a:off x="333074" y="1021533"/>
            <a:ext cx="11525851" cy="5332520"/>
          </a:xfrm>
        </p:spPr>
        <p:txBody>
          <a:bodyPr>
            <a:noAutofit/>
          </a:bodyPr>
          <a:lstStyle/>
          <a:p>
            <a:pPr marL="0" indent="0" algn="l">
              <a:buNone/>
            </a:pPr>
            <a:r>
              <a:rPr lang="en-US" b="0" u="none" strike="noStrike" baseline="0" dirty="0">
                <a:solidFill>
                  <a:schemeClr val="tx1"/>
                </a:solidFill>
              </a:rPr>
              <a:t>This</a:t>
            </a:r>
            <a:r>
              <a:rPr lang="en-US" dirty="0">
                <a:solidFill>
                  <a:schemeClr val="tx1"/>
                </a:solidFill>
              </a:rPr>
              <a:t> presentation </a:t>
            </a:r>
            <a:r>
              <a:rPr lang="en-US" b="0" u="none" strike="noStrike" baseline="0" dirty="0">
                <a:solidFill>
                  <a:schemeClr val="tx1"/>
                </a:solidFill>
              </a:rPr>
              <a:t>summarizes data from the 6-months and 1-year postpartum follow-up surveys from </a:t>
            </a:r>
            <a:r>
              <a:rPr lang="en-US" dirty="0">
                <a:solidFill>
                  <a:schemeClr val="tx1"/>
                </a:solidFill>
              </a:rPr>
              <a:t>Cohort-one </a:t>
            </a:r>
            <a:r>
              <a:rPr lang="en-US" b="0" u="none" strike="noStrike" baseline="0" dirty="0">
                <a:solidFill>
                  <a:schemeClr val="tx1"/>
                </a:solidFill>
              </a:rPr>
              <a:t>PMA Ethiopia </a:t>
            </a:r>
          </a:p>
          <a:p>
            <a:pPr marL="0" indent="0" algn="l">
              <a:buNone/>
            </a:pPr>
            <a:r>
              <a:rPr lang="en-US" b="1" u="none" strike="noStrike" baseline="0" dirty="0">
                <a:solidFill>
                  <a:srgbClr val="00667D"/>
                </a:solidFill>
              </a:rPr>
              <a:t>6-months postpartum survey:</a:t>
            </a:r>
          </a:p>
          <a:p>
            <a:pPr algn="l">
              <a:lnSpc>
                <a:spcPct val="150000"/>
              </a:lnSpc>
              <a:spcBef>
                <a:spcPts val="0"/>
              </a:spcBef>
            </a:pPr>
            <a:r>
              <a:rPr lang="en-US" b="0" u="none" strike="noStrike" baseline="0" dirty="0">
                <a:solidFill>
                  <a:srgbClr val="144EE3"/>
                </a:solidFill>
              </a:rPr>
              <a:t> </a:t>
            </a:r>
            <a:r>
              <a:rPr lang="en-US" b="1" u="none" strike="noStrike" baseline="0" dirty="0">
                <a:solidFill>
                  <a:schemeClr val="tx1"/>
                </a:solidFill>
              </a:rPr>
              <a:t>Data collection</a:t>
            </a:r>
            <a:r>
              <a:rPr lang="en-US" b="0" u="none" strike="noStrike" baseline="0" dirty="0">
                <a:solidFill>
                  <a:schemeClr val="tx1"/>
                </a:solidFill>
              </a:rPr>
              <a:t>: March 2020 to January 2021, with a pause due to COVID-19 lockdowns from April to late July 2020; due to t</a:t>
            </a:r>
            <a:r>
              <a:rPr lang="en-US" b="0" u="none" strike="noStrike" baseline="0" dirty="0">
                <a:solidFill>
                  <a:srgbClr val="59595B"/>
                </a:solidFill>
              </a:rPr>
              <a:t>his delay, some women (1,171/48.5%) were interviewed later than the planned 6-months postpartum interview </a:t>
            </a:r>
            <a:r>
              <a:rPr lang="en-US" dirty="0">
                <a:solidFill>
                  <a:srgbClr val="59595B"/>
                </a:solidFill>
              </a:rPr>
              <a:t>follow-up window</a:t>
            </a:r>
          </a:p>
          <a:p>
            <a:pPr lvl="1">
              <a:lnSpc>
                <a:spcPct val="150000"/>
              </a:lnSpc>
              <a:spcBef>
                <a:spcPts val="0"/>
              </a:spcBef>
            </a:pPr>
            <a:r>
              <a:rPr lang="en-US" sz="2000" b="0" u="none" strike="noStrike" baseline="0" dirty="0">
                <a:solidFill>
                  <a:srgbClr val="59595B"/>
                </a:solidFill>
              </a:rPr>
              <a:t>The analytic sample comprised of </a:t>
            </a:r>
            <a:r>
              <a:rPr lang="en-US" sz="2000" b="1" u="none" strike="noStrike" baseline="0" dirty="0">
                <a:solidFill>
                  <a:srgbClr val="59595B"/>
                </a:solidFill>
              </a:rPr>
              <a:t>2,414 women aged 15-49</a:t>
            </a:r>
            <a:endParaRPr lang="en-US" sz="2000" b="0" u="none" strike="sngStrike" baseline="0" dirty="0">
              <a:solidFill>
                <a:srgbClr val="59595B"/>
              </a:solidFill>
            </a:endParaRPr>
          </a:p>
          <a:p>
            <a:pPr lvl="1">
              <a:lnSpc>
                <a:spcPct val="150000"/>
              </a:lnSpc>
              <a:spcBef>
                <a:spcPts val="0"/>
              </a:spcBef>
            </a:pPr>
            <a:r>
              <a:rPr lang="en-US" sz="2000" b="0" u="none" strike="noStrike" baseline="0" dirty="0">
                <a:solidFill>
                  <a:srgbClr val="59595B"/>
                </a:solidFill>
              </a:rPr>
              <a:t>These women </a:t>
            </a:r>
            <a:r>
              <a:rPr lang="en-US" sz="2000" dirty="0">
                <a:solidFill>
                  <a:srgbClr val="59595B"/>
                </a:solidFill>
              </a:rPr>
              <a:t>had</a:t>
            </a:r>
            <a:r>
              <a:rPr lang="en-US" sz="2000" b="0" u="none" strike="noStrike" baseline="0" dirty="0">
                <a:solidFill>
                  <a:srgbClr val="59595B"/>
                </a:solidFill>
              </a:rPr>
              <a:t> a total of </a:t>
            </a:r>
            <a:r>
              <a:rPr lang="en-US" sz="2000" b="1" u="none" strike="noStrike" baseline="0" dirty="0">
                <a:solidFill>
                  <a:srgbClr val="59595B"/>
                </a:solidFill>
              </a:rPr>
              <a:t>2,460 live births </a:t>
            </a:r>
            <a:r>
              <a:rPr lang="en-US" sz="2000" b="0" u="none" strike="noStrike" baseline="0" dirty="0">
                <a:solidFill>
                  <a:srgbClr val="59595B"/>
                </a:solidFill>
              </a:rPr>
              <a:t>– of whom </a:t>
            </a:r>
            <a:r>
              <a:rPr lang="en-US" sz="2000" b="1" u="none" strike="noStrike" baseline="0" dirty="0">
                <a:solidFill>
                  <a:srgbClr val="59595B"/>
                </a:solidFill>
              </a:rPr>
              <a:t>2,369 (96.3%) </a:t>
            </a:r>
            <a:r>
              <a:rPr lang="en-US" sz="2000" b="0" u="none" strike="noStrike" baseline="0" dirty="0">
                <a:solidFill>
                  <a:srgbClr val="59595B"/>
                </a:solidFill>
              </a:rPr>
              <a:t>were alive at time of the 6-months interview</a:t>
            </a:r>
          </a:p>
          <a:p>
            <a:pPr lvl="1">
              <a:lnSpc>
                <a:spcPct val="150000"/>
              </a:lnSpc>
              <a:spcBef>
                <a:spcPts val="0"/>
              </a:spcBef>
            </a:pPr>
            <a:r>
              <a:rPr lang="en-US" sz="2000" b="0" u="none" strike="noStrike" baseline="0" dirty="0">
                <a:solidFill>
                  <a:srgbClr val="59595B"/>
                </a:solidFill>
              </a:rPr>
              <a:t>Questions on COVID-19 were only asked to the </a:t>
            </a:r>
            <a:r>
              <a:rPr lang="en-US" sz="2000" b="1" u="none" strike="noStrike" baseline="0" dirty="0">
                <a:solidFill>
                  <a:srgbClr val="59595B"/>
                </a:solidFill>
              </a:rPr>
              <a:t>2,179 women </a:t>
            </a:r>
            <a:r>
              <a:rPr lang="en-US" sz="2000" b="0" u="none" strike="noStrike" baseline="0" dirty="0">
                <a:solidFill>
                  <a:srgbClr val="59595B"/>
                </a:solidFill>
              </a:rPr>
              <a:t>who were interviewed </a:t>
            </a:r>
            <a:r>
              <a:rPr lang="en-US" sz="2000" dirty="0">
                <a:solidFill>
                  <a:srgbClr val="59595B"/>
                </a:solidFill>
              </a:rPr>
              <a:t>after July, </a:t>
            </a:r>
            <a:r>
              <a:rPr lang="en-US" sz="2000" dirty="0">
                <a:solidFill>
                  <a:schemeClr val="tx1"/>
                </a:solidFill>
              </a:rPr>
              <a:t>2020</a:t>
            </a:r>
            <a:endParaRPr lang="en-US" sz="2000" b="0" u="none" strike="noStrike" baseline="0" dirty="0">
              <a:solidFill>
                <a:srgbClr val="144EE3"/>
              </a:solidFill>
            </a:endParaRPr>
          </a:p>
        </p:txBody>
      </p:sp>
    </p:spTree>
    <p:extLst>
      <p:ext uri="{BB962C8B-B14F-4D97-AF65-F5344CB8AC3E}">
        <p14:creationId xmlns:p14="http://schemas.microsoft.com/office/powerpoint/2010/main" val="3291921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9101" y="933485"/>
            <a:ext cx="11072191" cy="456215"/>
          </a:xfrm>
          <a:prstGeom prst="rect">
            <a:avLst/>
          </a:prstGeom>
          <a:noFill/>
        </p:spPr>
        <p:txBody>
          <a:bodyPr wrap="square" rtlCol="0">
            <a:spAutoFit/>
          </a:bodyPr>
          <a:lstStyle/>
          <a:p>
            <a:pPr algn="ctr">
              <a:lnSpc>
                <a:spcPct val="150000"/>
              </a:lnSpc>
              <a:buClr>
                <a:srgbClr val="55015B"/>
              </a:buClr>
            </a:pPr>
            <a:r>
              <a:rPr lang="en-US" dirty="0">
                <a:latin typeface="Segoe UI" panose="020B0502040204020203" pitchFamily="34" charset="0"/>
                <a:ea typeface="Segoe UI" panose="020B0502040204020203" pitchFamily="34" charset="0"/>
                <a:cs typeface="Segoe UI" panose="020B0502040204020203" pitchFamily="34" charset="0"/>
              </a:rPr>
              <a:t>Data collection: October 2021- Ongoing through 2023</a:t>
            </a:r>
          </a:p>
        </p:txBody>
      </p:sp>
      <p:sp>
        <p:nvSpPr>
          <p:cNvPr id="7" name="TextBox 6"/>
          <p:cNvSpPr txBox="1">
            <a:spLocks/>
          </p:cNvSpPr>
          <p:nvPr/>
        </p:nvSpPr>
        <p:spPr>
          <a:xfrm>
            <a:off x="619102" y="351308"/>
            <a:ext cx="11072191"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panose="020B0502040204020203" pitchFamily="34" charset="0"/>
                <a:cs typeface="Segoe UI" panose="020B0502040204020203" pitchFamily="34" charset="0"/>
              </a:rPr>
              <a:t>Panel Survey: Response Rates</a:t>
            </a:r>
            <a:endParaRPr lang="fr-CA" sz="32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a:extLst>
              <a:ext uri="{FF2B5EF4-FFF2-40B4-BE49-F238E27FC236}">
                <a16:creationId xmlns:a16="http://schemas.microsoft.com/office/drawing/2014/main" id="{7F04F90A-A093-8941-9E3C-76546167775F}"/>
              </a:ext>
            </a:extLst>
          </p:cNvPr>
          <p:cNvGraphicFramePr/>
          <p:nvPr>
            <p:extLst>
              <p:ext uri="{D42A27DB-BD31-4B8C-83A1-F6EECF244321}">
                <p14:modId xmlns:p14="http://schemas.microsoft.com/office/powerpoint/2010/main" val="2667953998"/>
              </p:ext>
            </p:extLst>
          </p:nvPr>
        </p:nvGraphicFramePr>
        <p:xfrm>
          <a:off x="996243" y="1843319"/>
          <a:ext cx="10485515" cy="3725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73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347" y="1335223"/>
            <a:ext cx="10790061" cy="1143070"/>
          </a:xfrm>
          <a:prstGeom prst="rect">
            <a:avLst/>
          </a:prstGeom>
          <a:noFill/>
        </p:spPr>
        <p:txBody>
          <a:bodyPr wrap="square" rtlCol="0">
            <a:spAutoFit/>
          </a:bodyPr>
          <a:lstStyle/>
          <a:p>
            <a:pPr marL="285750" indent="-285750">
              <a:lnSpc>
                <a:spcPct val="150000"/>
              </a:lnSpc>
              <a:buClr>
                <a:srgbClr val="55015B"/>
              </a:buClr>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Data collection: October 2021-January 2022</a:t>
            </a:r>
          </a:p>
          <a:p>
            <a:pPr marL="285750" indent="-285750">
              <a:lnSpc>
                <a:spcPct val="150000"/>
              </a:lnSpc>
              <a:buClr>
                <a:srgbClr val="55015B"/>
              </a:buClr>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Sample weights applied</a:t>
            </a:r>
          </a:p>
        </p:txBody>
      </p:sp>
      <p:sp>
        <p:nvSpPr>
          <p:cNvPr id="7" name="TextBox 6"/>
          <p:cNvSpPr txBox="1">
            <a:spLocks/>
          </p:cNvSpPr>
          <p:nvPr/>
        </p:nvSpPr>
        <p:spPr>
          <a:xfrm>
            <a:off x="596347" y="454022"/>
            <a:ext cx="11072191"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panose="020B0502040204020203" pitchFamily="34" charset="0"/>
                <a:cs typeface="Segoe UI" panose="020B0502040204020203" pitchFamily="34" charset="0"/>
              </a:rPr>
              <a:t>Cross-Section and SDP Surveys</a:t>
            </a:r>
            <a:endParaRPr lang="fr-CA" sz="32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25290E86-8F5B-0149-9C0A-BE011B9BC7B4}"/>
              </a:ext>
            </a:extLst>
          </p:cNvPr>
          <p:cNvGraphicFramePr>
            <a:graphicFrameLocks noGrp="1"/>
          </p:cNvGraphicFramePr>
          <p:nvPr>
            <p:extLst>
              <p:ext uri="{D42A27DB-BD31-4B8C-83A1-F6EECF244321}">
                <p14:modId xmlns:p14="http://schemas.microsoft.com/office/powerpoint/2010/main" val="738915835"/>
              </p:ext>
            </p:extLst>
          </p:nvPr>
        </p:nvGraphicFramePr>
        <p:xfrm>
          <a:off x="661852" y="2774719"/>
          <a:ext cx="10580913" cy="2774620"/>
        </p:xfrm>
        <a:graphic>
          <a:graphicData uri="http://schemas.openxmlformats.org/drawingml/2006/table">
            <a:tbl>
              <a:tblPr firstRow="1" bandRow="1">
                <a:tableStyleId>{5C22544A-7EE6-4342-B048-85BDC9FD1C3A}</a:tableStyleId>
              </a:tblPr>
              <a:tblGrid>
                <a:gridCol w="3526971">
                  <a:extLst>
                    <a:ext uri="{9D8B030D-6E8A-4147-A177-3AD203B41FA5}">
                      <a16:colId xmlns:a16="http://schemas.microsoft.com/office/drawing/2014/main" val="1592057571"/>
                    </a:ext>
                  </a:extLst>
                </a:gridCol>
                <a:gridCol w="3787023">
                  <a:extLst>
                    <a:ext uri="{9D8B030D-6E8A-4147-A177-3AD203B41FA5}">
                      <a16:colId xmlns:a16="http://schemas.microsoft.com/office/drawing/2014/main" val="3423941467"/>
                    </a:ext>
                  </a:extLst>
                </a:gridCol>
                <a:gridCol w="3266919">
                  <a:extLst>
                    <a:ext uri="{9D8B030D-6E8A-4147-A177-3AD203B41FA5}">
                      <a16:colId xmlns:a16="http://schemas.microsoft.com/office/drawing/2014/main" val="2907171878"/>
                    </a:ext>
                  </a:extLst>
                </a:gridCol>
              </a:tblGrid>
              <a:tr h="635677">
                <a:tc>
                  <a:txBody>
                    <a:bodyPr/>
                    <a:lstStyle/>
                    <a:p>
                      <a:r>
                        <a:rPr lang="en-US" sz="2400" dirty="0">
                          <a:latin typeface="Segoe UI" panose="020B0502040204020203" pitchFamily="34" charset="0"/>
                          <a:ea typeface="Segoe UI Symbol" panose="020B0502040204020203" pitchFamily="34" charset="0"/>
                          <a:cs typeface="Segoe UI" panose="020B0502040204020203" pitchFamily="34" charset="0"/>
                        </a:rPr>
                        <a:t>Unit</a:t>
                      </a:r>
                    </a:p>
                  </a:txBody>
                  <a:tcPr/>
                </a:tc>
                <a:tc>
                  <a:txBody>
                    <a:bodyPr/>
                    <a:lstStyle/>
                    <a:p>
                      <a:r>
                        <a:rPr lang="en-US" sz="2400" dirty="0">
                          <a:latin typeface="Segoe UI" panose="020B0502040204020203" pitchFamily="34" charset="0"/>
                          <a:ea typeface="Segoe UI Symbol" panose="020B0502040204020203" pitchFamily="34" charset="0"/>
                          <a:cs typeface="Segoe UI" panose="020B0502040204020203" pitchFamily="34" charset="0"/>
                        </a:rPr>
                        <a:t>Total submitted number </a:t>
                      </a:r>
                      <a:endParaRPr lang="en-US" sz="2400" dirty="0">
                        <a:latin typeface="Montserrat" pitchFamily="2" charset="77"/>
                        <a:ea typeface="Segoe UI Symbol" panose="020B0502040204020203" pitchFamily="34" charset="0"/>
                        <a:cs typeface="Segoe UI" panose="020B0502040204020203" pitchFamily="34" charset="0"/>
                      </a:endParaRPr>
                    </a:p>
                  </a:txBody>
                  <a:tcPr/>
                </a:tc>
                <a:tc>
                  <a:txBody>
                    <a:bodyPr/>
                    <a:lstStyle/>
                    <a:p>
                      <a:r>
                        <a:rPr lang="en-US" sz="2400" dirty="0">
                          <a:latin typeface="Segoe UI" panose="020B0502040204020203" pitchFamily="34" charset="0"/>
                          <a:ea typeface="Segoe UI Symbol" panose="020B0502040204020203" pitchFamily="34" charset="0"/>
                          <a:cs typeface="Segoe UI" panose="020B0502040204020203" pitchFamily="34" charset="0"/>
                        </a:rPr>
                        <a:t>Response Rate (%, n)</a:t>
                      </a:r>
                    </a:p>
                  </a:txBody>
                  <a:tcPr/>
                </a:tc>
                <a:extLst>
                  <a:ext uri="{0D108BD9-81ED-4DB2-BD59-A6C34878D82A}">
                    <a16:rowId xmlns:a16="http://schemas.microsoft.com/office/drawing/2014/main" val="679808431"/>
                  </a:ext>
                </a:extLst>
              </a:tr>
              <a:tr h="635677">
                <a:tc>
                  <a:txBody>
                    <a:bodyPr/>
                    <a:lstStyle/>
                    <a:p>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Households</a:t>
                      </a:r>
                    </a:p>
                  </a:txBody>
                  <a:tcPr/>
                </a:tc>
                <a:tc>
                  <a:txBody>
                    <a:bodyPr/>
                    <a:lstStyle/>
                    <a:p>
                      <a:r>
                        <a:rPr lang="en-US" sz="240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8,461</a:t>
                      </a:r>
                    </a:p>
                  </a:txBody>
                  <a:tcPr/>
                </a:tc>
                <a:tc>
                  <a:txBody>
                    <a:bodyPr/>
                    <a:lstStyle/>
                    <a:p>
                      <a:r>
                        <a:rPr lang="en-US" sz="240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98.9% (8,365)</a:t>
                      </a:r>
                    </a:p>
                  </a:txBody>
                  <a:tcPr/>
                </a:tc>
                <a:extLst>
                  <a:ext uri="{0D108BD9-81ED-4DB2-BD59-A6C34878D82A}">
                    <a16:rowId xmlns:a16="http://schemas.microsoft.com/office/drawing/2014/main" val="2147046460"/>
                  </a:ext>
                </a:extLst>
              </a:tr>
              <a:tr h="635677">
                <a:tc>
                  <a:txBody>
                    <a:bodyPr/>
                    <a:lstStyle/>
                    <a:p>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Eligible women 15-49</a:t>
                      </a:r>
                    </a:p>
                  </a:txBody>
                  <a:tcPr/>
                </a:tc>
                <a:tc>
                  <a:txBody>
                    <a:bodyPr/>
                    <a:lstStyle/>
                    <a:p>
                      <a:r>
                        <a:rPr lang="en-US" sz="240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8,082</a:t>
                      </a:r>
                    </a:p>
                  </a:txBody>
                  <a:tcPr/>
                </a:tc>
                <a:tc>
                  <a:txBody>
                    <a:bodyPr/>
                    <a:lstStyle/>
                    <a:p>
                      <a:r>
                        <a:rPr lang="en-US" sz="240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98.8% (7,988)</a:t>
                      </a:r>
                    </a:p>
                  </a:txBody>
                  <a:tcPr/>
                </a:tc>
                <a:extLst>
                  <a:ext uri="{0D108BD9-81ED-4DB2-BD59-A6C34878D82A}">
                    <a16:rowId xmlns:a16="http://schemas.microsoft.com/office/drawing/2014/main" val="1882024446"/>
                  </a:ext>
                </a:extLst>
              </a:tr>
              <a:tr h="867589">
                <a:tc>
                  <a:txBody>
                    <a:bodyPr/>
                    <a:lstStyle/>
                    <a:p>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Health Facilities</a:t>
                      </a:r>
                    </a:p>
                  </a:txBody>
                  <a:tcPr/>
                </a:tc>
                <a:tc>
                  <a:txBody>
                    <a:bodyPr/>
                    <a:lstStyle/>
                    <a:p>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770 </a:t>
                      </a:r>
                      <a:r>
                        <a:rPr lang="en-US" sz="240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public and private</a:t>
                      </a:r>
                      <a:r>
                        <a:rPr lang="en-US" sz="240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p>
                  </a:txBody>
                  <a:tcPr/>
                </a:tc>
                <a:tc>
                  <a:txBody>
                    <a:bodyPr/>
                    <a:lstStyle/>
                    <a:p>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96.6% (744)</a:t>
                      </a:r>
                    </a:p>
                  </a:txBody>
                  <a:tcPr/>
                </a:tc>
                <a:extLst>
                  <a:ext uri="{0D108BD9-81ED-4DB2-BD59-A6C34878D82A}">
                    <a16:rowId xmlns:a16="http://schemas.microsoft.com/office/drawing/2014/main" val="4035300596"/>
                  </a:ext>
                </a:extLst>
              </a:tr>
            </a:tbl>
          </a:graphicData>
        </a:graphic>
      </p:graphicFrame>
    </p:spTree>
    <p:extLst>
      <p:ext uri="{BB962C8B-B14F-4D97-AF65-F5344CB8AC3E}">
        <p14:creationId xmlns:p14="http://schemas.microsoft.com/office/powerpoint/2010/main" val="385927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408762" y="2634003"/>
            <a:ext cx="6783238" cy="280076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Key summary from Cohort 2 Baseline</a:t>
            </a: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 &amp; </a:t>
            </a:r>
            <a:r>
              <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2021Cross -sectional </a:t>
            </a: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S</a:t>
            </a:r>
            <a:r>
              <a:rPr kumimoji="0" lang="en-CA" sz="4400" b="1" i="0" u="none" strike="noStrike" kern="1200" cap="none" spc="0" normalizeH="0" baseline="0" noProof="0" dirty="0" err="1">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urveys</a:t>
            </a:r>
            <a:endPar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1"/>
            <a:ext cx="7252793" cy="6254150"/>
          </a:xfrm>
        </p:spPr>
      </p:pic>
    </p:spTree>
    <p:extLst>
      <p:ext uri="{BB962C8B-B14F-4D97-AF65-F5344CB8AC3E}">
        <p14:creationId xmlns:p14="http://schemas.microsoft.com/office/powerpoint/2010/main" val="224025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6D69-131D-C99C-DBE6-7C367B6402B3}"/>
              </a:ext>
            </a:extLst>
          </p:cNvPr>
          <p:cNvSpPr>
            <a:spLocks noGrp="1"/>
          </p:cNvSpPr>
          <p:nvPr>
            <p:ph type="title"/>
          </p:nvPr>
        </p:nvSpPr>
        <p:spPr>
          <a:xfrm>
            <a:off x="443374" y="365125"/>
            <a:ext cx="11610974" cy="1325563"/>
          </a:xfrm>
        </p:spPr>
        <p:txBody>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What our panel survey results show: </a:t>
            </a:r>
            <a:r>
              <a:rPr lang="en-US" sz="4400" b="1" dirty="0">
                <a:solidFill>
                  <a:srgbClr val="00667D"/>
                </a:solidFill>
                <a:latin typeface="Segoe UI" panose="020B0502040204020203" pitchFamily="34" charset="0"/>
                <a:cs typeface="Segoe UI" panose="020B0502040204020203" pitchFamily="34" charset="0"/>
              </a:rPr>
              <a:t>Maternal health</a:t>
            </a:r>
            <a:endParaRPr lang="en-US" b="1" dirty="0">
              <a:solidFill>
                <a:srgbClr val="00667D"/>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04F8E0F3-B1CF-5CF6-3F50-11B592E208B8}"/>
              </a:ext>
            </a:extLst>
          </p:cNvPr>
          <p:cNvSpPr>
            <a:spLocks noGrp="1"/>
          </p:cNvSpPr>
          <p:nvPr>
            <p:ph idx="1"/>
          </p:nvPr>
        </p:nvSpPr>
        <p:spPr>
          <a:xfrm>
            <a:off x="137652" y="1690688"/>
            <a:ext cx="11906864" cy="4481511"/>
          </a:xfrm>
        </p:spPr>
        <p:txBody>
          <a:bodyPr>
            <a:normAutofit fontScale="70000" lnSpcReduction="20000"/>
          </a:bodyPr>
          <a:lstStyle/>
          <a:p>
            <a:pPr marL="342900" indent="-342900" algn="just">
              <a:lnSpc>
                <a:spcPct val="200000"/>
              </a:lnSpc>
              <a:spcBef>
                <a:spcPts val="0"/>
              </a:spcBef>
              <a:buFont typeface="Wingdings" panose="05000000000000000000" pitchFamily="2" charset="2"/>
              <a:buChar char="§"/>
              <a:defRPr/>
            </a:pPr>
            <a:r>
              <a:rPr lang="en-US" sz="32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There is a high rate of unintended pregnancy, as well as a missed opportunity to meet the needs of high-parity women who want to limit or space their pregnan</a:t>
            </a:r>
            <a:r>
              <a:rPr lang="en-US" sz="3200" b="1" dirty="0">
                <a:latin typeface="Segoe UI" panose="020B0502040204020203" pitchFamily="34" charset="0"/>
                <a:cs typeface="Segoe UI" panose="020B0502040204020203" pitchFamily="34" charset="0"/>
              </a:rPr>
              <a:t>cies</a:t>
            </a:r>
          </a:p>
          <a:p>
            <a:pPr marL="1257300" marR="0" lvl="2"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32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More than one third (36%) women had an unintended pregnancy, ranging from 19% in Addis Ababa to 41% in Oromia region</a:t>
            </a:r>
          </a:p>
          <a:p>
            <a:pPr marL="1257300" marR="0" lvl="2"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32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 percentage of women with unintended pregnancy increases with parity – from 24% to 53% in cohort 1 and 27% to 49% in cohort 2; for women with 0-1 child and those with 4 or more, respectively</a:t>
            </a:r>
          </a:p>
          <a:p>
            <a:pPr marL="800100" lvl="1" indent="-342900">
              <a:lnSpc>
                <a:spcPct val="150000"/>
              </a:lnSpc>
              <a:buClr>
                <a:srgbClr val="59595B"/>
              </a:buClr>
              <a:buFont typeface="Arial" panose="020B0604020202020204" pitchFamily="34" charset="0"/>
              <a:buChar char="•"/>
              <a:defRPr/>
            </a:pPr>
            <a:endParaRPr lang="en-US" sz="2000" i="1" dirty="0">
              <a:solidFill>
                <a:srgbClr val="FF0000"/>
              </a:solidFill>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6659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6D69-131D-C99C-DBE6-7C367B6402B3}"/>
              </a:ext>
            </a:extLst>
          </p:cNvPr>
          <p:cNvSpPr>
            <a:spLocks noGrp="1"/>
          </p:cNvSpPr>
          <p:nvPr>
            <p:ph type="title"/>
          </p:nvPr>
        </p:nvSpPr>
        <p:spPr>
          <a:xfrm>
            <a:off x="443374" y="365125"/>
            <a:ext cx="11610974" cy="1325563"/>
          </a:xfrm>
        </p:spPr>
        <p:txBody>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What panel survey results show: </a:t>
            </a:r>
            <a:r>
              <a:rPr lang="en-US" sz="4400" b="1" dirty="0">
                <a:solidFill>
                  <a:srgbClr val="00667D"/>
                </a:solidFill>
                <a:latin typeface="Segoe UI" panose="020B0502040204020203" pitchFamily="34" charset="0"/>
                <a:cs typeface="Segoe UI" panose="020B0502040204020203" pitchFamily="34" charset="0"/>
              </a:rPr>
              <a:t>Maternal health(2)</a:t>
            </a:r>
            <a:endParaRPr lang="en-US" b="1" dirty="0">
              <a:solidFill>
                <a:srgbClr val="00667D"/>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04F8E0F3-B1CF-5CF6-3F50-11B592E208B8}"/>
              </a:ext>
            </a:extLst>
          </p:cNvPr>
          <p:cNvSpPr>
            <a:spLocks noGrp="1"/>
          </p:cNvSpPr>
          <p:nvPr>
            <p:ph idx="1"/>
          </p:nvPr>
        </p:nvSpPr>
        <p:spPr>
          <a:xfrm>
            <a:off x="137652" y="1690688"/>
            <a:ext cx="11906864" cy="4481511"/>
          </a:xfrm>
        </p:spPr>
        <p:txBody>
          <a:bodyPr>
            <a:normAutofit/>
          </a:bodyPr>
          <a:lstStyle/>
          <a:p>
            <a:pPr algn="just" latinLnBrk="0">
              <a:lnSpc>
                <a:spcPct val="150000"/>
              </a:lnSpc>
              <a:spcBef>
                <a:spcPts val="0"/>
              </a:spcBef>
              <a:spcAft>
                <a:spcPts val="0"/>
              </a:spcAft>
              <a:buClr>
                <a:schemeClr val="tx1"/>
              </a:buClr>
              <a:buFont typeface="Wingdings" panose="05000000000000000000" pitchFamily="2" charset="2"/>
              <a:buChar char="§"/>
            </a:pPr>
            <a:r>
              <a:rPr lang="en-US" sz="2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ANC coverage and quality are low. As a result, interventions to increase ANC coverage should also focus on high-quality ANC</a:t>
            </a:r>
          </a:p>
          <a:p>
            <a:pPr lvl="1">
              <a:lnSpc>
                <a:spcPct val="150000"/>
              </a:lnSpc>
              <a:spcBef>
                <a:spcPts val="0"/>
              </a:spcBef>
              <a:buClr>
                <a:schemeClr val="tx1"/>
              </a:buClr>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  Early ANC is low; however, the coverage increases with gestational age</a:t>
            </a:r>
          </a:p>
          <a:p>
            <a:pPr marL="800100" lvl="2" indent="-342900">
              <a:lnSpc>
                <a:spcPct val="150000"/>
              </a:lnSpc>
              <a:spcBef>
                <a:spcPts val="0"/>
              </a:spcBef>
              <a:buClr>
                <a:schemeClr val="tx1"/>
              </a:buClr>
              <a:buFont typeface="Arial" panose="020B0604020202020204" pitchFamily="34" charset="0"/>
              <a:buChar char="•"/>
            </a:pPr>
            <a:r>
              <a:rPr lang="en-US" dirty="0">
                <a:solidFill>
                  <a:srgbClr val="59595B"/>
                </a:solidFill>
                <a:latin typeface="Segoe UI" panose="020B0502040204020203" pitchFamily="34" charset="0"/>
                <a:ea typeface="Segoe UI Symbol" panose="020B0502040204020203" pitchFamily="34" charset="0"/>
                <a:cs typeface="Segoe UI" panose="020B0502040204020203" pitchFamily="34" charset="0"/>
              </a:rPr>
              <a:t>ANC components are reported being received late in pregnancy.  However, more women received ANC components in cohort 2 than cohort 1</a:t>
            </a:r>
          </a:p>
          <a:p>
            <a:pPr marL="800100" lvl="2" indent="-342900">
              <a:lnSpc>
                <a:spcPct val="150000"/>
              </a:lnSpc>
              <a:spcBef>
                <a:spcPts val="0"/>
              </a:spcBef>
              <a:buClr>
                <a:schemeClr val="tx1"/>
              </a:buClr>
              <a:buFont typeface="Arial" panose="020B0604020202020204" pitchFamily="34" charset="0"/>
              <a:buChar char="•"/>
            </a:pPr>
            <a:r>
              <a:rPr lang="en-US" dirty="0">
                <a:solidFill>
                  <a:srgbClr val="59595B"/>
                </a:solidFill>
                <a:latin typeface="Segoe UI" panose="020B0502040204020203" pitchFamily="34" charset="0"/>
                <a:ea typeface="Segoe UI Symbol" panose="020B0502040204020203" pitchFamily="34" charset="0"/>
                <a:cs typeface="Segoe UI" panose="020B0502040204020203" pitchFamily="34" charset="0"/>
              </a:rPr>
              <a:t>Fewer than 20% of women at any gestational age have received all the components of ANC in cohort 1 and cohort 2</a:t>
            </a:r>
          </a:p>
          <a:p>
            <a:pPr marL="800100" lvl="2" indent="-342900">
              <a:lnSpc>
                <a:spcPct val="150000"/>
              </a:lnSpc>
              <a:spcBef>
                <a:spcPts val="0"/>
              </a:spcBef>
              <a:buClr>
                <a:schemeClr val="tx1"/>
              </a:buClr>
              <a:buFont typeface="Arial" panose="020B0604020202020204" pitchFamily="34" charset="0"/>
              <a:buChar char="•"/>
            </a:pPr>
            <a:r>
              <a:rPr lang="en-US" dirty="0">
                <a:solidFill>
                  <a:srgbClr val="59595B"/>
                </a:solidFill>
                <a:latin typeface="Segoe UI" panose="020B0502040204020203" pitchFamily="34" charset="0"/>
                <a:ea typeface="Segoe UI Symbol" panose="020B0502040204020203" pitchFamily="34" charset="0"/>
                <a:cs typeface="Segoe UI" panose="020B0502040204020203" pitchFamily="34" charset="0"/>
              </a:rPr>
              <a:t>Majority of pregnant women do not get counseling on birth preparedness and complication readiness throughout their pregnancy</a:t>
            </a:r>
          </a:p>
          <a:p>
            <a:pPr marL="457200" lvl="2" indent="0" algn="just">
              <a:lnSpc>
                <a:spcPct val="150000"/>
              </a:lnSpc>
              <a:spcBef>
                <a:spcPts val="0"/>
              </a:spcBef>
              <a:buNone/>
            </a:pPr>
            <a:endParaRPr lang="en-US" sz="21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800100" lvl="1" indent="-342900">
              <a:lnSpc>
                <a:spcPct val="150000"/>
              </a:lnSpc>
              <a:buClr>
                <a:srgbClr val="59595B"/>
              </a:buClr>
              <a:buFont typeface="Arial" panose="020B0604020202020204" pitchFamily="34" charset="0"/>
              <a:buChar char="•"/>
              <a:defRPr/>
            </a:pPr>
            <a:endParaRPr lang="en-US" sz="2000" i="1" dirty="0">
              <a:solidFill>
                <a:srgbClr val="FF0000"/>
              </a:solidFill>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97939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6D69-131D-C99C-DBE6-7C367B6402B3}"/>
              </a:ext>
            </a:extLst>
          </p:cNvPr>
          <p:cNvSpPr>
            <a:spLocks noGrp="1"/>
          </p:cNvSpPr>
          <p:nvPr>
            <p:ph type="title"/>
          </p:nvPr>
        </p:nvSpPr>
        <p:spPr>
          <a:xfrm>
            <a:off x="448575" y="365125"/>
            <a:ext cx="11652278" cy="1040981"/>
          </a:xfrm>
        </p:spPr>
        <p:txBody>
          <a:bodyPr>
            <a:noAutofit/>
          </a:bodyPr>
          <a:lstStyle/>
          <a:p>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What our cross-section survey results show: </a:t>
            </a:r>
            <a:r>
              <a:rPr lang="en-US" b="1" dirty="0">
                <a:solidFill>
                  <a:srgbClr val="00667D"/>
                </a:solidFill>
                <a:latin typeface="Segoe UI" panose="020B0502040204020203" pitchFamily="34" charset="0"/>
                <a:cs typeface="Segoe UI" panose="020B0502040204020203" pitchFamily="34" charset="0"/>
              </a:rPr>
              <a:t>Family planning</a:t>
            </a:r>
          </a:p>
        </p:txBody>
      </p:sp>
      <p:sp>
        <p:nvSpPr>
          <p:cNvPr id="3" name="Content Placeholder 2">
            <a:extLst>
              <a:ext uri="{FF2B5EF4-FFF2-40B4-BE49-F238E27FC236}">
                <a16:creationId xmlns:a16="http://schemas.microsoft.com/office/drawing/2014/main" id="{04F8E0F3-B1CF-5CF6-3F50-11B592E208B8}"/>
              </a:ext>
            </a:extLst>
          </p:cNvPr>
          <p:cNvSpPr>
            <a:spLocks noGrp="1"/>
          </p:cNvSpPr>
          <p:nvPr>
            <p:ph idx="1"/>
          </p:nvPr>
        </p:nvSpPr>
        <p:spPr>
          <a:xfrm>
            <a:off x="77638" y="1544127"/>
            <a:ext cx="12023215" cy="4692771"/>
          </a:xfrm>
        </p:spPr>
        <p:txBody>
          <a:bodyPr anchor="t">
            <a:noAutofit/>
          </a:bodyPr>
          <a:lstStyle/>
          <a:p>
            <a:pPr>
              <a:lnSpc>
                <a:spcPct val="150000"/>
              </a:lnSpc>
              <a:spcBef>
                <a:spcPts val="0"/>
              </a:spcBef>
              <a:spcAft>
                <a:spcPts val="800"/>
              </a:spcAft>
              <a:buClr>
                <a:schemeClr val="tx1"/>
              </a:buClr>
              <a:buFont typeface="Wingdings" panose="05000000000000000000" pitchFamily="2" charset="2"/>
              <a:buChar char="§"/>
              <a:tabLst>
                <a:tab pos="457200" algn="l"/>
              </a:tabLst>
            </a:pPr>
            <a:r>
              <a:rPr lang="en-US" sz="18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Despite various challenges in the past few years, there was no significant change in the national </a:t>
            </a:r>
            <a:r>
              <a:rPr lang="en-US" sz="1800" b="1" dirty="0" err="1">
                <a:solidFill>
                  <a:srgbClr val="59595B"/>
                </a:solidFill>
                <a:latin typeface="Segoe UI" panose="020B0502040204020203" pitchFamily="34" charset="0"/>
                <a:ea typeface="Segoe UI Symbol" panose="020B0502040204020203" pitchFamily="34" charset="0"/>
                <a:cs typeface="Segoe UI" panose="020B0502040204020203" pitchFamily="34" charset="0"/>
              </a:rPr>
              <a:t>mCPR</a:t>
            </a:r>
            <a:r>
              <a:rPr lang="en-US" sz="18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 Moreover, the share of long-acting methods has been increasing. However, substantial regional variations in </a:t>
            </a:r>
            <a:r>
              <a:rPr lang="en-US" sz="1800" b="1" dirty="0" err="1">
                <a:solidFill>
                  <a:srgbClr val="59595B"/>
                </a:solidFill>
                <a:latin typeface="Segoe UI" panose="020B0502040204020203" pitchFamily="34" charset="0"/>
                <a:ea typeface="Segoe UI Symbol" panose="020B0502040204020203" pitchFamily="34" charset="0"/>
                <a:cs typeface="Segoe UI" panose="020B0502040204020203" pitchFamily="34" charset="0"/>
              </a:rPr>
              <a:t>mCPR</a:t>
            </a:r>
            <a:r>
              <a:rPr lang="en-US" sz="18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 and method-mix persisted. Effort is needed to improve coverage, quality and equity of family planning services</a:t>
            </a:r>
          </a:p>
          <a:p>
            <a:pPr lvl="1">
              <a:lnSpc>
                <a:spcPct val="100000"/>
              </a:lnSpc>
              <a:spcBef>
                <a:spcPts val="0"/>
              </a:spcBef>
              <a:spcAft>
                <a:spcPts val="800"/>
              </a:spcAft>
              <a:buClr>
                <a:schemeClr val="tx1"/>
              </a:buClr>
              <a:tabLst>
                <a:tab pos="457200" algn="l"/>
              </a:tabLst>
            </a:pPr>
            <a:r>
              <a:rPr lang="en-US" sz="18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Growth in </a:t>
            </a:r>
            <a:r>
              <a:rPr lang="en-US" sz="1800" dirty="0" err="1">
                <a:solidFill>
                  <a:srgbClr val="59595B"/>
                </a:solidFill>
                <a:latin typeface="Segoe UI" panose="020B0502040204020203" pitchFamily="34" charset="0"/>
                <a:ea typeface="Segoe UI Symbol" panose="020B0502040204020203" pitchFamily="34" charset="0"/>
                <a:cs typeface="Segoe UI" panose="020B0502040204020203" pitchFamily="34" charset="0"/>
              </a:rPr>
              <a:t>mCPR</a:t>
            </a:r>
            <a:r>
              <a:rPr lang="en-US" sz="18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 among all women in all regions is not uniform; while Oromia and Addis Ababa showed an increase since the baseline (2014), the reverse is true in the Amhara region</a:t>
            </a:r>
          </a:p>
          <a:p>
            <a:pPr lvl="1">
              <a:lnSpc>
                <a:spcPct val="100000"/>
              </a:lnSpc>
              <a:buClr>
                <a:srgbClr val="59595B"/>
              </a:buClr>
              <a:defRPr/>
            </a:pPr>
            <a:r>
              <a:rPr lang="en-US" sz="18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There has been a consistent increase in the share of modern long-acting/permanent methods from 17% in 2014 to 39% in 2021 </a:t>
            </a:r>
          </a:p>
          <a:p>
            <a:pPr lvl="1">
              <a:lnSpc>
                <a:spcPct val="100000"/>
              </a:lnSpc>
              <a:buClr>
                <a:srgbClr val="59595B"/>
              </a:buClr>
              <a:defRPr/>
            </a:pPr>
            <a:r>
              <a:rPr lang="en-US" sz="18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Only 19% of women receive "high-quality“* contraceptive counseling, which includes information on side effects and alternative methods </a:t>
            </a:r>
          </a:p>
          <a:p>
            <a:pPr lvl="1">
              <a:lnSpc>
                <a:spcPct val="100000"/>
              </a:lnSpc>
              <a:buClr>
                <a:srgbClr val="59595B"/>
              </a:buClr>
              <a:defRPr/>
            </a:pPr>
            <a:r>
              <a:rPr lang="en-US" sz="18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There is some improvement in quality of family planning counseling since 2019 although the level of counseling is still suboptimal.</a:t>
            </a:r>
          </a:p>
          <a:p>
            <a:pPr lvl="1">
              <a:lnSpc>
                <a:spcPct val="150000"/>
              </a:lnSpc>
              <a:buClr>
                <a:srgbClr val="59595B"/>
              </a:buClr>
              <a:defRPr/>
            </a:pPr>
            <a:r>
              <a:rPr lang="en-US" sz="1800" b="1" i="1" dirty="0">
                <a:effectLst/>
                <a:latin typeface="Segoe UI" panose="020B0502040204020203" pitchFamily="34" charset="0"/>
                <a:ea typeface="Calibri" panose="020F0502020204030204" pitchFamily="34" charset="0"/>
                <a:cs typeface="Segoe UI" panose="020B0502040204020203" pitchFamily="34" charset="0"/>
              </a:rPr>
              <a:t>*Yes to all MII+ items</a:t>
            </a: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457200" lvl="1" indent="0">
              <a:lnSpc>
                <a:spcPct val="150000"/>
              </a:lnSpc>
              <a:buClr>
                <a:srgbClr val="59595B"/>
              </a:buClr>
              <a:buNone/>
              <a:defRPr/>
            </a:pPr>
            <a:endParaRPr lang="en-US" sz="20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0186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70FA-D663-2092-95DC-22CF66DC3A4B}"/>
              </a:ext>
            </a:extLst>
          </p:cNvPr>
          <p:cNvSpPr>
            <a:spLocks noGrp="1"/>
          </p:cNvSpPr>
          <p:nvPr>
            <p:ph type="title"/>
          </p:nvPr>
        </p:nvSpPr>
        <p:spPr>
          <a:xfrm>
            <a:off x="359923" y="365125"/>
            <a:ext cx="11832077" cy="1325563"/>
          </a:xfrm>
        </p:spPr>
        <p:txBody>
          <a:bodyPr/>
          <a:lstStyle/>
          <a:p>
            <a:r>
              <a:rPr lang="en-US" sz="4000" b="1" dirty="0">
                <a:solidFill>
                  <a:srgbClr val="00667D"/>
                </a:solidFill>
                <a:latin typeface="Segoe UI" panose="020B0502040204020203" pitchFamily="34" charset="0"/>
                <a:ea typeface="Quattrocento Sans"/>
                <a:cs typeface="Segoe UI" panose="020B0502040204020203" pitchFamily="34" charset="0"/>
                <a:sym typeface="Quattrocento Sans"/>
              </a:rPr>
              <a:t>What</a:t>
            </a:r>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 our cross-section survey results show: </a:t>
            </a:r>
            <a:r>
              <a:rPr lang="en-US" b="1" dirty="0">
                <a:solidFill>
                  <a:srgbClr val="00667D"/>
                </a:solidFill>
                <a:latin typeface="Segoe UI" panose="020B0502040204020203" pitchFamily="34" charset="0"/>
                <a:cs typeface="Segoe UI" panose="020B0502040204020203" pitchFamily="34" charset="0"/>
              </a:rPr>
              <a:t>Family planning (2)</a:t>
            </a:r>
          </a:p>
        </p:txBody>
      </p:sp>
      <p:sp>
        <p:nvSpPr>
          <p:cNvPr id="3" name="Content Placeholder 2">
            <a:extLst>
              <a:ext uri="{FF2B5EF4-FFF2-40B4-BE49-F238E27FC236}">
                <a16:creationId xmlns:a16="http://schemas.microsoft.com/office/drawing/2014/main" id="{7A7297E4-7DC0-E68C-8263-47ECDBB808CF}"/>
              </a:ext>
            </a:extLst>
          </p:cNvPr>
          <p:cNvSpPr>
            <a:spLocks noGrp="1"/>
          </p:cNvSpPr>
          <p:nvPr>
            <p:ph idx="1"/>
          </p:nvPr>
        </p:nvSpPr>
        <p:spPr>
          <a:xfrm>
            <a:off x="165370" y="1825625"/>
            <a:ext cx="11754486" cy="4351338"/>
          </a:xfrm>
        </p:spPr>
        <p:txBody>
          <a:bodyPr>
            <a:normAutofit/>
          </a:bodyPr>
          <a:lstStyle/>
          <a:p>
            <a:pPr>
              <a:lnSpc>
                <a:spcPct val="107000"/>
              </a:lnSpc>
              <a:spcBef>
                <a:spcPts val="0"/>
              </a:spcBef>
              <a:spcAft>
                <a:spcPts val="800"/>
              </a:spcAft>
              <a:buClr>
                <a:schemeClr val="tx1"/>
              </a:buClr>
              <a:buFont typeface="Wingdings" panose="05000000000000000000" pitchFamily="2" charset="2"/>
              <a:buChar char="§"/>
              <a:tabLst>
                <a:tab pos="457200" algn="l"/>
              </a:tabLst>
            </a:pPr>
            <a:r>
              <a:rPr lang="en-US" sz="2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It is encouraging to note that unmet need for modern contraceptives decreased from 25% in 2014 to 19% in 2021 nationally, however there are substantial regional variations. Effort is needed to narrow the gap across regions</a:t>
            </a:r>
          </a:p>
          <a:p>
            <a:pPr marL="1257300" lvl="4" indent="-342900">
              <a:lnSpc>
                <a:spcPct val="150000"/>
              </a:lnSpc>
              <a:spcBef>
                <a:spcPts val="0"/>
              </a:spcBef>
              <a:spcAft>
                <a:spcPts val="800"/>
              </a:spcAft>
              <a:buClr>
                <a:schemeClr val="tx1"/>
              </a:buClr>
              <a:buFont typeface="Arial" panose="020B0604020202020204" pitchFamily="34" charset="0"/>
              <a:buChar char="•"/>
              <a:tabLst>
                <a:tab pos="457200" algn="l"/>
              </a:tabLst>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 biggest decline in unmet need was in Addis (7 percentage point) while the smallest decline was in SNNP (4 percentage point) during the same period</a:t>
            </a:r>
          </a:p>
          <a:p>
            <a:pPr marL="1257300" lvl="3" indent="-342900">
              <a:lnSpc>
                <a:spcPct val="150000"/>
              </a:lnSpc>
              <a:spcBef>
                <a:spcPts val="0"/>
              </a:spcBef>
              <a:spcAft>
                <a:spcPts val="800"/>
              </a:spcAft>
              <a:buClr>
                <a:schemeClr val="tx1"/>
              </a:buClr>
              <a:tabLst>
                <a:tab pos="457200" algn="l"/>
              </a:tabLst>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Unmet need was higher in Harari, followed by Oromia and SNNP regions, in 2021</a:t>
            </a:r>
          </a:p>
          <a:p>
            <a:pPr marL="1257300" lvl="3" indent="-342900">
              <a:lnSpc>
                <a:spcPct val="150000"/>
              </a:lnSpc>
              <a:spcBef>
                <a:spcPts val="0"/>
              </a:spcBef>
              <a:spcAft>
                <a:spcPts val="800"/>
              </a:spcAft>
              <a:buClr>
                <a:schemeClr val="tx1"/>
              </a:buClr>
              <a:tabLst>
                <a:tab pos="457200" algn="l"/>
              </a:tabLst>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Demand for family planning is low in Afar and Somali regions, in 2021</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8668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70FA-D663-2092-95DC-22CF66DC3A4B}"/>
              </a:ext>
            </a:extLst>
          </p:cNvPr>
          <p:cNvSpPr>
            <a:spLocks noGrp="1"/>
          </p:cNvSpPr>
          <p:nvPr>
            <p:ph type="title"/>
          </p:nvPr>
        </p:nvSpPr>
        <p:spPr>
          <a:xfrm>
            <a:off x="359923" y="365125"/>
            <a:ext cx="11832077" cy="1325563"/>
          </a:xfrm>
        </p:spPr>
        <p:txBody>
          <a:bodyPr/>
          <a:lstStyle/>
          <a:p>
            <a:r>
              <a:rPr lang="en-US" sz="4000" b="1" dirty="0">
                <a:solidFill>
                  <a:srgbClr val="00667D"/>
                </a:solidFill>
                <a:latin typeface="Segoe UI" panose="020B0502040204020203" pitchFamily="34" charset="0"/>
                <a:ea typeface="Quattrocento Sans"/>
                <a:cs typeface="Segoe UI" panose="020B0502040204020203" pitchFamily="34" charset="0"/>
                <a:sym typeface="Quattrocento Sans"/>
              </a:rPr>
              <a:t>What</a:t>
            </a:r>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 our cross-section survey results show: </a:t>
            </a:r>
            <a:r>
              <a:rPr lang="en-US" b="1" dirty="0">
                <a:solidFill>
                  <a:srgbClr val="00667D"/>
                </a:solidFill>
                <a:latin typeface="Segoe UI" panose="020B0502040204020203" pitchFamily="34" charset="0"/>
                <a:cs typeface="Segoe UI" panose="020B0502040204020203" pitchFamily="34" charset="0"/>
              </a:rPr>
              <a:t>Family planning (3)</a:t>
            </a:r>
          </a:p>
        </p:txBody>
      </p:sp>
      <p:sp>
        <p:nvSpPr>
          <p:cNvPr id="3" name="Content Placeholder 2">
            <a:extLst>
              <a:ext uri="{FF2B5EF4-FFF2-40B4-BE49-F238E27FC236}">
                <a16:creationId xmlns:a16="http://schemas.microsoft.com/office/drawing/2014/main" id="{7A7297E4-7DC0-E68C-8263-47ECDBB808CF}"/>
              </a:ext>
            </a:extLst>
          </p:cNvPr>
          <p:cNvSpPr>
            <a:spLocks noGrp="1"/>
          </p:cNvSpPr>
          <p:nvPr>
            <p:ph idx="1"/>
          </p:nvPr>
        </p:nvSpPr>
        <p:spPr>
          <a:xfrm>
            <a:off x="218757" y="1972274"/>
            <a:ext cx="11754486" cy="4351338"/>
          </a:xfrm>
        </p:spPr>
        <p:txBody>
          <a:bodyPr>
            <a:normAutofit/>
          </a:bodyPr>
          <a:lstStyle/>
          <a:p>
            <a:pPr>
              <a:lnSpc>
                <a:spcPct val="117000"/>
              </a:lnSpc>
              <a:spcBef>
                <a:spcPts val="0"/>
              </a:spcBef>
              <a:spcAft>
                <a:spcPts val="800"/>
              </a:spcAft>
              <a:buClr>
                <a:schemeClr val="tx1"/>
              </a:buClr>
              <a:buFont typeface="Wingdings" panose="05000000000000000000" pitchFamily="2" charset="2"/>
              <a:buChar char="§"/>
              <a:tabLst>
                <a:tab pos="457200" algn="l"/>
              </a:tabLst>
            </a:pPr>
            <a:r>
              <a:rPr lang="en-US" sz="2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Covert contraceptive use rate is common and efforts should be made to strengthen partner involvement in order to increase contraceptive use</a:t>
            </a:r>
          </a:p>
          <a:p>
            <a:pPr marL="742950" lvl="3" indent="-285750">
              <a:lnSpc>
                <a:spcPct val="117000"/>
              </a:lnSpc>
              <a:spcBef>
                <a:spcPts val="0"/>
              </a:spcBef>
              <a:spcAft>
                <a:spcPts val="800"/>
              </a:spcAft>
              <a:buClr>
                <a:schemeClr val="tx1"/>
              </a:buClr>
              <a:tabLst>
                <a:tab pos="457200" algn="l"/>
              </a:tabLst>
            </a:pPr>
            <a:endPar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742950" lvl="3" indent="-285750">
              <a:lnSpc>
                <a:spcPct val="117000"/>
              </a:lnSpc>
              <a:spcBef>
                <a:spcPts val="0"/>
              </a:spcBef>
              <a:spcAft>
                <a:spcPts val="800"/>
              </a:spcAft>
              <a:buClr>
                <a:schemeClr val="tx1"/>
              </a:buClr>
              <a:tabLst>
                <a:tab pos="457200" algn="l"/>
              </a:tabLst>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Close to 1 in 10 women who use female controlled method reported that their husband/partner does/did not know they are using a FP method, meeting the definition of covert use</a:t>
            </a:r>
          </a:p>
          <a:p>
            <a:pPr marL="742950" lvl="3" indent="-285750">
              <a:lnSpc>
                <a:spcPct val="117000"/>
              </a:lnSpc>
              <a:spcBef>
                <a:spcPts val="0"/>
              </a:spcBef>
              <a:spcAft>
                <a:spcPts val="800"/>
              </a:spcAft>
              <a:buClr>
                <a:schemeClr val="tx1"/>
              </a:buClr>
              <a:tabLst>
                <a:tab pos="457200" algn="l"/>
              </a:tabLst>
            </a:pPr>
            <a:endPar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742950" lvl="3" indent="-285750">
              <a:lnSpc>
                <a:spcPct val="117000"/>
              </a:lnSpc>
              <a:spcBef>
                <a:spcPts val="0"/>
              </a:spcBef>
              <a:spcAft>
                <a:spcPts val="800"/>
              </a:spcAft>
              <a:buClr>
                <a:schemeClr val="tx1"/>
              </a:buClr>
              <a:tabLst>
                <a:tab pos="457200" algn="l"/>
              </a:tabLst>
            </a:pPr>
            <a:r>
              <a:rPr lang="en-US" sz="2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Majority of non-contraceptive users made the decision not to use on their own, as opposed to joint decision with their partner or a decision made solely by their husband</a:t>
            </a:r>
          </a:p>
        </p:txBody>
      </p:sp>
    </p:spTree>
    <p:extLst>
      <p:ext uri="{BB962C8B-B14F-4D97-AF65-F5344CB8AC3E}">
        <p14:creationId xmlns:p14="http://schemas.microsoft.com/office/powerpoint/2010/main" val="1304937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0BC7-DD6C-7716-282B-9E72625F676F}"/>
              </a:ext>
            </a:extLst>
          </p:cNvPr>
          <p:cNvSpPr>
            <a:spLocks noGrp="1"/>
          </p:cNvSpPr>
          <p:nvPr>
            <p:ph type="title"/>
          </p:nvPr>
        </p:nvSpPr>
        <p:spPr>
          <a:xfrm>
            <a:off x="390525" y="365125"/>
            <a:ext cx="11632861" cy="1325563"/>
          </a:xfrm>
        </p:spPr>
        <p:txBody>
          <a:bodyPr/>
          <a:lstStyle/>
          <a:p>
            <a:r>
              <a:rPr lang="en-US" sz="4000" b="1" dirty="0">
                <a:solidFill>
                  <a:srgbClr val="00667D"/>
                </a:solidFill>
                <a:latin typeface="Segoe UI" panose="020B0502040204020203" pitchFamily="34" charset="0"/>
                <a:ea typeface="Quattrocento Sans"/>
                <a:cs typeface="Segoe UI" panose="020B0502040204020203" pitchFamily="34" charset="0"/>
                <a:sym typeface="Quattrocento Sans"/>
              </a:rPr>
              <a:t>What</a:t>
            </a:r>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 our cross-section survey results show: </a:t>
            </a:r>
            <a:r>
              <a:rPr lang="en-US" sz="4000" b="1" dirty="0">
                <a:solidFill>
                  <a:srgbClr val="00667D"/>
                </a:solidFill>
                <a:latin typeface="Segoe UI" panose="020B0502040204020203" pitchFamily="34" charset="0"/>
                <a:cs typeface="Segoe UI" panose="020B0502040204020203" pitchFamily="34" charset="0"/>
              </a:rPr>
              <a:t>SDP</a:t>
            </a:r>
          </a:p>
        </p:txBody>
      </p:sp>
      <p:sp>
        <p:nvSpPr>
          <p:cNvPr id="3" name="Content Placeholder 2">
            <a:extLst>
              <a:ext uri="{FF2B5EF4-FFF2-40B4-BE49-F238E27FC236}">
                <a16:creationId xmlns:a16="http://schemas.microsoft.com/office/drawing/2014/main" id="{3AE5B2C8-7F9D-A03A-956A-A36FAF39994F}"/>
              </a:ext>
            </a:extLst>
          </p:cNvPr>
          <p:cNvSpPr>
            <a:spLocks noGrp="1"/>
          </p:cNvSpPr>
          <p:nvPr>
            <p:ph idx="1"/>
          </p:nvPr>
        </p:nvSpPr>
        <p:spPr>
          <a:xfrm>
            <a:off x="116732" y="1825625"/>
            <a:ext cx="11237068" cy="4351338"/>
          </a:xfrm>
        </p:spPr>
        <p:txBody>
          <a:bodyPr>
            <a:normAutofit fontScale="92500" lnSpcReduction="20000"/>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There is limited readiness (in terms of trained human resources and services) in health facilities to provide comprehensive long-acting family planning services, including removal of implants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800100" lvl="1" indent="-342900">
              <a:lnSpc>
                <a:spcPct val="150000"/>
              </a:lnSpc>
              <a:spcBef>
                <a:spcPts val="0"/>
              </a:spcBef>
              <a:defRPr/>
            </a:pPr>
            <a:r>
              <a:rPr lang="en-US" sz="22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Of all health posts who reported that they provide implants as a method of FP, only 25% had at least one staff member trained to provide implant removal services on regular basis</a:t>
            </a:r>
          </a:p>
          <a:p>
            <a:pPr marL="457200" lvl="1" indent="0">
              <a:lnSpc>
                <a:spcPct val="150000"/>
              </a:lnSpc>
              <a:spcBef>
                <a:spcPts val="0"/>
              </a:spcBef>
              <a:buNone/>
              <a:defRPr/>
            </a:pPr>
            <a:endParaRPr lang="en-US" sz="22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800100" lvl="1" indent="-342900">
              <a:lnSpc>
                <a:spcPct val="150000"/>
              </a:lnSpc>
              <a:spcBef>
                <a:spcPts val="0"/>
              </a:spcBef>
              <a:defRPr/>
            </a:pPr>
            <a:r>
              <a:rPr lang="en-GB" sz="22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Percentage of health centres which reported providing two long-acting FP methods and three short-acting FP methods declined from 87% to 79% from 2017 to 2021</a:t>
            </a:r>
          </a:p>
          <a:p>
            <a:pPr marL="800100" lvl="1" indent="-342900">
              <a:lnSpc>
                <a:spcPct val="150000"/>
              </a:lnSpc>
              <a:spcBef>
                <a:spcPts val="0"/>
              </a:spcBef>
              <a:defRPr/>
            </a:pPr>
            <a:endParaRPr lang="en-US" sz="22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800100" lvl="1" indent="-342900">
              <a:lnSpc>
                <a:spcPct val="150000"/>
              </a:lnSpc>
              <a:spcBef>
                <a:spcPts val="0"/>
              </a:spcBef>
              <a:defRPr/>
            </a:pPr>
            <a:r>
              <a:rPr lang="en-US" sz="22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Stock availability of essential medicines for labor and delivery is lower in health centers and the private sector</a:t>
            </a:r>
          </a:p>
          <a:p>
            <a:pPr marL="800100" lvl="1" indent="-342900">
              <a:lnSpc>
                <a:spcPct val="150000"/>
              </a:lnSpc>
              <a:spcBef>
                <a:spcPts val="0"/>
              </a:spcBef>
              <a:defRPr/>
            </a:pPr>
            <a:endParaRPr kumimoji="0" lang="en-GB" sz="2000" u="none" strike="noStrike" kern="1200" cap="none" spc="0" normalizeH="0" baseline="0" noProof="0" dirty="0">
              <a:ln>
                <a:noFill/>
              </a:ln>
              <a:effectLst/>
              <a:uLnTx/>
              <a:uFillTx/>
              <a:latin typeface="Segoe UI" panose="020B0502040204020203" pitchFamily="34" charset="0"/>
              <a:ea typeface="+mn-lt"/>
              <a:cs typeface="Segoe UI" panose="020B0502040204020203" pitchFamily="34" charset="0"/>
            </a:endParaRPr>
          </a:p>
          <a:p>
            <a:pPr marL="800100" lvl="1" indent="-342900">
              <a:lnSpc>
                <a:spcPct val="150000"/>
              </a:lnSpc>
              <a:spcBef>
                <a:spcPts val="0"/>
              </a:spcBef>
              <a:defRPr/>
            </a:pPr>
            <a:endParaRPr kumimoji="0" lang="en-GB" sz="2000" u="none" strike="noStrike" kern="1200" cap="none" spc="0" normalizeH="0" baseline="0" noProof="0" dirty="0">
              <a:ln>
                <a:noFill/>
              </a:ln>
              <a:effectLst/>
              <a:uLnTx/>
              <a:uFillTx/>
              <a:latin typeface="Segoe UI" panose="020B0502040204020203" pitchFamily="34" charset="0"/>
              <a:ea typeface="+mn-lt"/>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endParaRPr lang="en-US" dirty="0"/>
          </a:p>
        </p:txBody>
      </p:sp>
    </p:spTree>
    <p:extLst>
      <p:ext uri="{BB962C8B-B14F-4D97-AF65-F5344CB8AC3E}">
        <p14:creationId xmlns:p14="http://schemas.microsoft.com/office/powerpoint/2010/main" val="187625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A2B0-8845-E2AB-C251-8FE23AAD8C8E}"/>
              </a:ext>
            </a:extLst>
          </p:cNvPr>
          <p:cNvSpPr>
            <a:spLocks noGrp="1"/>
          </p:cNvSpPr>
          <p:nvPr>
            <p:ph type="title"/>
          </p:nvPr>
        </p:nvSpPr>
        <p:spPr>
          <a:xfrm>
            <a:off x="838200" y="205772"/>
            <a:ext cx="10515600" cy="1022393"/>
          </a:xfrm>
        </p:spPr>
        <p:txBody>
          <a:bodyPr>
            <a:normAutofit fontScale="90000"/>
          </a:bodyPr>
          <a:lstStyle/>
          <a:p>
            <a:r>
              <a:rPr lang="en-US" sz="4000" b="1" dirty="0">
                <a:solidFill>
                  <a:srgbClr val="00667D"/>
                </a:solidFill>
                <a:latin typeface="Segoe UI" panose="020B0502040204020203" pitchFamily="34" charset="0"/>
                <a:ea typeface="Quattrocento Sans"/>
                <a:cs typeface="Segoe UI" panose="020B0502040204020203" pitchFamily="34" charset="0"/>
                <a:sym typeface="Quattrocento Sans"/>
              </a:rPr>
              <a:t>What</a:t>
            </a:r>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 our cross-section survey results show: </a:t>
            </a:r>
            <a:r>
              <a:rPr lang="en-US" b="1" dirty="0">
                <a:solidFill>
                  <a:srgbClr val="00667D"/>
                </a:solidFill>
                <a:latin typeface="Segoe UI" panose="020B0502040204020203" pitchFamily="34" charset="0"/>
                <a:cs typeface="Segoe UI" panose="020B0502040204020203" pitchFamily="34" charset="0"/>
              </a:rPr>
              <a:t>COVID-19</a:t>
            </a:r>
          </a:p>
        </p:txBody>
      </p:sp>
      <p:sp>
        <p:nvSpPr>
          <p:cNvPr id="3" name="Content Placeholder 2">
            <a:extLst>
              <a:ext uri="{FF2B5EF4-FFF2-40B4-BE49-F238E27FC236}">
                <a16:creationId xmlns:a16="http://schemas.microsoft.com/office/drawing/2014/main" id="{E2E196B4-7578-3C56-0753-14BC482BE801}"/>
              </a:ext>
            </a:extLst>
          </p:cNvPr>
          <p:cNvSpPr>
            <a:spLocks noGrp="1"/>
          </p:cNvSpPr>
          <p:nvPr>
            <p:ph idx="1"/>
          </p:nvPr>
        </p:nvSpPr>
        <p:spPr>
          <a:xfrm>
            <a:off x="128081" y="1475117"/>
            <a:ext cx="11935838" cy="4701396"/>
          </a:xfrm>
        </p:spPr>
        <p:txBody>
          <a:bodyPr>
            <a:normAutofit fontScale="25000" lnSpcReduction="20000"/>
          </a:bodyPr>
          <a:lstStyle/>
          <a:p>
            <a:pPr>
              <a:lnSpc>
                <a:spcPct val="150000"/>
              </a:lnSpc>
              <a:spcBef>
                <a:spcPts val="0"/>
              </a:spcBef>
              <a:buFont typeface="Wingdings" panose="05000000000000000000" pitchFamily="2" charset="2"/>
              <a:buChar char="§"/>
              <a:defRPr/>
            </a:pPr>
            <a:r>
              <a:rPr lang="en-GB" sz="8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Despite limited facility readiness to manage Covid-19, there was no significant effect on provision of key maternity services at the country level</a:t>
            </a:r>
          </a:p>
          <a:p>
            <a:pPr marL="0" indent="0">
              <a:lnSpc>
                <a:spcPct val="150000"/>
              </a:lnSpc>
              <a:spcBef>
                <a:spcPts val="0"/>
              </a:spcBef>
              <a:buNone/>
              <a:defRPr/>
            </a:pPr>
            <a:endParaRPr lang="en-GB" sz="8000" b="1"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lvl="1">
              <a:lnSpc>
                <a:spcPct val="150000"/>
              </a:lnSpc>
              <a:spcBef>
                <a:spcPts val="0"/>
              </a:spcBef>
              <a:defRPr/>
            </a:pPr>
            <a:r>
              <a:rPr lang="en-US" sz="8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COVID-19 did not appear to cause significant impacts on contraceptive use at the national level</a:t>
            </a:r>
          </a:p>
          <a:p>
            <a:pPr lvl="1">
              <a:lnSpc>
                <a:spcPct val="150000"/>
              </a:lnSpc>
              <a:buClr>
                <a:srgbClr val="59595B"/>
              </a:buClr>
              <a:defRPr/>
            </a:pPr>
            <a:r>
              <a:rPr lang="en-US" sz="8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There was a slight increase in both client volume for delivery services and the number of CS deliveries in public hospitals, during the month of April 2021 compared to April 2019</a:t>
            </a:r>
          </a:p>
          <a:p>
            <a:pPr lvl="1">
              <a:lnSpc>
                <a:spcPct val="150000"/>
              </a:lnSpc>
              <a:buClr>
                <a:srgbClr val="59595B"/>
              </a:buClr>
              <a:defRPr/>
            </a:pPr>
            <a:r>
              <a:rPr lang="en-US" sz="8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Availability of COVID -19 prevention and management services was lower in health centers and in the private health facilities</a:t>
            </a:r>
          </a:p>
          <a:p>
            <a:pPr lvl="1">
              <a:lnSpc>
                <a:spcPct val="150000"/>
              </a:lnSpc>
              <a:spcBef>
                <a:spcPts val="0"/>
              </a:spcBef>
              <a:defRPr/>
            </a:pPr>
            <a:endParaRPr lang="en-GB" sz="7400" dirty="0">
              <a:latin typeface="Segoe UI" panose="020B0502040204020203" pitchFamily="34" charset="0"/>
              <a:cs typeface="Segoe UI" panose="020B0502040204020203" pitchFamily="34" charset="0"/>
            </a:endParaRPr>
          </a:p>
          <a:p>
            <a:pPr marL="0" indent="0">
              <a:lnSpc>
                <a:spcPct val="150000"/>
              </a:lnSpc>
              <a:spcBef>
                <a:spcPts val="0"/>
              </a:spcBef>
              <a:buNone/>
              <a:defRPr/>
            </a:pPr>
            <a:r>
              <a:rPr lang="en-GB" sz="74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93506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4BD2-199B-465D-9150-4F5962D77769}"/>
              </a:ext>
            </a:extLst>
          </p:cNvPr>
          <p:cNvSpPr>
            <a:spLocks noGrp="1"/>
          </p:cNvSpPr>
          <p:nvPr>
            <p:ph type="title"/>
          </p:nvPr>
        </p:nvSpPr>
        <p:spPr>
          <a:xfrm>
            <a:off x="485636" y="209865"/>
            <a:ext cx="11206255" cy="1116106"/>
          </a:xfrm>
        </p:spPr>
        <p:txBody>
          <a:bodyPr/>
          <a:lstStyle/>
          <a:p>
            <a:r>
              <a:rPr lang="en-US" sz="3600" b="1" u="none" strike="noStrike" baseline="0" dirty="0">
                <a:solidFill>
                  <a:srgbClr val="59595B"/>
                </a:solidFill>
              </a:rPr>
              <a:t>Survey Implementation and Participants (2)</a:t>
            </a:r>
            <a:br>
              <a:rPr lang="en-US" sz="3600" b="1" u="none" strike="noStrike" baseline="0" dirty="0">
                <a:solidFill>
                  <a:srgbClr val="59595B"/>
                </a:solidFill>
              </a:rPr>
            </a:br>
            <a:endParaRPr lang="en-US" dirty="0">
              <a:solidFill>
                <a:srgbClr val="59595B"/>
              </a:solidFill>
            </a:endParaRPr>
          </a:p>
        </p:txBody>
      </p:sp>
      <p:sp>
        <p:nvSpPr>
          <p:cNvPr id="6" name="Content Placeholder 2">
            <a:extLst>
              <a:ext uri="{FF2B5EF4-FFF2-40B4-BE49-F238E27FC236}">
                <a16:creationId xmlns:a16="http://schemas.microsoft.com/office/drawing/2014/main" id="{92C0916E-F4BC-40D3-A0D1-44422A468E97}"/>
              </a:ext>
            </a:extLst>
          </p:cNvPr>
          <p:cNvSpPr>
            <a:spLocks noGrp="1"/>
          </p:cNvSpPr>
          <p:nvPr>
            <p:ph idx="1"/>
          </p:nvPr>
        </p:nvSpPr>
        <p:spPr>
          <a:xfrm>
            <a:off x="414615" y="762740"/>
            <a:ext cx="11525851" cy="5332520"/>
          </a:xfrm>
        </p:spPr>
        <p:txBody>
          <a:bodyPr>
            <a:noAutofit/>
          </a:bodyPr>
          <a:lstStyle/>
          <a:p>
            <a:pPr marL="0" indent="0" algn="l">
              <a:lnSpc>
                <a:spcPct val="150000"/>
              </a:lnSpc>
              <a:spcBef>
                <a:spcPts val="0"/>
              </a:spcBef>
              <a:buNone/>
            </a:pPr>
            <a:endParaRPr lang="en-US" b="1" u="none" strike="noStrike" baseline="0" dirty="0">
              <a:solidFill>
                <a:srgbClr val="00667D"/>
              </a:solidFill>
            </a:endParaRPr>
          </a:p>
          <a:p>
            <a:pPr marL="0" indent="0" algn="l">
              <a:lnSpc>
                <a:spcPct val="150000"/>
              </a:lnSpc>
              <a:spcBef>
                <a:spcPts val="0"/>
              </a:spcBef>
              <a:buNone/>
            </a:pPr>
            <a:r>
              <a:rPr lang="en-US" b="1" u="none" strike="noStrike" baseline="0" dirty="0">
                <a:solidFill>
                  <a:srgbClr val="00667D"/>
                </a:solidFill>
              </a:rPr>
              <a:t>1-year postpartum survey:</a:t>
            </a:r>
          </a:p>
          <a:p>
            <a:pPr algn="l">
              <a:lnSpc>
                <a:spcPct val="150000"/>
              </a:lnSpc>
              <a:spcBef>
                <a:spcPts val="0"/>
              </a:spcBef>
            </a:pPr>
            <a:r>
              <a:rPr lang="en-US" b="1" u="none" strike="noStrike" baseline="0" dirty="0">
                <a:solidFill>
                  <a:schemeClr val="tx1"/>
                </a:solidFill>
              </a:rPr>
              <a:t>Data collection</a:t>
            </a:r>
            <a:r>
              <a:rPr lang="en-US" b="0" u="none" strike="noStrike" baseline="0" dirty="0">
                <a:solidFill>
                  <a:schemeClr val="tx1"/>
                </a:solidFill>
              </a:rPr>
              <a:t>: July 2020 and August 2021</a:t>
            </a:r>
          </a:p>
          <a:p>
            <a:pPr lvl="1">
              <a:lnSpc>
                <a:spcPct val="150000"/>
              </a:lnSpc>
              <a:spcBef>
                <a:spcPts val="0"/>
              </a:spcBef>
            </a:pPr>
            <a:r>
              <a:rPr lang="en-US" sz="2000" b="0" u="none" strike="noStrike" baseline="0" dirty="0">
                <a:solidFill>
                  <a:schemeClr val="tx1"/>
                </a:solidFill>
              </a:rPr>
              <a:t>The analytic sample comprised of </a:t>
            </a:r>
            <a:r>
              <a:rPr lang="en-US" sz="2000" b="1" u="none" strike="noStrike" baseline="0" dirty="0">
                <a:solidFill>
                  <a:schemeClr val="tx1"/>
                </a:solidFill>
              </a:rPr>
              <a:t>2,094 women aged 15-49</a:t>
            </a:r>
            <a:r>
              <a:rPr lang="en-US" sz="2000" u="none" strike="noStrike" baseline="0" dirty="0">
                <a:solidFill>
                  <a:schemeClr val="tx1"/>
                </a:solidFill>
              </a:rPr>
              <a:t>.</a:t>
            </a:r>
            <a:r>
              <a:rPr lang="en-US" sz="2000" b="1" u="none" strike="noStrike" baseline="0" dirty="0">
                <a:solidFill>
                  <a:schemeClr val="tx1"/>
                </a:solidFill>
              </a:rPr>
              <a:t> </a:t>
            </a:r>
          </a:p>
          <a:p>
            <a:pPr lvl="1">
              <a:lnSpc>
                <a:spcPct val="150000"/>
              </a:lnSpc>
              <a:spcBef>
                <a:spcPts val="0"/>
              </a:spcBef>
            </a:pPr>
            <a:r>
              <a:rPr lang="en-US" sz="2000" b="0" u="none" strike="noStrike" baseline="0" dirty="0">
                <a:solidFill>
                  <a:schemeClr val="tx1"/>
                </a:solidFill>
              </a:rPr>
              <a:t>These women had a total of </a:t>
            </a:r>
            <a:r>
              <a:rPr lang="en-US" sz="2000" b="1" u="none" strike="noStrike" baseline="0" dirty="0">
                <a:solidFill>
                  <a:schemeClr val="tx1"/>
                </a:solidFill>
              </a:rPr>
              <a:t>2,132 live births - </a:t>
            </a:r>
            <a:r>
              <a:rPr lang="en-US" sz="2000" dirty="0">
                <a:solidFill>
                  <a:schemeClr val="tx1"/>
                </a:solidFill>
              </a:rPr>
              <a:t>of whom </a:t>
            </a:r>
            <a:r>
              <a:rPr lang="en-US" sz="2000" b="1" u="none" strike="noStrike" baseline="0" dirty="0">
                <a:solidFill>
                  <a:schemeClr val="tx1"/>
                </a:solidFill>
              </a:rPr>
              <a:t>2,055 (96.4%) </a:t>
            </a:r>
            <a:r>
              <a:rPr lang="en-US" sz="2000" b="0" u="none" strike="noStrike" baseline="0" dirty="0">
                <a:solidFill>
                  <a:schemeClr val="tx1"/>
                </a:solidFill>
              </a:rPr>
              <a:t>were alive at the time of the 1-year interview.</a:t>
            </a:r>
          </a:p>
          <a:p>
            <a:pPr lvl="1">
              <a:lnSpc>
                <a:spcPct val="150000"/>
              </a:lnSpc>
              <a:spcBef>
                <a:spcPts val="0"/>
              </a:spcBef>
            </a:pPr>
            <a:r>
              <a:rPr lang="en-US" sz="2000" b="0" u="none" strike="noStrike" baseline="0" dirty="0">
                <a:solidFill>
                  <a:schemeClr val="tx1"/>
                </a:solidFill>
              </a:rPr>
              <a:t>Children-level analyses included in this report were restricted to all children still living at the time of interviews.</a:t>
            </a:r>
          </a:p>
          <a:p>
            <a:pPr marL="228600" lvl="1" indent="0">
              <a:spcBef>
                <a:spcPts val="0"/>
              </a:spcBef>
              <a:buNone/>
            </a:pPr>
            <a:endParaRPr lang="en-US" sz="2000" b="0" u="none" strike="noStrike" baseline="0" dirty="0">
              <a:solidFill>
                <a:schemeClr val="tx1"/>
              </a:solidFill>
            </a:endParaRPr>
          </a:p>
          <a:p>
            <a:pPr marL="0" indent="0" algn="l">
              <a:lnSpc>
                <a:spcPct val="150000"/>
              </a:lnSpc>
              <a:spcBef>
                <a:spcPts val="0"/>
              </a:spcBef>
              <a:buNone/>
            </a:pPr>
            <a:endParaRPr lang="en-US" sz="1800" b="1" i="1" u="none" strike="noStrike" baseline="0" dirty="0">
              <a:solidFill>
                <a:schemeClr val="tx1"/>
              </a:solidFill>
            </a:endParaRPr>
          </a:p>
          <a:p>
            <a:pPr marL="0" indent="0" algn="l">
              <a:lnSpc>
                <a:spcPct val="150000"/>
              </a:lnSpc>
              <a:spcBef>
                <a:spcPts val="0"/>
              </a:spcBef>
              <a:buNone/>
            </a:pPr>
            <a:r>
              <a:rPr lang="en-US" sz="1800" b="1" i="1" u="none" strike="noStrike" baseline="0" dirty="0">
                <a:solidFill>
                  <a:schemeClr val="tx1"/>
                </a:solidFill>
              </a:rPr>
              <a:t>Data collection was stopped in the Tigray region from November 2020 onwards due to security concerns</a:t>
            </a:r>
            <a:r>
              <a:rPr lang="en-US" sz="1800" i="1" u="none" strike="noStrike" baseline="0" dirty="0">
                <a:solidFill>
                  <a:schemeClr val="tx1"/>
                </a:solidFill>
              </a:rPr>
              <a:t>.</a:t>
            </a:r>
            <a:endParaRPr lang="en-US" sz="1800" i="1" dirty="0">
              <a:solidFill>
                <a:schemeClr val="tx1"/>
              </a:solidFill>
            </a:endParaRPr>
          </a:p>
        </p:txBody>
      </p:sp>
    </p:spTree>
    <p:extLst>
      <p:ext uri="{BB962C8B-B14F-4D97-AF65-F5344CB8AC3E}">
        <p14:creationId xmlns:p14="http://schemas.microsoft.com/office/powerpoint/2010/main" val="4117669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0652-F625-6A2C-AE94-8DCFD69ECD44}"/>
              </a:ext>
            </a:extLst>
          </p:cNvPr>
          <p:cNvSpPr>
            <a:spLocks noGrp="1"/>
          </p:cNvSpPr>
          <p:nvPr>
            <p:ph type="title"/>
          </p:nvPr>
        </p:nvSpPr>
        <p:spPr>
          <a:xfrm>
            <a:off x="838200" y="365125"/>
            <a:ext cx="10515600" cy="863751"/>
          </a:xfrm>
        </p:spPr>
        <p:txBody>
          <a:bodyPr>
            <a:normAutofit fontScale="90000"/>
          </a:bodyPr>
          <a:lstStyle/>
          <a:p>
            <a:r>
              <a:rPr lang="en-US" sz="4000" b="1" dirty="0">
                <a:solidFill>
                  <a:srgbClr val="00667D"/>
                </a:solidFill>
                <a:latin typeface="Segoe UI" panose="020B0502040204020203" pitchFamily="34" charset="0"/>
                <a:ea typeface="Quattrocento Sans"/>
                <a:cs typeface="Segoe UI" panose="020B0502040204020203" pitchFamily="34" charset="0"/>
                <a:sym typeface="Quattrocento Sans"/>
              </a:rPr>
              <a:t>What</a:t>
            </a:r>
            <a:r>
              <a:rPr lang="en-US" b="1" dirty="0">
                <a:solidFill>
                  <a:srgbClr val="00667D"/>
                </a:solidFill>
                <a:latin typeface="Segoe UI" panose="020B0502040204020203" pitchFamily="34" charset="0"/>
                <a:ea typeface="Quattrocento Sans"/>
                <a:cs typeface="Segoe UI" panose="020B0502040204020203" pitchFamily="34" charset="0"/>
                <a:sym typeface="Quattrocento Sans"/>
              </a:rPr>
              <a:t> our cross-section survey results show: </a:t>
            </a:r>
            <a:r>
              <a:rPr lang="en-US" b="1" dirty="0">
                <a:solidFill>
                  <a:srgbClr val="00667D"/>
                </a:solidFill>
                <a:latin typeface="Segoe UI" panose="020B0502040204020203" pitchFamily="34" charset="0"/>
                <a:cs typeface="Segoe UI" panose="020B0502040204020203" pitchFamily="34" charset="0"/>
              </a:rPr>
              <a:t>COVID-19  (2)</a:t>
            </a:r>
            <a:endParaRPr lang="en-US" dirty="0"/>
          </a:p>
        </p:txBody>
      </p:sp>
      <p:sp>
        <p:nvSpPr>
          <p:cNvPr id="3" name="Content Placeholder 2">
            <a:extLst>
              <a:ext uri="{FF2B5EF4-FFF2-40B4-BE49-F238E27FC236}">
                <a16:creationId xmlns:a16="http://schemas.microsoft.com/office/drawing/2014/main" id="{04A6E387-91A1-7A6A-C70A-C430521798DF}"/>
              </a:ext>
            </a:extLst>
          </p:cNvPr>
          <p:cNvSpPr>
            <a:spLocks noGrp="1"/>
          </p:cNvSpPr>
          <p:nvPr>
            <p:ph idx="1"/>
          </p:nvPr>
        </p:nvSpPr>
        <p:spPr>
          <a:xfrm>
            <a:off x="330679" y="1632253"/>
            <a:ext cx="11664648" cy="4552888"/>
          </a:xfrm>
        </p:spPr>
        <p:txBody>
          <a:bodyPr>
            <a:normAutofit fontScale="25000" lnSpcReduction="20000"/>
          </a:bodyPr>
          <a:lstStyle/>
          <a:p>
            <a:pPr>
              <a:lnSpc>
                <a:spcPct val="150000"/>
              </a:lnSpc>
              <a:spcBef>
                <a:spcPts val="0"/>
              </a:spcBef>
              <a:buFont typeface="Wingdings" panose="05000000000000000000" pitchFamily="2" charset="2"/>
              <a:buChar char="§"/>
              <a:defRPr/>
            </a:pPr>
            <a:r>
              <a:rPr lang="en-GB" sz="8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The community risk perception about getting infected is relatively low. However, it was encouraging to note that a significant majority of women 15-49 years are willing to accept Covid-19 vaccines</a:t>
            </a:r>
          </a:p>
          <a:p>
            <a:pPr lvl="1">
              <a:lnSpc>
                <a:spcPct val="150000"/>
              </a:lnSpc>
              <a:defRPr/>
            </a:pPr>
            <a:r>
              <a:rPr lang="en-GB" sz="8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Close to four in ten</a:t>
            </a:r>
            <a:r>
              <a:rPr lang="en-US" sz="8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 women 15-49 years were not concerned about getting infected with Covid-19</a:t>
            </a:r>
          </a:p>
          <a:p>
            <a:pPr lvl="1">
              <a:lnSpc>
                <a:spcPct val="150000"/>
              </a:lnSpc>
              <a:buClr>
                <a:srgbClr val="59595B"/>
              </a:buClr>
              <a:defRPr/>
            </a:pPr>
            <a:r>
              <a:rPr lang="en-US" sz="80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Seven out of ten women 15-49 years were willing to accept COVID-19 vaccination if offered</a:t>
            </a:r>
          </a:p>
          <a:p>
            <a:pPr>
              <a:lnSpc>
                <a:spcPct val="150000"/>
              </a:lnSpc>
              <a:buClr>
                <a:srgbClr val="59595B"/>
              </a:buClr>
              <a:buFont typeface="Wingdings" panose="05000000000000000000" pitchFamily="2" charset="2"/>
              <a:buChar char="§"/>
              <a:defRPr/>
            </a:pPr>
            <a:r>
              <a:rPr lang="en-GB" sz="8000" b="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Continuous awareness raising and building resilience are needed to address the remaining challenges of the pandemic and improve preparedness for the future</a:t>
            </a:r>
          </a:p>
          <a:p>
            <a:pPr marL="457200" lvl="1" indent="0">
              <a:lnSpc>
                <a:spcPct val="150000"/>
              </a:lnSpc>
              <a:buClr>
                <a:srgbClr val="59595B"/>
              </a:buClr>
              <a:buNone/>
              <a:defRPr/>
            </a:pPr>
            <a:endParaRPr kumimoji="0" lang="en-US" sz="8000" u="none" strike="noStrike" kern="1200" cap="none" spc="0" normalizeH="0" baseline="0" noProof="0" dirty="0">
              <a:ln>
                <a:noFill/>
              </a:ln>
              <a:effectLst/>
              <a:uLnTx/>
              <a:uFillTx/>
              <a:ea typeface="+mn-ea"/>
              <a:cs typeface="Segoe UI" panose="020B0502040204020203" pitchFamily="34" charset="0"/>
            </a:endParaRPr>
          </a:p>
        </p:txBody>
      </p:sp>
    </p:spTree>
    <p:extLst>
      <p:ext uri="{BB962C8B-B14F-4D97-AF65-F5344CB8AC3E}">
        <p14:creationId xmlns:p14="http://schemas.microsoft.com/office/powerpoint/2010/main" val="1737675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408762" y="2634003"/>
            <a:ext cx="6783238" cy="3477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PMA Ethiopia Baseline survey findings</a:t>
            </a:r>
            <a:r>
              <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for Maternal and Newborn Health</a:t>
            </a:r>
            <a:endParaRPr kumimoji="0" lang="fr-CA"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1"/>
            <a:ext cx="7252793" cy="6254150"/>
          </a:xfrm>
        </p:spPr>
      </p:pic>
    </p:spTree>
    <p:extLst>
      <p:ext uri="{BB962C8B-B14F-4D97-AF65-F5344CB8AC3E}">
        <p14:creationId xmlns:p14="http://schemas.microsoft.com/office/powerpoint/2010/main" val="226037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992634"/>
            <a:ext cx="11801475" cy="511332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Indicators include:</a:t>
            </a:r>
          </a:p>
          <a:p>
            <a:pPr marL="285750" marR="0" lvl="0"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Antenatal Care (ANC)</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Receipt</a:t>
            </a: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of ANC</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Components </a:t>
            </a: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of ANC care and service provision</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ANC </a:t>
            </a:r>
            <a:r>
              <a:rPr kumimoji="0" lang="en-US" sz="20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Counseling</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Postpartum Family Planning Counseling </a:t>
            </a: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during ANC</a:t>
            </a:r>
          </a:p>
          <a:p>
            <a:pPr marL="285750" marR="0" lvl="0"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Results are among </a:t>
            </a:r>
            <a:r>
              <a:rPr lang="en-US" sz="2000" b="1" dirty="0">
                <a:solidFill>
                  <a:srgbClr val="59595B"/>
                </a:solidFill>
                <a:latin typeface="Segoe UI" panose="020B0502040204020203" pitchFamily="34" charset="0"/>
                <a:cs typeface="Segoe UI" panose="020B0502040204020203" pitchFamily="34" charset="0"/>
              </a:rPr>
              <a:t>women who were pregnant </a:t>
            </a:r>
            <a:r>
              <a:rPr kumimoji="0" lang="en-US" sz="20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at baseline (n=1,796)</a:t>
            </a:r>
          </a:p>
          <a:p>
            <a:pPr marL="285750" marR="0" lvl="0"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Presented by self-reported month of gestational age to give a snapshot of the services women receive throughout pregnancy</a:t>
            </a:r>
          </a:p>
          <a:p>
            <a:pPr marL="285750" marR="0" lvl="0"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Results from 6-week </a:t>
            </a:r>
            <a:r>
              <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postpartum survey will show cumulative services received during pregnancy (to be presented in the future)</a:t>
            </a:r>
          </a:p>
        </p:txBody>
      </p:sp>
      <p:sp>
        <p:nvSpPr>
          <p:cNvPr id="7" name="TextBox 6"/>
          <p:cNvSpPr txBox="1">
            <a:spLocks/>
          </p:cNvSpPr>
          <p:nvPr/>
        </p:nvSpPr>
        <p:spPr>
          <a:xfrm>
            <a:off x="559904" y="290671"/>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Baseline Panel Survey</a:t>
            </a: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844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0141B8-993A-BC43-AA64-F31D1DA7E56A}"/>
              </a:ext>
            </a:extLst>
          </p:cNvPr>
          <p:cNvGraphicFramePr>
            <a:graphicFrameLocks noGrp="1"/>
          </p:cNvGraphicFramePr>
          <p:nvPr/>
        </p:nvGraphicFramePr>
        <p:xfrm>
          <a:off x="1226916" y="1967696"/>
          <a:ext cx="9447170" cy="4294756"/>
        </p:xfrm>
        <a:graphic>
          <a:graphicData uri="http://schemas.openxmlformats.org/drawingml/2006/table">
            <a:tbl>
              <a:tblPr firstRow="1" bandRow="1">
                <a:tableStyleId>{5C22544A-7EE6-4342-B048-85BDC9FD1C3A}</a:tableStyleId>
              </a:tblPr>
              <a:tblGrid>
                <a:gridCol w="3563054">
                  <a:extLst>
                    <a:ext uri="{9D8B030D-6E8A-4147-A177-3AD203B41FA5}">
                      <a16:colId xmlns:a16="http://schemas.microsoft.com/office/drawing/2014/main" val="2437586246"/>
                    </a:ext>
                  </a:extLst>
                </a:gridCol>
                <a:gridCol w="3084876">
                  <a:extLst>
                    <a:ext uri="{9D8B030D-6E8A-4147-A177-3AD203B41FA5}">
                      <a16:colId xmlns:a16="http://schemas.microsoft.com/office/drawing/2014/main" val="2326940162"/>
                    </a:ext>
                  </a:extLst>
                </a:gridCol>
                <a:gridCol w="2799240">
                  <a:extLst>
                    <a:ext uri="{9D8B030D-6E8A-4147-A177-3AD203B41FA5}">
                      <a16:colId xmlns:a16="http://schemas.microsoft.com/office/drawing/2014/main" val="4147780441"/>
                    </a:ext>
                  </a:extLst>
                </a:gridCol>
              </a:tblGrid>
              <a:tr h="762925">
                <a:tc>
                  <a:txBody>
                    <a:bodyPr/>
                    <a:lstStyle/>
                    <a:p>
                      <a:r>
                        <a:rPr lang="en-US" sz="2000" b="1" dirty="0">
                          <a:latin typeface="Segoe UI" panose="020B0502040204020203" pitchFamily="34" charset="0"/>
                          <a:ea typeface="Segoe UI Symbol" panose="020B0502040204020203" pitchFamily="34" charset="0"/>
                          <a:cs typeface="Segoe UI" panose="020B0502040204020203" pitchFamily="34" charset="0"/>
                        </a:rPr>
                        <a:t>Respondent characteristics</a:t>
                      </a:r>
                    </a:p>
                  </a:txBody>
                  <a:tcPr/>
                </a:tc>
                <a:tc>
                  <a:txBody>
                    <a:bodyPr/>
                    <a:lstStyle/>
                    <a:p>
                      <a:pPr algn="ctr"/>
                      <a:r>
                        <a:rPr lang="en-US" sz="2000" b="1" dirty="0">
                          <a:latin typeface="Segoe UI" panose="020B0502040204020203" pitchFamily="34" charset="0"/>
                          <a:ea typeface="Segoe UI Symbol" panose="020B0502040204020203" pitchFamily="34" charset="0"/>
                          <a:cs typeface="Segoe UI" panose="020B0502040204020203" pitchFamily="34" charset="0"/>
                        </a:rPr>
                        <a:t>Weighted </a:t>
                      </a:r>
                      <a:r>
                        <a:rPr lang="en-US" sz="2000" b="1" dirty="0">
                          <a:latin typeface="Montserrat" pitchFamily="2" charset="77"/>
                          <a:ea typeface="Segoe UI Symbol" panose="020B0502040204020203" pitchFamily="34" charset="0"/>
                          <a:cs typeface="Segoe UI" panose="020B0502040204020203" pitchFamily="34" charset="0"/>
                        </a:rPr>
                        <a:t>(</a:t>
                      </a:r>
                      <a:r>
                        <a:rPr lang="en-US" sz="2000" b="1" dirty="0">
                          <a:latin typeface="Segoe UI" panose="020B0502040204020203" pitchFamily="34" charset="0"/>
                          <a:ea typeface="Segoe UI Symbol" panose="020B0502040204020203" pitchFamily="34" charset="0"/>
                          <a:cs typeface="Segoe UI" panose="020B0502040204020203" pitchFamily="34" charset="0"/>
                        </a:rPr>
                        <a:t>n</a:t>
                      </a:r>
                      <a:r>
                        <a:rPr lang="en-US" sz="2000" b="1" dirty="0">
                          <a:latin typeface="Montserrat" pitchFamily="2" charset="77"/>
                          <a:ea typeface="Segoe UI Symbol" panose="020B0502040204020203" pitchFamily="34" charset="0"/>
                          <a:cs typeface="Segoe UI" panose="020B0502040204020203" pitchFamily="34" charset="0"/>
                        </a:rPr>
                        <a:t>)</a:t>
                      </a:r>
                    </a:p>
                  </a:txBody>
                  <a:tcPr/>
                </a:tc>
                <a:tc>
                  <a:txBody>
                    <a:bodyPr/>
                    <a:lstStyle/>
                    <a:p>
                      <a:pPr algn="ctr"/>
                      <a:r>
                        <a:rPr lang="en-US" sz="2000" b="1" dirty="0">
                          <a:latin typeface="Segoe UI" panose="020B0502040204020203" pitchFamily="34" charset="0"/>
                          <a:ea typeface="Segoe UI Symbol" panose="020B0502040204020203" pitchFamily="34" charset="0"/>
                          <a:cs typeface="Segoe UI" panose="020B0502040204020203" pitchFamily="34" charset="0"/>
                        </a:rPr>
                        <a:t>Percent</a:t>
                      </a:r>
                    </a:p>
                  </a:txBody>
                  <a:tcPr/>
                </a:tc>
                <a:extLst>
                  <a:ext uri="{0D108BD9-81ED-4DB2-BD59-A6C34878D82A}">
                    <a16:rowId xmlns:a16="http://schemas.microsoft.com/office/drawing/2014/main" val="37823988"/>
                  </a:ext>
                </a:extLst>
              </a:tr>
              <a:tr h="76292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u="sng" dirty="0">
                          <a:solidFill>
                            <a:schemeClr val="tx1">
                              <a:lumMod val="50000"/>
                            </a:schemeClr>
                          </a:solidFill>
                          <a:latin typeface="Segoe UI" panose="020B0502040204020203" pitchFamily="34" charset="0"/>
                          <a:cs typeface="Segoe UI" panose="020B0502040204020203" pitchFamily="34" charset="0"/>
                        </a:rPr>
                        <a:t>Gestational age at enrollment</a:t>
                      </a:r>
                    </a:p>
                  </a:txBody>
                  <a:tcPr/>
                </a:tc>
                <a:tc>
                  <a:txBody>
                    <a:bodyPr/>
                    <a:lstStyle/>
                    <a:p>
                      <a:pPr algn="ctr"/>
                      <a:endParaRPr lang="en-US" sz="20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a:endParaRPr lang="en-US" sz="20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extLst>
                  <a:ext uri="{0D108BD9-81ED-4DB2-BD59-A6C34878D82A}">
                    <a16:rowId xmlns:a16="http://schemas.microsoft.com/office/drawing/2014/main" val="3304432576"/>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 3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561</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31.2</a:t>
                      </a:r>
                    </a:p>
                  </a:txBody>
                  <a:tcPr marL="7620" marR="182880" marT="7620" marB="0" anchor="b"/>
                </a:tc>
                <a:extLst>
                  <a:ext uri="{0D108BD9-81ED-4DB2-BD59-A6C34878D82A}">
                    <a16:rowId xmlns:a16="http://schemas.microsoft.com/office/drawing/2014/main" val="1404247882"/>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4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218</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12.1</a:t>
                      </a:r>
                    </a:p>
                  </a:txBody>
                  <a:tcPr marL="7620" marR="182880" marT="7620" marB="0" anchor="b"/>
                </a:tc>
                <a:extLst>
                  <a:ext uri="{0D108BD9-81ED-4DB2-BD59-A6C34878D82A}">
                    <a16:rowId xmlns:a16="http://schemas.microsoft.com/office/drawing/2014/main" val="3332338613"/>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5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256</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14.2</a:t>
                      </a:r>
                    </a:p>
                  </a:txBody>
                  <a:tcPr marL="7620" marR="182880" marT="7620" marB="0" anchor="b"/>
                </a:tc>
                <a:extLst>
                  <a:ext uri="{0D108BD9-81ED-4DB2-BD59-A6C34878D82A}">
                    <a16:rowId xmlns:a16="http://schemas.microsoft.com/office/drawing/2014/main" val="2499407721"/>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6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230</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12.8</a:t>
                      </a:r>
                    </a:p>
                  </a:txBody>
                  <a:tcPr marL="7620" marR="182880" marT="7620" marB="0" anchor="b"/>
                </a:tc>
                <a:extLst>
                  <a:ext uri="{0D108BD9-81ED-4DB2-BD59-A6C34878D82A}">
                    <a16:rowId xmlns:a16="http://schemas.microsoft.com/office/drawing/2014/main" val="2296739799"/>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7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205</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11.4</a:t>
                      </a:r>
                    </a:p>
                  </a:txBody>
                  <a:tcPr marL="7620" marR="182880" marT="7620" marB="0" anchor="b"/>
                </a:tc>
                <a:extLst>
                  <a:ext uri="{0D108BD9-81ED-4DB2-BD59-A6C34878D82A}">
                    <a16:rowId xmlns:a16="http://schemas.microsoft.com/office/drawing/2014/main" val="743160420"/>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8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196</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10.9</a:t>
                      </a:r>
                    </a:p>
                  </a:txBody>
                  <a:tcPr marL="7620" marR="182880" marT="7620" marB="0" anchor="b"/>
                </a:tc>
                <a:extLst>
                  <a:ext uri="{0D108BD9-81ED-4DB2-BD59-A6C34878D82A}">
                    <a16:rowId xmlns:a16="http://schemas.microsoft.com/office/drawing/2014/main" val="16803380"/>
                  </a:ext>
                </a:extLst>
              </a:tr>
              <a:tr h="395558">
                <a:tc>
                  <a:txBody>
                    <a:bodyPr/>
                    <a:lstStyle/>
                    <a:p>
                      <a:pPr lvl="0" algn="r" fontAlgn="b"/>
                      <a:r>
                        <a:rPr lang="en-US" sz="2000" b="1" dirty="0">
                          <a:solidFill>
                            <a:schemeClr val="tx1">
                              <a:lumMod val="50000"/>
                            </a:schemeClr>
                          </a:solidFill>
                          <a:latin typeface="Segoe UI" panose="020B0502040204020203" pitchFamily="34" charset="0"/>
                          <a:cs typeface="Segoe UI" panose="020B0502040204020203" pitchFamily="34" charset="0"/>
                        </a:rPr>
                        <a:t>  </a:t>
                      </a:r>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9+ months</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130</a:t>
                      </a:r>
                    </a:p>
                  </a:txBody>
                  <a:tcPr marL="9525" marR="9525" marT="9525" marB="0" anchor="b"/>
                </a:tc>
                <a:tc>
                  <a:txBody>
                    <a:bodyPr/>
                    <a:lstStyle/>
                    <a:p>
                      <a:pPr marL="0" algn="ctr" defTabSz="914400" rtl="0" eaLnBrk="1" fontAlgn="b" latinLnBrk="0" hangingPunct="1"/>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7.2</a:t>
                      </a:r>
                    </a:p>
                  </a:txBody>
                  <a:tcPr marL="7620" marR="182880" marT="7620" marB="0" anchor="b"/>
                </a:tc>
                <a:extLst>
                  <a:ext uri="{0D108BD9-81ED-4DB2-BD59-A6C34878D82A}">
                    <a16:rowId xmlns:a16="http://schemas.microsoft.com/office/drawing/2014/main" val="607515767"/>
                  </a:ext>
                </a:extLst>
              </a:tr>
            </a:tbl>
          </a:graphicData>
        </a:graphic>
      </p:graphicFrame>
      <p:sp>
        <p:nvSpPr>
          <p:cNvPr id="10" name="TextBox 9">
            <a:extLst>
              <a:ext uri="{FF2B5EF4-FFF2-40B4-BE49-F238E27FC236}">
                <a16:creationId xmlns:a16="http://schemas.microsoft.com/office/drawing/2014/main" id="{23821316-66BB-5047-B13E-A49DFFD4AC89}"/>
              </a:ext>
            </a:extLst>
          </p:cNvPr>
          <p:cNvSpPr txBox="1">
            <a:spLocks/>
          </p:cNvSpPr>
          <p:nvPr/>
        </p:nvSpPr>
        <p:spPr>
          <a:xfrm>
            <a:off x="788723" y="222159"/>
            <a:ext cx="9885363" cy="1661993"/>
          </a:xfrm>
          <a:prstGeom prst="rect">
            <a:avLst/>
          </a:prstGeom>
          <a:noFill/>
          <a:effectLst/>
        </p:spPr>
        <p:txBody>
          <a:bodyPr wrap="square" rtlCol="0">
            <a:spAutoFit/>
          </a:bodyPr>
          <a:lstStyle/>
          <a:p>
            <a:pPr lvl="0">
              <a:defRPr/>
            </a:pPr>
            <a:r>
              <a:rPr kumimoji="0" lang="en-CA" sz="2800" b="1" i="0"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rPr>
              <a:t>Panel Survey: </a:t>
            </a:r>
            <a:r>
              <a:rPr kumimoji="0" lang="en-US" sz="28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Respondent characteristics </a:t>
            </a:r>
            <a:r>
              <a:rPr kumimoji="0" lang="en-US" sz="2800" b="1" i="0" u="none" kern="1200" cap="none" spc="0" normalizeH="0" baseline="0" noProof="0" dirty="0">
                <a:ln>
                  <a:noFill/>
                </a:ln>
                <a:effectLst/>
                <a:uLnTx/>
                <a:uFillTx/>
                <a:latin typeface="Segoe UI" panose="020B0502040204020203" pitchFamily="34" charset="0"/>
                <a:ea typeface="+mn-ea"/>
                <a:cs typeface="Segoe UI" panose="020B0502040204020203" pitchFamily="34" charset="0"/>
              </a:rPr>
              <a:t>of currently </a:t>
            </a:r>
            <a:r>
              <a:rPr kumimoji="0" lang="en-US" sz="28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pregnant women who completed </a:t>
            </a:r>
            <a:r>
              <a:rPr lang="en-US" sz="2800" b="1" dirty="0">
                <a:latin typeface="Segoe UI" panose="020B0502040204020203" pitchFamily="34" charset="0"/>
                <a:cs typeface="Segoe UI" panose="020B0502040204020203" pitchFamily="34" charset="0"/>
              </a:rPr>
              <a:t>the</a:t>
            </a:r>
            <a:r>
              <a:rPr lang="en-US" sz="2800" b="1" dirty="0">
                <a:solidFill>
                  <a:srgbClr val="FF0000"/>
                </a:solidFill>
                <a:latin typeface="Segoe UI" panose="020B0502040204020203" pitchFamily="34"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baseline survey </a:t>
            </a:r>
            <a:r>
              <a:rPr kumimoji="0" lang="en-US" sz="28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(n=1,796), weighted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1"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056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0141B8-993A-BC43-AA64-F31D1DA7E56A}"/>
              </a:ext>
            </a:extLst>
          </p:cNvPr>
          <p:cNvGraphicFramePr>
            <a:graphicFrameLocks noGrp="1"/>
          </p:cNvGraphicFramePr>
          <p:nvPr>
            <p:extLst>
              <p:ext uri="{D42A27DB-BD31-4B8C-83A1-F6EECF244321}">
                <p14:modId xmlns:p14="http://schemas.microsoft.com/office/powerpoint/2010/main" val="821982401"/>
              </p:ext>
            </p:extLst>
          </p:nvPr>
        </p:nvGraphicFramePr>
        <p:xfrm>
          <a:off x="475210" y="1573334"/>
          <a:ext cx="11241579" cy="4564391"/>
        </p:xfrm>
        <a:graphic>
          <a:graphicData uri="http://schemas.openxmlformats.org/drawingml/2006/table">
            <a:tbl>
              <a:tblPr firstRow="1" bandRow="1">
                <a:tableStyleId>{5C22544A-7EE6-4342-B048-85BDC9FD1C3A}</a:tableStyleId>
              </a:tblPr>
              <a:tblGrid>
                <a:gridCol w="3770732">
                  <a:extLst>
                    <a:ext uri="{9D8B030D-6E8A-4147-A177-3AD203B41FA5}">
                      <a16:colId xmlns:a16="http://schemas.microsoft.com/office/drawing/2014/main" val="2437586246"/>
                    </a:ext>
                  </a:extLst>
                </a:gridCol>
                <a:gridCol w="3259287">
                  <a:extLst>
                    <a:ext uri="{9D8B030D-6E8A-4147-A177-3AD203B41FA5}">
                      <a16:colId xmlns:a16="http://schemas.microsoft.com/office/drawing/2014/main" val="2326940162"/>
                    </a:ext>
                  </a:extLst>
                </a:gridCol>
                <a:gridCol w="4211560">
                  <a:extLst>
                    <a:ext uri="{9D8B030D-6E8A-4147-A177-3AD203B41FA5}">
                      <a16:colId xmlns:a16="http://schemas.microsoft.com/office/drawing/2014/main" val="4147780441"/>
                    </a:ext>
                  </a:extLst>
                </a:gridCol>
              </a:tblGrid>
              <a:tr h="460997">
                <a:tc>
                  <a:txBody>
                    <a:bodyPr/>
                    <a:lstStyle/>
                    <a:p>
                      <a:r>
                        <a:rPr lang="en-US" sz="2000" b="1" dirty="0">
                          <a:latin typeface="Segoe UI" panose="020B0502040204020203" pitchFamily="34" charset="0"/>
                          <a:ea typeface="Segoe UI Symbol" panose="020B0502040204020203" pitchFamily="34" charset="0"/>
                          <a:cs typeface="Segoe UI" panose="020B0502040204020203" pitchFamily="34" charset="0"/>
                        </a:rPr>
                        <a:t>Respondent characteristics</a:t>
                      </a:r>
                    </a:p>
                  </a:txBody>
                  <a:tcPr/>
                </a:tc>
                <a:tc>
                  <a:txBody>
                    <a:bodyPr/>
                    <a:lstStyle/>
                    <a:p>
                      <a:pPr algn="ctr">
                        <a:lnSpc>
                          <a:spcPct val="100000"/>
                        </a:lnSpc>
                      </a:pPr>
                      <a:r>
                        <a:rPr lang="en-US" sz="2000" b="1" dirty="0">
                          <a:latin typeface="Segoe UI" panose="020B0502040204020203" pitchFamily="34" charset="0"/>
                          <a:ea typeface="Segoe UI Symbol" panose="020B0502040204020203" pitchFamily="34" charset="0"/>
                          <a:cs typeface="Segoe UI" panose="020B0502040204020203" pitchFamily="34" charset="0"/>
                        </a:rPr>
                        <a:t>Weighted </a:t>
                      </a:r>
                      <a:r>
                        <a:rPr lang="en-US" sz="2000" b="1" dirty="0">
                          <a:latin typeface="Montserrat" pitchFamily="2" charset="77"/>
                          <a:ea typeface="Segoe UI Symbol" panose="020B0502040204020203" pitchFamily="34" charset="0"/>
                          <a:cs typeface="Segoe UI" panose="020B0502040204020203" pitchFamily="34" charset="0"/>
                        </a:rPr>
                        <a:t>(</a:t>
                      </a:r>
                      <a:r>
                        <a:rPr lang="en-US" sz="2000" b="1" dirty="0">
                          <a:latin typeface="Segoe UI" panose="020B0502040204020203" pitchFamily="34" charset="0"/>
                          <a:ea typeface="Segoe UI Symbol" panose="020B0502040204020203" pitchFamily="34" charset="0"/>
                          <a:cs typeface="Segoe UI" panose="020B0502040204020203" pitchFamily="34" charset="0"/>
                        </a:rPr>
                        <a:t>n</a:t>
                      </a:r>
                      <a:r>
                        <a:rPr lang="en-US" sz="2000" b="1" dirty="0">
                          <a:latin typeface="Montserrat" pitchFamily="2" charset="77"/>
                          <a:ea typeface="Segoe UI Symbol" panose="020B0502040204020203" pitchFamily="34" charset="0"/>
                          <a:cs typeface="Segoe UI" panose="020B0502040204020203" pitchFamily="34" charset="0"/>
                        </a:rPr>
                        <a:t>)</a:t>
                      </a:r>
                    </a:p>
                  </a:txBody>
                  <a:tcPr/>
                </a:tc>
                <a:tc>
                  <a:txBody>
                    <a:bodyPr/>
                    <a:lstStyle/>
                    <a:p>
                      <a:pPr algn="ctr">
                        <a:lnSpc>
                          <a:spcPct val="100000"/>
                        </a:lnSpc>
                      </a:pPr>
                      <a:r>
                        <a:rPr lang="en-US" sz="2000" b="1" dirty="0">
                          <a:latin typeface="Segoe UI" panose="020B0502040204020203" pitchFamily="34" charset="0"/>
                          <a:ea typeface="Segoe UI Symbol" panose="020B0502040204020203" pitchFamily="34" charset="0"/>
                          <a:cs typeface="Segoe UI" panose="020B0502040204020203" pitchFamily="34" charset="0"/>
                        </a:rPr>
                        <a:t>Percent</a:t>
                      </a:r>
                    </a:p>
                  </a:txBody>
                  <a:tcPr/>
                </a:tc>
                <a:extLst>
                  <a:ext uri="{0D108BD9-81ED-4DB2-BD59-A6C34878D82A}">
                    <a16:rowId xmlns:a16="http://schemas.microsoft.com/office/drawing/2014/main" val="37823988"/>
                  </a:ext>
                </a:extLst>
              </a:tr>
              <a:tr h="416382">
                <a:tc>
                  <a:txBody>
                    <a:bodyPr/>
                    <a:lstStyle/>
                    <a:p>
                      <a:pPr algn="r"/>
                      <a:r>
                        <a:rPr lang="en-US" sz="2000" b="1" u="sng" dirty="0">
                          <a:solidFill>
                            <a:schemeClr val="tx1">
                              <a:lumMod val="50000"/>
                            </a:schemeClr>
                          </a:solidFill>
                          <a:latin typeface="Segoe UI" panose="020B0502040204020203" pitchFamily="34" charset="0"/>
                          <a:cs typeface="Segoe UI" panose="020B0502040204020203" pitchFamily="34" charset="0"/>
                        </a:rPr>
                        <a:t>Age group</a:t>
                      </a:r>
                    </a:p>
                  </a:txBody>
                  <a:tcPr/>
                </a:tc>
                <a:tc>
                  <a:txBody>
                    <a:bodyPr/>
                    <a:lstStyle/>
                    <a:p>
                      <a:pPr algn="ctr"/>
                      <a:endParaRPr lang="en-US" sz="20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a:endParaRPr lang="en-US" sz="20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extLst>
                  <a:ext uri="{0D108BD9-81ED-4DB2-BD59-A6C34878D82A}">
                    <a16:rowId xmlns:a16="http://schemas.microsoft.com/office/drawing/2014/main" val="59512318"/>
                  </a:ext>
                </a:extLst>
              </a:tr>
              <a:tr h="416382">
                <a:tc>
                  <a:txBody>
                    <a:bodyPr/>
                    <a:lstStyle/>
                    <a:p>
                      <a:pPr algn="r"/>
                      <a:r>
                        <a:rPr lang="en-US" sz="2000" b="0" dirty="0">
                          <a:solidFill>
                            <a:schemeClr val="tx1">
                              <a:lumMod val="50000"/>
                            </a:schemeClr>
                          </a:solidFill>
                          <a:latin typeface="Segoe UI" panose="020B0502040204020203" pitchFamily="34" charset="0"/>
                          <a:cs typeface="Segoe UI" panose="020B0502040204020203" pitchFamily="34" charset="0"/>
                        </a:rPr>
                        <a:t>   15-19</a:t>
                      </a:r>
                    </a:p>
                  </a:txBody>
                  <a:tcP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225</a:t>
                      </a:r>
                    </a:p>
                  </a:txBody>
                  <a:tcPr anchor="ct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12.5</a:t>
                      </a:r>
                    </a:p>
                  </a:txBody>
                  <a:tcPr anchor="ctr"/>
                </a:tc>
                <a:extLst>
                  <a:ext uri="{0D108BD9-81ED-4DB2-BD59-A6C34878D82A}">
                    <a16:rowId xmlns:a16="http://schemas.microsoft.com/office/drawing/2014/main" val="2070667169"/>
                  </a:ext>
                </a:extLst>
              </a:tr>
              <a:tr h="416382">
                <a:tc>
                  <a:txBody>
                    <a:bodyPr/>
                    <a:lstStyle/>
                    <a:p>
                      <a:pPr algn="r"/>
                      <a:r>
                        <a:rPr lang="en-US" sz="2000" b="0" dirty="0">
                          <a:solidFill>
                            <a:schemeClr val="tx1">
                              <a:lumMod val="50000"/>
                            </a:schemeClr>
                          </a:solidFill>
                          <a:latin typeface="Segoe UI" panose="020B0502040204020203" pitchFamily="34" charset="0"/>
                          <a:cs typeface="Segoe UI" panose="020B0502040204020203" pitchFamily="34" charset="0"/>
                        </a:rPr>
                        <a:t>   20-24</a:t>
                      </a:r>
                    </a:p>
                  </a:txBody>
                  <a:tcP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432</a:t>
                      </a:r>
                    </a:p>
                  </a:txBody>
                  <a:tcPr anchor="ct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24.3</a:t>
                      </a:r>
                    </a:p>
                  </a:txBody>
                  <a:tcPr anchor="ctr"/>
                </a:tc>
                <a:extLst>
                  <a:ext uri="{0D108BD9-81ED-4DB2-BD59-A6C34878D82A}">
                    <a16:rowId xmlns:a16="http://schemas.microsoft.com/office/drawing/2014/main" val="1319526559"/>
                  </a:ext>
                </a:extLst>
              </a:tr>
              <a:tr h="416382">
                <a:tc>
                  <a:txBody>
                    <a:bodyPr/>
                    <a:lstStyle/>
                    <a:p>
                      <a:pPr algn="r"/>
                      <a:r>
                        <a:rPr lang="en-US" sz="2000" b="0" dirty="0">
                          <a:solidFill>
                            <a:schemeClr val="tx1">
                              <a:lumMod val="50000"/>
                            </a:schemeClr>
                          </a:solidFill>
                          <a:latin typeface="Segoe UI" panose="020B0502040204020203" pitchFamily="34" charset="0"/>
                          <a:cs typeface="Segoe UI" panose="020B0502040204020203" pitchFamily="34" charset="0"/>
                        </a:rPr>
                        <a:t>   25-29</a:t>
                      </a:r>
                    </a:p>
                  </a:txBody>
                  <a:tcP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492</a:t>
                      </a:r>
                    </a:p>
                  </a:txBody>
                  <a:tcPr anchor="ct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27.2</a:t>
                      </a:r>
                    </a:p>
                  </a:txBody>
                  <a:tcPr anchor="ctr"/>
                </a:tc>
                <a:extLst>
                  <a:ext uri="{0D108BD9-81ED-4DB2-BD59-A6C34878D82A}">
                    <a16:rowId xmlns:a16="http://schemas.microsoft.com/office/drawing/2014/main" val="1199920399"/>
                  </a:ext>
                </a:extLst>
              </a:tr>
              <a:tr h="416382">
                <a:tc>
                  <a:txBody>
                    <a:bodyPr/>
                    <a:lstStyle/>
                    <a:p>
                      <a:pPr algn="r"/>
                      <a:r>
                        <a:rPr lang="en-US" sz="2000" b="0" dirty="0">
                          <a:solidFill>
                            <a:schemeClr val="tx1">
                              <a:lumMod val="50000"/>
                            </a:schemeClr>
                          </a:solidFill>
                          <a:latin typeface="Segoe UI" panose="020B0502040204020203" pitchFamily="34" charset="0"/>
                          <a:cs typeface="Segoe UI" panose="020B0502040204020203" pitchFamily="34" charset="0"/>
                        </a:rPr>
                        <a:t>   30-34</a:t>
                      </a:r>
                    </a:p>
                  </a:txBody>
                  <a:tcP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353</a:t>
                      </a:r>
                    </a:p>
                  </a:txBody>
                  <a:tcPr anchor="ctr"/>
                </a:tc>
                <a:tc>
                  <a:txBody>
                    <a:bodyPr/>
                    <a:lstStyle/>
                    <a:p>
                      <a:pPr mar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19.7</a:t>
                      </a:r>
                    </a:p>
                  </a:txBody>
                  <a:tcPr anchor="ctr"/>
                </a:tc>
                <a:extLst>
                  <a:ext uri="{0D108BD9-81ED-4DB2-BD59-A6C34878D82A}">
                    <a16:rowId xmlns:a16="http://schemas.microsoft.com/office/drawing/2014/main" val="3588124354"/>
                  </a:ext>
                </a:extLst>
              </a:tr>
              <a:tr h="416382">
                <a:tc>
                  <a:txBody>
                    <a:bodyPr/>
                    <a:lstStyle/>
                    <a:p>
                      <a:pPr algn="r"/>
                      <a:r>
                        <a:rPr lang="en-US" sz="2000" b="0" dirty="0">
                          <a:solidFill>
                            <a:schemeClr val="tx1">
                              <a:lumMod val="50000"/>
                            </a:schemeClr>
                          </a:solidFill>
                          <a:latin typeface="Segoe UI" panose="020B0502040204020203" pitchFamily="34" charset="0"/>
                          <a:cs typeface="Segoe UI" panose="020B0502040204020203" pitchFamily="34" charset="0"/>
                        </a:rPr>
                        <a:t>   35+</a:t>
                      </a:r>
                    </a:p>
                  </a:txBody>
                  <a:tcPr/>
                </a:tc>
                <a:tc>
                  <a:txBody>
                    <a:bodyPr/>
                    <a:lstStyle/>
                    <a:p>
                      <a:pPr marL="0" lv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292</a:t>
                      </a:r>
                    </a:p>
                  </a:txBody>
                  <a:tcPr anchor="ctr"/>
                </a:tc>
                <a:tc>
                  <a:txBody>
                    <a:bodyPr/>
                    <a:lstStyle/>
                    <a:p>
                      <a:pPr marL="0" lvl="0" algn="ctr" defTabSz="914400" rtl="0" eaLnBrk="1" fontAlgn="b" latinLnBrk="0" hangingPunct="1"/>
                      <a:r>
                        <a:rPr lang="en-US" sz="20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16.4</a:t>
                      </a:r>
                    </a:p>
                  </a:txBody>
                  <a:tcPr anchor="ctr"/>
                </a:tc>
                <a:extLst>
                  <a:ext uri="{0D108BD9-81ED-4DB2-BD59-A6C34878D82A}">
                    <a16:rowId xmlns:a16="http://schemas.microsoft.com/office/drawing/2014/main" val="1539633641"/>
                  </a:ext>
                </a:extLst>
              </a:tr>
              <a:tr h="41638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u="sng" dirty="0">
                          <a:solidFill>
                            <a:schemeClr val="tx1">
                              <a:lumMod val="50000"/>
                            </a:schemeClr>
                          </a:solidFill>
                          <a:latin typeface="Segoe UI" panose="020B0502040204020203" pitchFamily="34" charset="0"/>
                          <a:cs typeface="Segoe UI" panose="020B0502040204020203" pitchFamily="34" charset="0"/>
                        </a:rPr>
                        <a:t>Residence</a:t>
                      </a:r>
                    </a:p>
                  </a:txBody>
                  <a:tcPr/>
                </a:tc>
                <a:tc>
                  <a:txBody>
                    <a:bodyPr/>
                    <a:lstStyle/>
                    <a:p>
                      <a:pPr algn="ctr"/>
                      <a:endParaRPr lang="en-US" sz="20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nchor="ctr"/>
                </a:tc>
                <a:tc>
                  <a:txBody>
                    <a:bodyPr/>
                    <a:lstStyle/>
                    <a:p>
                      <a:pPr algn="ctr"/>
                      <a:endParaRPr lang="en-US" sz="20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nchor="ctr"/>
                </a:tc>
                <a:extLst>
                  <a:ext uri="{0D108BD9-81ED-4DB2-BD59-A6C34878D82A}">
                    <a16:rowId xmlns:a16="http://schemas.microsoft.com/office/drawing/2014/main" val="3304432576"/>
                  </a:ext>
                </a:extLst>
              </a:tr>
              <a:tr h="341780">
                <a:tc>
                  <a:txBody>
                    <a:bodyPr/>
                    <a:lstStyle/>
                    <a:p>
                      <a:pPr algn="r" fontAlgn="b"/>
                      <a:r>
                        <a:rPr lang="en-US" sz="2000" b="0" dirty="0">
                          <a:solidFill>
                            <a:schemeClr val="tx1">
                              <a:lumMod val="50000"/>
                            </a:schemeClr>
                          </a:solidFill>
                          <a:latin typeface="Segoe UI" panose="020B0502040204020203" pitchFamily="34" charset="0"/>
                          <a:cs typeface="Segoe UI" panose="020B0502040204020203" pitchFamily="34" charset="0"/>
                        </a:rPr>
                        <a:t>    Urban</a:t>
                      </a:r>
                      <a:endPar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 438</a:t>
                      </a:r>
                    </a:p>
                  </a:txBody>
                  <a:tcPr anchor="ctr"/>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24.4</a:t>
                      </a:r>
                      <a:endParaRPr lang="en-US" sz="2000" b="0" i="0" u="none" strike="sngStrike" dirty="0">
                        <a:solidFill>
                          <a:schemeClr val="tx1">
                            <a:lumMod val="50000"/>
                          </a:schemeClr>
                        </a:solidFill>
                        <a:effectLst/>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404247882"/>
                  </a:ext>
                </a:extLst>
              </a:tr>
              <a:tr h="341780">
                <a:tc>
                  <a:txBody>
                    <a:bodyPr/>
                    <a:lstStyle/>
                    <a:p>
                      <a:pPr algn="r" fontAlgn="b"/>
                      <a:r>
                        <a:rPr lang="en-US" sz="2000" b="0" dirty="0">
                          <a:solidFill>
                            <a:schemeClr val="tx1">
                              <a:lumMod val="50000"/>
                            </a:schemeClr>
                          </a:solidFill>
                          <a:latin typeface="Segoe UI" panose="020B0502040204020203" pitchFamily="34" charset="0"/>
                          <a:cs typeface="Segoe UI" panose="020B0502040204020203" pitchFamily="34" charset="0"/>
                        </a:rPr>
                        <a:t>    Rural</a:t>
                      </a:r>
                      <a:endPar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1,358</a:t>
                      </a:r>
                    </a:p>
                  </a:txBody>
                  <a:tcPr anchor="ctr"/>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75.6</a:t>
                      </a:r>
                    </a:p>
                  </a:txBody>
                  <a:tcPr anchor="ctr"/>
                </a:tc>
                <a:extLst>
                  <a:ext uri="{0D108BD9-81ED-4DB2-BD59-A6C34878D82A}">
                    <a16:rowId xmlns:a16="http://schemas.microsoft.com/office/drawing/2014/main" val="3332338613"/>
                  </a:ext>
                </a:extLst>
              </a:tr>
              <a:tr h="341780">
                <a:tc>
                  <a:txBody>
                    <a:bodyPr/>
                    <a:lstStyle/>
                    <a:p>
                      <a:pPr algn="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Total</a:t>
                      </a:r>
                    </a:p>
                  </a:txBody>
                  <a:tcPr marL="9525" marR="9525" marT="9525" marB="0" anchor="b"/>
                </a:tc>
                <a:tc>
                  <a:txBody>
                    <a:bodyPr/>
                    <a:lstStyle/>
                    <a:p>
                      <a:pPr algn="ct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1,796</a:t>
                      </a:r>
                    </a:p>
                  </a:txBody>
                  <a:tcPr anchor="ctr"/>
                </a:tc>
                <a:tc>
                  <a:txBody>
                    <a:bodyPr/>
                    <a:lstStyle/>
                    <a:p>
                      <a:pPr algn="ct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100.0</a:t>
                      </a:r>
                    </a:p>
                  </a:txBody>
                  <a:tcPr anchor="ctr"/>
                </a:tc>
                <a:extLst>
                  <a:ext uri="{0D108BD9-81ED-4DB2-BD59-A6C34878D82A}">
                    <a16:rowId xmlns:a16="http://schemas.microsoft.com/office/drawing/2014/main" val="1814064946"/>
                  </a:ext>
                </a:extLst>
              </a:tr>
            </a:tbl>
          </a:graphicData>
        </a:graphic>
      </p:graphicFrame>
      <p:sp>
        <p:nvSpPr>
          <p:cNvPr id="3" name="Rectangle 2">
            <a:extLst>
              <a:ext uri="{FF2B5EF4-FFF2-40B4-BE49-F238E27FC236}">
                <a16:creationId xmlns:a16="http://schemas.microsoft.com/office/drawing/2014/main" id="{81823922-C3FC-6444-A858-9153EF863019}"/>
              </a:ext>
            </a:extLst>
          </p:cNvPr>
          <p:cNvSpPr/>
          <p:nvPr/>
        </p:nvSpPr>
        <p:spPr>
          <a:xfrm>
            <a:off x="88090" y="211500"/>
            <a:ext cx="11875625" cy="1077218"/>
          </a:xfrm>
          <a:prstGeom prst="rect">
            <a:avLst/>
          </a:prstGeom>
        </p:spPr>
        <p:txBody>
          <a:bodyPr wrap="square">
            <a:spAutoFit/>
          </a:bodyPr>
          <a:lstStyle/>
          <a:p>
            <a:pPr lvl="0" algn="ctr">
              <a:defRPr/>
            </a:pP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Respondent characteristics of </a:t>
            </a:r>
            <a:r>
              <a:rPr kumimoji="0" lang="en-US" sz="3200" b="1" u="none" kern="1200" cap="none" spc="0" normalizeH="0" baseline="0" noProof="0" dirty="0">
                <a:ln>
                  <a:noFill/>
                </a:ln>
                <a:effectLst/>
                <a:uLnTx/>
                <a:uFillTx/>
                <a:latin typeface="Segoe UI" panose="020B0502040204020203" pitchFamily="34" charset="0"/>
                <a:ea typeface="+mn-ea"/>
                <a:cs typeface="Segoe UI" panose="020B0502040204020203" pitchFamily="34" charset="0"/>
              </a:rPr>
              <a:t>currently </a:t>
            </a: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pregnant women who completed </a:t>
            </a:r>
            <a:r>
              <a:rPr lang="en-US" sz="3200" b="1" dirty="0">
                <a:latin typeface="Segoe UI" panose="020B0502040204020203" pitchFamily="34" charset="0"/>
                <a:cs typeface="Segoe UI" panose="020B0502040204020203" pitchFamily="34" charset="0"/>
              </a:rPr>
              <a:t>the baseline survey </a:t>
            </a: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(n=1,796), weighted</a:t>
            </a:r>
          </a:p>
        </p:txBody>
      </p:sp>
    </p:spTree>
    <p:extLst>
      <p:ext uri="{BB962C8B-B14F-4D97-AF65-F5344CB8AC3E}">
        <p14:creationId xmlns:p14="http://schemas.microsoft.com/office/powerpoint/2010/main" val="234461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0141B8-993A-BC43-AA64-F31D1DA7E56A}"/>
              </a:ext>
            </a:extLst>
          </p:cNvPr>
          <p:cNvGraphicFramePr>
            <a:graphicFrameLocks noGrp="1"/>
          </p:cNvGraphicFramePr>
          <p:nvPr>
            <p:extLst>
              <p:ext uri="{D42A27DB-BD31-4B8C-83A1-F6EECF244321}">
                <p14:modId xmlns:p14="http://schemas.microsoft.com/office/powerpoint/2010/main" val="3746256434"/>
              </p:ext>
            </p:extLst>
          </p:nvPr>
        </p:nvGraphicFramePr>
        <p:xfrm>
          <a:off x="347422" y="1863523"/>
          <a:ext cx="11238836" cy="4386806"/>
        </p:xfrm>
        <a:graphic>
          <a:graphicData uri="http://schemas.openxmlformats.org/drawingml/2006/table">
            <a:tbl>
              <a:tblPr firstRow="1" bandRow="1">
                <a:tableStyleId>{5C22544A-7EE6-4342-B048-85BDC9FD1C3A}</a:tableStyleId>
              </a:tblPr>
              <a:tblGrid>
                <a:gridCol w="4144260">
                  <a:extLst>
                    <a:ext uri="{9D8B030D-6E8A-4147-A177-3AD203B41FA5}">
                      <a16:colId xmlns:a16="http://schemas.microsoft.com/office/drawing/2014/main" val="2437586246"/>
                    </a:ext>
                  </a:extLst>
                </a:gridCol>
                <a:gridCol w="3448616">
                  <a:extLst>
                    <a:ext uri="{9D8B030D-6E8A-4147-A177-3AD203B41FA5}">
                      <a16:colId xmlns:a16="http://schemas.microsoft.com/office/drawing/2014/main" val="2326940162"/>
                    </a:ext>
                  </a:extLst>
                </a:gridCol>
                <a:gridCol w="3645960">
                  <a:extLst>
                    <a:ext uri="{9D8B030D-6E8A-4147-A177-3AD203B41FA5}">
                      <a16:colId xmlns:a16="http://schemas.microsoft.com/office/drawing/2014/main" val="4147780441"/>
                    </a:ext>
                  </a:extLst>
                </a:gridCol>
              </a:tblGrid>
              <a:tr h="842048">
                <a:tc>
                  <a:txBody>
                    <a:bodyPr/>
                    <a:lstStyle/>
                    <a:p>
                      <a:r>
                        <a:rPr lang="en-US" sz="2000" b="1" dirty="0">
                          <a:latin typeface="Segoe UI" panose="020B0502040204020203" pitchFamily="34" charset="0"/>
                          <a:ea typeface="Segoe UI Symbol" panose="020B0502040204020203" pitchFamily="34" charset="0"/>
                          <a:cs typeface="Segoe UI" panose="020B0502040204020203" pitchFamily="34" charset="0"/>
                        </a:rPr>
                        <a:t>Respondent characteristics</a:t>
                      </a:r>
                    </a:p>
                  </a:txBody>
                  <a:tcPr/>
                </a:tc>
                <a:tc>
                  <a:txBody>
                    <a:bodyPr/>
                    <a:lstStyle/>
                    <a:p>
                      <a:pPr algn="ctr">
                        <a:lnSpc>
                          <a:spcPct val="100000"/>
                        </a:lnSpc>
                      </a:pPr>
                      <a:r>
                        <a:rPr lang="en-US" sz="2000" b="1" dirty="0">
                          <a:latin typeface="Segoe UI" panose="020B0502040204020203" pitchFamily="34" charset="0"/>
                          <a:ea typeface="Segoe UI Symbol" panose="020B0502040204020203" pitchFamily="34" charset="0"/>
                          <a:cs typeface="Segoe UI" panose="020B0502040204020203" pitchFamily="34" charset="0"/>
                        </a:rPr>
                        <a:t>Weighted </a:t>
                      </a:r>
                      <a:r>
                        <a:rPr lang="en-US" sz="2000" b="1" dirty="0">
                          <a:latin typeface="Montserrat" pitchFamily="2" charset="77"/>
                          <a:ea typeface="Segoe UI Symbol" panose="020B0502040204020203" pitchFamily="34" charset="0"/>
                          <a:cs typeface="Segoe UI" panose="020B0502040204020203" pitchFamily="34" charset="0"/>
                        </a:rPr>
                        <a:t>(</a:t>
                      </a:r>
                      <a:r>
                        <a:rPr lang="en-US" sz="2000" b="1" dirty="0">
                          <a:latin typeface="Segoe UI" panose="020B0502040204020203" pitchFamily="34" charset="0"/>
                          <a:ea typeface="Segoe UI Symbol" panose="020B0502040204020203" pitchFamily="34" charset="0"/>
                          <a:cs typeface="Segoe UI" panose="020B0502040204020203" pitchFamily="34" charset="0"/>
                        </a:rPr>
                        <a:t>n</a:t>
                      </a:r>
                      <a:r>
                        <a:rPr lang="en-US" sz="2000" b="1" dirty="0">
                          <a:latin typeface="Montserrat" pitchFamily="2" charset="77"/>
                          <a:ea typeface="Segoe UI Symbol" panose="020B0502040204020203" pitchFamily="34" charset="0"/>
                          <a:cs typeface="Segoe UI" panose="020B0502040204020203" pitchFamily="34" charset="0"/>
                        </a:rPr>
                        <a:t>)</a:t>
                      </a:r>
                    </a:p>
                  </a:txBody>
                  <a:tcPr/>
                </a:tc>
                <a:tc>
                  <a:txBody>
                    <a:bodyPr/>
                    <a:lstStyle/>
                    <a:p>
                      <a:pPr algn="ctr">
                        <a:lnSpc>
                          <a:spcPct val="100000"/>
                        </a:lnSpc>
                      </a:pPr>
                      <a:r>
                        <a:rPr lang="en-US" sz="2000" b="1" dirty="0">
                          <a:latin typeface="Segoe UI" panose="020B0502040204020203" pitchFamily="34" charset="0"/>
                          <a:ea typeface="Segoe UI Symbol" panose="020B0502040204020203" pitchFamily="34" charset="0"/>
                          <a:cs typeface="Segoe UI" panose="020B0502040204020203" pitchFamily="34" charset="0"/>
                        </a:rPr>
                        <a:t>Percent</a:t>
                      </a:r>
                    </a:p>
                  </a:txBody>
                  <a:tcPr/>
                </a:tc>
                <a:extLst>
                  <a:ext uri="{0D108BD9-81ED-4DB2-BD59-A6C34878D82A}">
                    <a16:rowId xmlns:a16="http://schemas.microsoft.com/office/drawing/2014/main" val="37823988"/>
                  </a:ext>
                </a:extLst>
              </a:tr>
              <a:tr h="5365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u="sng" dirty="0">
                          <a:solidFill>
                            <a:schemeClr val="tx1">
                              <a:lumMod val="50000"/>
                            </a:schemeClr>
                          </a:solidFill>
                          <a:latin typeface="Segoe UI" panose="020B0502040204020203" pitchFamily="34" charset="0"/>
                          <a:cs typeface="Segoe UI" panose="020B0502040204020203" pitchFamily="34" charset="0"/>
                        </a:rPr>
                        <a:t>Region</a:t>
                      </a:r>
                      <a:endParaRPr lang="en-US" sz="2000" b="1" u="sng" baseline="30000" dirty="0">
                        <a:solidFill>
                          <a:schemeClr val="tx1">
                            <a:lumMod val="50000"/>
                          </a:schemeClr>
                        </a:solidFill>
                        <a:latin typeface="Segoe UI" panose="020B0502040204020203" pitchFamily="34" charset="0"/>
                        <a:cs typeface="Segoe UI" panose="020B0502040204020203" pitchFamily="34" charset="0"/>
                      </a:endParaRPr>
                    </a:p>
                  </a:txBody>
                  <a:tcPr/>
                </a:tc>
                <a:tc>
                  <a:txBody>
                    <a:bodyPr/>
                    <a:lstStyle/>
                    <a:p>
                      <a:pPr algn="ctr"/>
                      <a:endParaRPr lang="en-US" sz="20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a:endParaRPr lang="en-US" sz="20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extLst>
                  <a:ext uri="{0D108BD9-81ED-4DB2-BD59-A6C34878D82A}">
                    <a16:rowId xmlns:a16="http://schemas.microsoft.com/office/drawing/2014/main" val="2181195932"/>
                  </a:ext>
                </a:extLst>
              </a:tr>
              <a:tr h="601642">
                <a:tc>
                  <a:txBody>
                    <a:bodyPr/>
                    <a:lstStyle/>
                    <a:p>
                      <a:pPr algn="r" fontAlgn="b"/>
                      <a:r>
                        <a:rPr lang="en-US" sz="2000" b="0" dirty="0">
                          <a:solidFill>
                            <a:schemeClr val="tx1">
                              <a:lumMod val="50000"/>
                            </a:schemeClr>
                          </a:solidFill>
                          <a:latin typeface="Segoe UI" panose="020B0502040204020203" pitchFamily="34" charset="0"/>
                          <a:cs typeface="Segoe UI" panose="020B0502040204020203" pitchFamily="34" charset="0"/>
                        </a:rPr>
                        <a:t>  </a:t>
                      </a:r>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Amhara</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378</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21.1</a:t>
                      </a:r>
                    </a:p>
                  </a:txBody>
                  <a:tcPr marL="9525" marR="9525" marT="9525" marB="0" anchor="b"/>
                </a:tc>
                <a:extLst>
                  <a:ext uri="{0D108BD9-81ED-4DB2-BD59-A6C34878D82A}">
                    <a16:rowId xmlns:a16="http://schemas.microsoft.com/office/drawing/2014/main" val="3855585753"/>
                  </a:ext>
                </a:extLst>
              </a:tr>
              <a:tr h="601642">
                <a:tc>
                  <a:txBody>
                    <a:bodyPr/>
                    <a:lstStyle/>
                    <a:p>
                      <a:pPr algn="r" fontAlgn="b"/>
                      <a:r>
                        <a:rPr lang="en-US" sz="2000" b="0" dirty="0">
                          <a:solidFill>
                            <a:schemeClr val="tx1">
                              <a:lumMod val="50000"/>
                            </a:schemeClr>
                          </a:solidFill>
                          <a:latin typeface="Segoe UI" panose="020B0502040204020203" pitchFamily="34" charset="0"/>
                          <a:cs typeface="Segoe UI" panose="020B0502040204020203" pitchFamily="34" charset="0"/>
                        </a:rPr>
                        <a:t>  </a:t>
                      </a:r>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Oromia</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944</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52.5</a:t>
                      </a:r>
                    </a:p>
                  </a:txBody>
                  <a:tcPr marL="9525" marR="9525" marT="9525" marB="0" anchor="b"/>
                </a:tc>
                <a:extLst>
                  <a:ext uri="{0D108BD9-81ED-4DB2-BD59-A6C34878D82A}">
                    <a16:rowId xmlns:a16="http://schemas.microsoft.com/office/drawing/2014/main" val="1863544217"/>
                  </a:ext>
                </a:extLst>
              </a:tr>
              <a:tr h="601642">
                <a:tc>
                  <a:txBody>
                    <a:bodyPr/>
                    <a:lstStyle/>
                    <a:p>
                      <a:pPr algn="r" fontAlgn="b"/>
                      <a:r>
                        <a:rPr lang="en-US" sz="2000" b="0" dirty="0">
                          <a:solidFill>
                            <a:schemeClr val="tx1">
                              <a:lumMod val="50000"/>
                            </a:schemeClr>
                          </a:solidFill>
                          <a:latin typeface="Segoe UI" panose="020B0502040204020203" pitchFamily="34" charset="0"/>
                          <a:cs typeface="Segoe UI" panose="020B0502040204020203" pitchFamily="34" charset="0"/>
                        </a:rPr>
                        <a:t>  </a:t>
                      </a:r>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SNNP</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394</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21.9</a:t>
                      </a:r>
                    </a:p>
                  </a:txBody>
                  <a:tcPr marL="9525" marR="9525" marT="9525" marB="0" anchor="b"/>
                </a:tc>
                <a:extLst>
                  <a:ext uri="{0D108BD9-81ED-4DB2-BD59-A6C34878D82A}">
                    <a16:rowId xmlns:a16="http://schemas.microsoft.com/office/drawing/2014/main" val="1896792351"/>
                  </a:ext>
                </a:extLst>
              </a:tr>
              <a:tr h="601642">
                <a:tc>
                  <a:txBody>
                    <a:bodyPr/>
                    <a:lstStyle/>
                    <a:p>
                      <a:pPr algn="r" fontAlgn="b"/>
                      <a:r>
                        <a:rPr lang="en-US" sz="2000" b="0" dirty="0">
                          <a:solidFill>
                            <a:schemeClr val="tx1">
                              <a:lumMod val="50000"/>
                            </a:schemeClr>
                          </a:solidFill>
                          <a:latin typeface="Segoe UI" panose="020B0502040204020203" pitchFamily="34" charset="0"/>
                          <a:cs typeface="Segoe UI" panose="020B0502040204020203" pitchFamily="34" charset="0"/>
                        </a:rPr>
                        <a:t>  </a:t>
                      </a:r>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Addis </a:t>
                      </a:r>
                      <a:r>
                        <a:rPr lang="en-US" sz="20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Ababa</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81</a:t>
                      </a:r>
                    </a:p>
                  </a:txBody>
                  <a:tcPr marL="9525" marR="9525" marT="9525" marB="0" anchor="b"/>
                </a:tc>
                <a:tc>
                  <a:txBody>
                    <a:bodyPr/>
                    <a:lstStyle/>
                    <a:p>
                      <a:pPr algn="ctr" fontAlgn="b"/>
                      <a:r>
                        <a:rPr lang="en-US" sz="2000" b="0" i="0" u="none" strike="noStrike" dirty="0">
                          <a:solidFill>
                            <a:schemeClr val="tx1">
                              <a:lumMod val="50000"/>
                            </a:schemeClr>
                          </a:solidFill>
                          <a:effectLst/>
                          <a:latin typeface="Segoe UI" panose="020B0502040204020203" pitchFamily="34" charset="0"/>
                          <a:cs typeface="Segoe UI" panose="020B0502040204020203" pitchFamily="34" charset="0"/>
                        </a:rPr>
                        <a:t>4.5</a:t>
                      </a:r>
                    </a:p>
                  </a:txBody>
                  <a:tcPr marL="9525" marR="9525" marT="9525" marB="0" anchor="b"/>
                </a:tc>
                <a:extLst>
                  <a:ext uri="{0D108BD9-81ED-4DB2-BD59-A6C34878D82A}">
                    <a16:rowId xmlns:a16="http://schemas.microsoft.com/office/drawing/2014/main" val="155633849"/>
                  </a:ext>
                </a:extLst>
              </a:tr>
              <a:tr h="601642">
                <a:tc>
                  <a:txBody>
                    <a:bodyPr/>
                    <a:lstStyle/>
                    <a:p>
                      <a:pPr algn="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Total</a:t>
                      </a:r>
                    </a:p>
                  </a:txBody>
                  <a:tcPr marL="9525" marR="9525" marT="9525" marB="0" anchor="b"/>
                </a:tc>
                <a:tc>
                  <a:txBody>
                    <a:bodyPr/>
                    <a:lstStyle/>
                    <a:p>
                      <a:pPr algn="ct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1,796</a:t>
                      </a:r>
                    </a:p>
                  </a:txBody>
                  <a:tcPr marL="9525" marR="9525" marT="9525" marB="0" anchor="b"/>
                </a:tc>
                <a:tc>
                  <a:txBody>
                    <a:bodyPr/>
                    <a:lstStyle/>
                    <a:p>
                      <a:pPr algn="ctr" fontAlgn="b"/>
                      <a:r>
                        <a:rPr lang="en-US" sz="2000" b="1" i="0" u="none" strike="noStrike" dirty="0">
                          <a:solidFill>
                            <a:schemeClr val="tx1">
                              <a:lumMod val="50000"/>
                            </a:schemeClr>
                          </a:solidFill>
                          <a:effectLst/>
                          <a:latin typeface="Segoe UI" panose="020B0502040204020203" pitchFamily="34" charset="0"/>
                          <a:cs typeface="Segoe UI" panose="020B0502040204020203" pitchFamily="34" charset="0"/>
                        </a:rPr>
                        <a:t>100</a:t>
                      </a:r>
                    </a:p>
                  </a:txBody>
                  <a:tcPr marL="9525" marR="9525" marT="9525" marB="0" anchor="b"/>
                </a:tc>
                <a:extLst>
                  <a:ext uri="{0D108BD9-81ED-4DB2-BD59-A6C34878D82A}">
                    <a16:rowId xmlns:a16="http://schemas.microsoft.com/office/drawing/2014/main" val="2126587912"/>
                  </a:ext>
                </a:extLst>
              </a:tr>
            </a:tbl>
          </a:graphicData>
        </a:graphic>
      </p:graphicFrame>
      <p:sp>
        <p:nvSpPr>
          <p:cNvPr id="3" name="Rectangle 2">
            <a:extLst>
              <a:ext uri="{FF2B5EF4-FFF2-40B4-BE49-F238E27FC236}">
                <a16:creationId xmlns:a16="http://schemas.microsoft.com/office/drawing/2014/main" id="{81823922-C3FC-6444-A858-9153EF863019}"/>
              </a:ext>
            </a:extLst>
          </p:cNvPr>
          <p:cNvSpPr/>
          <p:nvPr/>
        </p:nvSpPr>
        <p:spPr>
          <a:xfrm>
            <a:off x="0" y="194014"/>
            <a:ext cx="12192000" cy="1077218"/>
          </a:xfrm>
          <a:prstGeom prst="rect">
            <a:avLst/>
          </a:prstGeom>
        </p:spPr>
        <p:txBody>
          <a:bodyPr wrap="square">
            <a:spAutoFit/>
          </a:bodyPr>
          <a:lstStyle/>
          <a:p>
            <a:pPr lvl="0" algn="ctr">
              <a:defRPr/>
            </a:pP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Respondent characteristics of </a:t>
            </a:r>
            <a:r>
              <a:rPr kumimoji="0" lang="en-US" sz="3200" b="1" u="none" kern="1200" cap="none" spc="0" normalizeH="0" baseline="0" noProof="0" dirty="0">
                <a:ln>
                  <a:noFill/>
                </a:ln>
                <a:effectLst/>
                <a:uLnTx/>
                <a:uFillTx/>
                <a:latin typeface="Segoe UI" panose="020B0502040204020203" pitchFamily="34" charset="0"/>
                <a:ea typeface="+mn-ea"/>
                <a:cs typeface="Segoe UI" panose="020B0502040204020203" pitchFamily="34" charset="0"/>
              </a:rPr>
              <a:t>currently </a:t>
            </a: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pregnant women </a:t>
            </a:r>
            <a:r>
              <a:rPr lang="en-US" sz="3200" b="1" dirty="0">
                <a:latin typeface="Segoe UI" panose="020B0502040204020203" pitchFamily="34" charset="0"/>
                <a:cs typeface="Segoe UI" panose="020B0502040204020203" pitchFamily="34" charset="0"/>
              </a:rPr>
              <a:t>who </a:t>
            </a: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completed </a:t>
            </a:r>
            <a:r>
              <a:rPr lang="en-US" sz="3200" b="1" dirty="0">
                <a:latin typeface="Segoe UI" panose="020B0502040204020203" pitchFamily="34" charset="0"/>
                <a:cs typeface="Segoe UI" panose="020B0502040204020203" pitchFamily="34" charset="0"/>
              </a:rPr>
              <a:t>the b</a:t>
            </a: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aseline </a:t>
            </a:r>
            <a:r>
              <a:rPr lang="en-US" sz="3200" b="1" dirty="0">
                <a:latin typeface="Segoe UI" panose="020B0502040204020203" pitchFamily="34" charset="0"/>
                <a:cs typeface="Segoe UI" panose="020B0502040204020203" pitchFamily="34" charset="0"/>
              </a:rPr>
              <a:t>survey</a:t>
            </a:r>
            <a:r>
              <a:rPr kumimoji="0" lang="en-US" sz="3200" b="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(n=1,796), weighted</a:t>
            </a:r>
          </a:p>
        </p:txBody>
      </p:sp>
    </p:spTree>
    <p:extLst>
      <p:ext uri="{BB962C8B-B14F-4D97-AF65-F5344CB8AC3E}">
        <p14:creationId xmlns:p14="http://schemas.microsoft.com/office/powerpoint/2010/main" val="1534212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9123" y="1196692"/>
            <a:ext cx="1353354" cy="4019886"/>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D2C0897E-EC44-4389-BBF7-E72C424CD5C1}"/>
              </a:ext>
            </a:extLst>
          </p:cNvPr>
          <p:cNvSpPr>
            <a:spLocks noGrp="1"/>
          </p:cNvSpPr>
          <p:nvPr>
            <p:ph type="title"/>
          </p:nvPr>
        </p:nvSpPr>
        <p:spPr>
          <a:xfrm>
            <a:off x="0" y="153697"/>
            <a:ext cx="10830113" cy="1116106"/>
          </a:xfrm>
        </p:spPr>
        <p:txBody>
          <a:bodyPr/>
          <a:lstStyle/>
          <a:p>
            <a:pPr algn="ctr"/>
            <a:r>
              <a:rPr lang="en-GB" sz="3200" dirty="0">
                <a:solidFill>
                  <a:schemeClr val="tx1"/>
                </a:solidFill>
                <a:latin typeface="Segoe UI"/>
                <a:cs typeface="Segoe UI"/>
              </a:rPr>
              <a:t>Pregnancy Timing by Region</a:t>
            </a:r>
            <a:br>
              <a:rPr lang="en-GB" sz="2800" dirty="0"/>
            </a:br>
            <a:r>
              <a:rPr lang="en-GB" sz="1800" b="0" i="1" dirty="0">
                <a:solidFill>
                  <a:schemeClr val="tx1"/>
                </a:solidFill>
                <a:latin typeface="Segoe UI"/>
                <a:cs typeface="Segoe UI"/>
              </a:rPr>
              <a:t>Results presented for all currently pregnant women (Total </a:t>
            </a:r>
            <a:r>
              <a:rPr lang="en-GB" sz="1800" i="1" dirty="0">
                <a:solidFill>
                  <a:schemeClr val="tx1"/>
                </a:solidFill>
                <a:latin typeface="Segoe UI"/>
                <a:cs typeface="Segoe UI"/>
              </a:rPr>
              <a:t>n=1,572 </a:t>
            </a:r>
            <a:r>
              <a:rPr lang="en-GB" sz="1800" b="0" i="1" dirty="0">
                <a:solidFill>
                  <a:schemeClr val="tx1"/>
                </a:solidFill>
                <a:latin typeface="Segoe UI"/>
                <a:cs typeface="Segoe UI"/>
              </a:rPr>
              <a:t>for cohort 1 , </a:t>
            </a:r>
            <a:r>
              <a:rPr lang="en-GB" sz="1800" i="1" dirty="0">
                <a:solidFill>
                  <a:schemeClr val="tx1"/>
                </a:solidFill>
                <a:latin typeface="Segoe UI"/>
                <a:cs typeface="Segoe UI"/>
              </a:rPr>
              <a:t>n= 1,796 </a:t>
            </a:r>
            <a:r>
              <a:rPr lang="en-GB" sz="1800" b="0" i="1" dirty="0">
                <a:solidFill>
                  <a:schemeClr val="tx1"/>
                </a:solidFill>
                <a:latin typeface="Segoe UI"/>
                <a:cs typeface="Segoe UI"/>
              </a:rPr>
              <a:t>for cohort 2)</a:t>
            </a:r>
            <a:br>
              <a:rPr lang="en-GB" sz="1800" b="0" i="1" dirty="0">
                <a:solidFill>
                  <a:schemeClr val="tx1"/>
                </a:solidFill>
                <a:latin typeface="Segoe UI"/>
                <a:cs typeface="Segoe UI"/>
              </a:rPr>
            </a:br>
            <a:endParaRPr lang="en-US" sz="1800" b="0" i="1" dirty="0">
              <a:solidFill>
                <a:schemeClr val="tx1"/>
              </a:solidFill>
              <a:latin typeface="Segoe UI"/>
              <a:cs typeface="Segoe UI"/>
            </a:endParaRPr>
          </a:p>
        </p:txBody>
      </p:sp>
      <p:sp>
        <p:nvSpPr>
          <p:cNvPr id="6" name="Content Placeholder 5">
            <a:extLst>
              <a:ext uri="{FF2B5EF4-FFF2-40B4-BE49-F238E27FC236}">
                <a16:creationId xmlns:a16="http://schemas.microsoft.com/office/drawing/2014/main" id="{A9D7A94D-9CC6-4704-8B2F-2729C1D915BF}"/>
              </a:ext>
            </a:extLst>
          </p:cNvPr>
          <p:cNvSpPr>
            <a:spLocks noGrp="1"/>
          </p:cNvSpPr>
          <p:nvPr>
            <p:ph sz="half" idx="2"/>
          </p:nvPr>
        </p:nvSpPr>
        <p:spPr>
          <a:xfrm>
            <a:off x="8753447" y="1084976"/>
            <a:ext cx="3334213" cy="4907261"/>
          </a:xfrm>
        </p:spPr>
        <p:txBody>
          <a:bodyPr vert="horz" lIns="91440" tIns="45720" rIns="91440" bIns="45720" rtlCol="0" anchor="t">
            <a:noAutofit/>
          </a:bodyPr>
          <a:lstStyle/>
          <a:p>
            <a:pPr marL="0" indent="0">
              <a:buClr>
                <a:schemeClr val="tx1"/>
              </a:buClr>
              <a:buSzPct val="100000"/>
              <a:buNone/>
            </a:pPr>
            <a:r>
              <a:rPr lang="en-US" i="1" dirty="0">
                <a:solidFill>
                  <a:schemeClr val="tx1"/>
                </a:solidFill>
                <a:latin typeface="Segoe UI"/>
                <a:ea typeface="Segoe UI" panose="020B0502040204020203" pitchFamily="34" charset="0"/>
                <a:cs typeface="Segoe UI"/>
              </a:rPr>
              <a:t>At the time you became pregnant, did you want to become pregnant then, later, or not at all?</a:t>
            </a:r>
          </a:p>
          <a:p>
            <a:pPr>
              <a:buClr>
                <a:schemeClr val="tx1"/>
              </a:buClr>
              <a:buSzPct val="100000"/>
              <a:buFont typeface="Arial" panose="020B0604020202020204" pitchFamily="34" charset="0"/>
              <a:buChar char="•"/>
            </a:pPr>
            <a:r>
              <a:rPr lang="en-US" b="1" i="1" dirty="0">
                <a:solidFill>
                  <a:schemeClr val="tx1"/>
                </a:solidFill>
                <a:latin typeface="Segoe UI"/>
                <a:cs typeface="Segoe UI"/>
              </a:rPr>
              <a:t>Nationally,</a:t>
            </a:r>
            <a:r>
              <a:rPr lang="en-US" i="1" dirty="0">
                <a:solidFill>
                  <a:schemeClr val="tx1"/>
                </a:solidFill>
                <a:latin typeface="Segoe UI"/>
                <a:cs typeface="Segoe UI"/>
              </a:rPr>
              <a:t> the percentage of women who reported “not at all” </a:t>
            </a:r>
            <a:r>
              <a:rPr lang="en-US" b="1" i="1" dirty="0">
                <a:solidFill>
                  <a:schemeClr val="tx1"/>
                </a:solidFill>
                <a:latin typeface="Segoe UI"/>
                <a:cs typeface="Segoe UI"/>
              </a:rPr>
              <a:t>decreased in cohort 2 by 4 percentage point </a:t>
            </a:r>
          </a:p>
          <a:p>
            <a:pPr>
              <a:buClr>
                <a:schemeClr val="tx1"/>
              </a:buClr>
              <a:buSzPct val="100000"/>
              <a:buFont typeface="Arial" panose="020B0604020202020204" pitchFamily="34" charset="0"/>
              <a:buChar char="•"/>
              <a:defRPr/>
            </a:pPr>
            <a:r>
              <a:rPr lang="en-US" i="1" dirty="0">
                <a:solidFill>
                  <a:schemeClr val="tx1"/>
                </a:solidFill>
                <a:latin typeface="Segoe UI"/>
                <a:cs typeface="Segoe UI"/>
              </a:rPr>
              <a:t>The percentage of women who wanted their pregnancy </a:t>
            </a:r>
            <a:r>
              <a:rPr lang="en-US" b="1" i="1" dirty="0">
                <a:solidFill>
                  <a:schemeClr val="tx1"/>
                </a:solidFill>
                <a:latin typeface="Segoe UI"/>
                <a:cs typeface="Segoe UI"/>
              </a:rPr>
              <a:t>later or not at all</a:t>
            </a:r>
            <a:r>
              <a:rPr lang="en-US" i="1" dirty="0">
                <a:solidFill>
                  <a:schemeClr val="tx1"/>
                </a:solidFill>
                <a:latin typeface="Segoe UI"/>
                <a:cs typeface="Segoe UI"/>
              </a:rPr>
              <a:t> remained the same between cohort1 and cohort 2 for all regions except SNNP where the proportion decreased by 10 percentage point in cohort 2</a:t>
            </a:r>
            <a:r>
              <a:rPr lang="en-US" b="1" i="1" dirty="0">
                <a:solidFill>
                  <a:schemeClr val="tx1"/>
                </a:solidFill>
                <a:latin typeface="Segoe UI"/>
                <a:cs typeface="Segoe UI"/>
              </a:rPr>
              <a:t>.</a:t>
            </a:r>
          </a:p>
        </p:txBody>
      </p:sp>
      <p:graphicFrame>
        <p:nvGraphicFramePr>
          <p:cNvPr id="10" name="Chart 9"/>
          <p:cNvGraphicFramePr/>
          <p:nvPr>
            <p:extLst>
              <p:ext uri="{D42A27DB-BD31-4B8C-83A1-F6EECF244321}">
                <p14:modId xmlns:p14="http://schemas.microsoft.com/office/powerpoint/2010/main" val="68078196"/>
              </p:ext>
            </p:extLst>
          </p:nvPr>
        </p:nvGraphicFramePr>
        <p:xfrm>
          <a:off x="238153" y="1196693"/>
          <a:ext cx="8268538" cy="462498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5">
            <a:extLst>
              <a:ext uri="{FF2B5EF4-FFF2-40B4-BE49-F238E27FC236}">
                <a16:creationId xmlns:a16="http://schemas.microsoft.com/office/drawing/2014/main" id="{35F010DD-8728-429B-844B-1035F7D240C5}"/>
              </a:ext>
            </a:extLst>
          </p:cNvPr>
          <p:cNvSpPr txBox="1">
            <a:spLocks/>
          </p:cNvSpPr>
          <p:nvPr/>
        </p:nvSpPr>
        <p:spPr>
          <a:xfrm>
            <a:off x="238153" y="5757275"/>
            <a:ext cx="11016341" cy="598267"/>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20000"/>
              </a:lnSpc>
              <a:spcBef>
                <a:spcPts val="0"/>
              </a:spcBef>
              <a:buClr>
                <a:srgbClr val="59595B"/>
              </a:buClr>
              <a:buSzPct val="100000"/>
              <a:buFont typeface="Arial" panose="020B0604020202020204" pitchFamily="34" charset="0"/>
              <a:buChar char="•"/>
              <a:defRPr/>
            </a:pPr>
            <a:r>
              <a:rPr lang="en-US" sz="2500" b="1" i="1" dirty="0">
                <a:solidFill>
                  <a:schemeClr val="tx1"/>
                </a:solidFill>
                <a:latin typeface="Segoe UI"/>
                <a:cs typeface="Segoe UI"/>
              </a:rPr>
              <a:t>Region-1 and 2 refers to cohort 1 and cohort 2 studies of the specific region</a:t>
            </a:r>
          </a:p>
          <a:p>
            <a:pPr marL="228600" marR="0" lvl="0" indent="-228600" algn="l" defTabSz="914400" rtl="0" eaLnBrk="1" fontAlgn="auto" latinLnBrk="0" hangingPunct="1">
              <a:lnSpc>
                <a:spcPct val="120000"/>
              </a:lnSpc>
              <a:spcBef>
                <a:spcPts val="0"/>
              </a:spcBef>
              <a:spcAft>
                <a:spcPts val="0"/>
              </a:spcAft>
              <a:buClr>
                <a:srgbClr val="59595B"/>
              </a:buClr>
              <a:buSzPct val="100000"/>
              <a:buFont typeface="Arial" panose="020B0604020202020204" pitchFamily="34" charset="0"/>
              <a:buChar char="•"/>
              <a:tabLst/>
              <a:defRPr/>
            </a:pPr>
            <a:r>
              <a:rPr lang="en-US" sz="2500" b="1" i="1" dirty="0">
                <a:solidFill>
                  <a:schemeClr val="tx1"/>
                </a:solidFill>
                <a:latin typeface="Segoe UI"/>
                <a:cs typeface="Segoe UI"/>
              </a:rPr>
              <a:t>* SNNP -1 &amp; -2, for comparison purpose, </a:t>
            </a:r>
            <a:r>
              <a:rPr lang="en-US" sz="2500" b="1" i="1" dirty="0" err="1">
                <a:solidFill>
                  <a:schemeClr val="tx1"/>
                </a:solidFill>
                <a:latin typeface="Segoe UI"/>
                <a:cs typeface="Segoe UI"/>
              </a:rPr>
              <a:t>Sidama</a:t>
            </a:r>
            <a:r>
              <a:rPr lang="en-US" sz="2500" b="1" i="1" dirty="0">
                <a:solidFill>
                  <a:schemeClr val="tx1"/>
                </a:solidFill>
                <a:latin typeface="Segoe UI"/>
                <a:cs typeface="Segoe UI"/>
              </a:rPr>
              <a:t> </a:t>
            </a:r>
            <a:r>
              <a:rPr lang="en-US" sz="2600" b="1" i="1" dirty="0">
                <a:solidFill>
                  <a:schemeClr val="tx1"/>
                </a:solidFill>
                <a:latin typeface="Segoe UI"/>
                <a:cs typeface="Segoe UI"/>
              </a:rPr>
              <a:t>is excluded in both Cohort 1 &amp; 2 analysis.</a:t>
            </a:r>
          </a:p>
          <a:p>
            <a:pPr marL="228600" marR="0" lvl="0" indent="-228600" algn="l" defTabSz="914400" rtl="0" eaLnBrk="1" fontAlgn="auto" latinLnBrk="0" hangingPunct="1">
              <a:lnSpc>
                <a:spcPct val="120000"/>
              </a:lnSpc>
              <a:spcBef>
                <a:spcPts val="0"/>
              </a:spcBef>
              <a:spcAft>
                <a:spcPts val="0"/>
              </a:spcAft>
              <a:buClr>
                <a:srgbClr val="59595B"/>
              </a:buClr>
              <a:buSzPct val="100000"/>
              <a:buFont typeface="Arial" panose="020B0604020202020204" pitchFamily="34" charset="0"/>
              <a:buChar char="•"/>
              <a:tabLst/>
              <a:defRPr/>
            </a:pPr>
            <a:r>
              <a:rPr lang="en-US" sz="2600" b="1" i="1" dirty="0">
                <a:solidFill>
                  <a:schemeClr val="tx1"/>
                </a:solidFill>
                <a:latin typeface="Segoe UI"/>
                <a:cs typeface="Segoe UI"/>
              </a:rPr>
              <a:t>** Total -1 &amp; 2 : includes the four regions only – Oromia, SNNP, Amhara and Addis Ababa. For comparison purpose, Tigray, Afar and </a:t>
            </a:r>
            <a:r>
              <a:rPr lang="en-US" sz="2600" b="1" i="1" dirty="0" err="1">
                <a:solidFill>
                  <a:schemeClr val="tx1"/>
                </a:solidFill>
                <a:latin typeface="Segoe UI"/>
                <a:cs typeface="Segoe UI"/>
              </a:rPr>
              <a:t>Sidama</a:t>
            </a:r>
            <a:r>
              <a:rPr lang="en-US" sz="2600" b="1" i="1" dirty="0">
                <a:solidFill>
                  <a:schemeClr val="tx1"/>
                </a:solidFill>
                <a:latin typeface="Segoe UI"/>
                <a:cs typeface="Segoe UI"/>
              </a:rPr>
              <a:t> regions are excluded.  </a:t>
            </a:r>
          </a:p>
          <a:p>
            <a:pPr marL="0" marR="0" lvl="0" indent="0" algn="l" defTabSz="914400" rtl="0" eaLnBrk="1" fontAlgn="auto" latinLnBrk="0" hangingPunct="1">
              <a:lnSpc>
                <a:spcPct val="120000"/>
              </a:lnSpc>
              <a:spcBef>
                <a:spcPts val="2000"/>
              </a:spcBef>
              <a:spcAft>
                <a:spcPts val="0"/>
              </a:spcAft>
              <a:buClr>
                <a:srgbClr val="00667D"/>
              </a:buClr>
              <a:buSzPct val="75000"/>
              <a:buNone/>
              <a:tabLst/>
              <a:defRPr/>
            </a:pPr>
            <a:endParaRPr kumimoji="0" lang="en-US" sz="1400" b="1" i="1" u="none" strike="noStrike" kern="1200" cap="none" spc="100" normalizeH="0" baseline="0" noProof="0" dirty="0">
              <a:ln>
                <a:noFill/>
              </a:ln>
              <a:solidFill>
                <a:schemeClr val="tx1"/>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82589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0570" y="1430238"/>
            <a:ext cx="1577018" cy="3870603"/>
          </a:xfrm>
          <a:prstGeom prst="rect">
            <a:avLst/>
          </a:prstGeom>
          <a:solidFill>
            <a:schemeClr val="accent6">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0C841BF4-2FD5-4157-8161-84329E20F593}"/>
              </a:ext>
            </a:extLst>
          </p:cNvPr>
          <p:cNvSpPr>
            <a:spLocks noGrp="1"/>
          </p:cNvSpPr>
          <p:nvPr>
            <p:ph type="title"/>
          </p:nvPr>
        </p:nvSpPr>
        <p:spPr>
          <a:xfrm>
            <a:off x="530820" y="314132"/>
            <a:ext cx="10830113" cy="1116106"/>
          </a:xfrm>
        </p:spPr>
        <p:txBody>
          <a:bodyPr/>
          <a:lstStyle/>
          <a:p>
            <a:pPr algn="ctr"/>
            <a:r>
              <a:rPr lang="en-US" sz="3200" dirty="0">
                <a:solidFill>
                  <a:schemeClr val="tx1"/>
                </a:solidFill>
                <a:latin typeface="Segoe UI"/>
                <a:cs typeface="Segoe UI"/>
              </a:rPr>
              <a:t>Pregnancy Timing by Parity</a:t>
            </a:r>
            <a:br>
              <a:rPr lang="en-US" sz="3200" dirty="0"/>
            </a:br>
            <a:r>
              <a:rPr lang="en-US" sz="1800" b="0" i="1" dirty="0">
                <a:solidFill>
                  <a:schemeClr val="tx1"/>
                </a:solidFill>
                <a:latin typeface="Segoe UI"/>
                <a:cs typeface="Segoe UI"/>
              </a:rPr>
              <a:t>Results presented for all currently pregnant women </a:t>
            </a:r>
            <a:r>
              <a:rPr lang="en-GB" sz="1800" b="0" i="1" dirty="0">
                <a:solidFill>
                  <a:schemeClr val="tx1"/>
                </a:solidFill>
                <a:latin typeface="Segoe UI"/>
                <a:cs typeface="Segoe UI"/>
              </a:rPr>
              <a:t>(Total n=</a:t>
            </a:r>
            <a:r>
              <a:rPr lang="en-GB" sz="1800" i="1" dirty="0">
                <a:solidFill>
                  <a:schemeClr val="tx1"/>
                </a:solidFill>
                <a:latin typeface="Segoe UI"/>
                <a:cs typeface="Segoe UI"/>
              </a:rPr>
              <a:t>1,572</a:t>
            </a:r>
            <a:r>
              <a:rPr lang="en-GB" sz="1800" b="0" i="1" dirty="0">
                <a:solidFill>
                  <a:schemeClr val="tx1"/>
                </a:solidFill>
                <a:latin typeface="Segoe UI"/>
                <a:cs typeface="Segoe UI"/>
              </a:rPr>
              <a:t> for cohort 1 , n= </a:t>
            </a:r>
            <a:r>
              <a:rPr lang="en-GB" sz="1800" i="1" dirty="0">
                <a:solidFill>
                  <a:schemeClr val="tx1"/>
                </a:solidFill>
                <a:latin typeface="Segoe UI"/>
                <a:cs typeface="Segoe UI"/>
              </a:rPr>
              <a:t>1,796</a:t>
            </a:r>
            <a:r>
              <a:rPr lang="en-GB" sz="1800" b="0" i="1" dirty="0">
                <a:solidFill>
                  <a:schemeClr val="tx1"/>
                </a:solidFill>
                <a:latin typeface="Segoe UI"/>
                <a:cs typeface="Segoe UI"/>
              </a:rPr>
              <a:t> for cohort 2)</a:t>
            </a:r>
            <a:br>
              <a:rPr lang="en-GB" sz="1800" b="0" i="1" dirty="0">
                <a:solidFill>
                  <a:schemeClr val="tx1"/>
                </a:solidFill>
                <a:latin typeface="Segoe UI"/>
                <a:cs typeface="Segoe UI"/>
              </a:rPr>
            </a:br>
            <a:endParaRPr lang="en-US" sz="1800" b="0" i="1" dirty="0">
              <a:solidFill>
                <a:schemeClr val="tx1"/>
              </a:solidFill>
              <a:latin typeface="Segoe UI"/>
              <a:cs typeface="Segoe UI"/>
            </a:endParaRPr>
          </a:p>
        </p:txBody>
      </p:sp>
      <p:graphicFrame>
        <p:nvGraphicFramePr>
          <p:cNvPr id="7" name="Content Placeholder 6">
            <a:extLst>
              <a:ext uri="{FF2B5EF4-FFF2-40B4-BE49-F238E27FC236}">
                <a16:creationId xmlns:a16="http://schemas.microsoft.com/office/drawing/2014/main" id="{D441F214-9F39-4C12-BC13-965D70B7C906}"/>
              </a:ext>
            </a:extLst>
          </p:cNvPr>
          <p:cNvGraphicFramePr>
            <a:graphicFrameLocks noGrp="1"/>
          </p:cNvGraphicFramePr>
          <p:nvPr>
            <p:ph sz="half" idx="1"/>
            <p:extLst>
              <p:ext uri="{D42A27DB-BD31-4B8C-83A1-F6EECF244321}">
                <p14:modId xmlns:p14="http://schemas.microsoft.com/office/powerpoint/2010/main" val="2947737046"/>
              </p:ext>
            </p:extLst>
          </p:nvPr>
        </p:nvGraphicFramePr>
        <p:xfrm>
          <a:off x="174520" y="1617702"/>
          <a:ext cx="8863643" cy="445303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F263F8E8-5BBE-4551-8900-5923DBC7EF79}"/>
              </a:ext>
            </a:extLst>
          </p:cNvPr>
          <p:cNvSpPr>
            <a:spLocks noGrp="1"/>
          </p:cNvSpPr>
          <p:nvPr>
            <p:ph sz="half" idx="2"/>
          </p:nvPr>
        </p:nvSpPr>
        <p:spPr>
          <a:xfrm>
            <a:off x="8917588" y="1469421"/>
            <a:ext cx="3274412" cy="5068028"/>
          </a:xfrm>
        </p:spPr>
        <p:txBody>
          <a:bodyPr vert="horz" lIns="91440" tIns="45720" rIns="91440" bIns="45720" rtlCol="0" anchor="t">
            <a:noAutofit/>
          </a:bodyPr>
          <a:lstStyle/>
          <a:p>
            <a:pPr>
              <a:buClr>
                <a:schemeClr val="tx1"/>
              </a:buClr>
              <a:buSzPct val="100000"/>
              <a:buFont typeface="Arial" panose="020B0604020202020204" pitchFamily="34" charset="0"/>
              <a:buChar char="•"/>
            </a:pPr>
            <a:r>
              <a:rPr lang="en-US" sz="1600" i="1" dirty="0">
                <a:solidFill>
                  <a:schemeClr val="tx1"/>
                </a:solidFill>
                <a:latin typeface="Segoe UI"/>
                <a:cs typeface="Segoe UI"/>
              </a:rPr>
              <a:t>The percentage of women who did not want their current pregnancy </a:t>
            </a:r>
            <a:r>
              <a:rPr lang="en-US" sz="1600" b="1" i="1" dirty="0">
                <a:solidFill>
                  <a:schemeClr val="tx1"/>
                </a:solidFill>
                <a:latin typeface="Segoe UI"/>
                <a:cs typeface="Segoe UI"/>
              </a:rPr>
              <a:t>increases with parity – </a:t>
            </a:r>
            <a:r>
              <a:rPr lang="en-US" sz="1600" i="1" dirty="0">
                <a:solidFill>
                  <a:schemeClr val="tx1"/>
                </a:solidFill>
                <a:latin typeface="Segoe UI"/>
                <a:cs typeface="Segoe UI"/>
              </a:rPr>
              <a:t>from </a:t>
            </a:r>
            <a:r>
              <a:rPr lang="en-US" sz="1600" b="1" i="1" dirty="0">
                <a:solidFill>
                  <a:schemeClr val="tx1"/>
                </a:solidFill>
                <a:latin typeface="Segoe UI"/>
                <a:cs typeface="Segoe UI"/>
              </a:rPr>
              <a:t>25%</a:t>
            </a:r>
            <a:r>
              <a:rPr lang="en-US" sz="1600" i="1" dirty="0">
                <a:solidFill>
                  <a:schemeClr val="tx1"/>
                </a:solidFill>
                <a:latin typeface="Segoe UI"/>
                <a:cs typeface="Segoe UI"/>
              </a:rPr>
              <a:t> to </a:t>
            </a:r>
            <a:r>
              <a:rPr lang="en-US" sz="1600" b="1" i="1" dirty="0">
                <a:solidFill>
                  <a:schemeClr val="tx1"/>
                </a:solidFill>
                <a:latin typeface="Segoe UI"/>
                <a:cs typeface="Segoe UI"/>
              </a:rPr>
              <a:t>55%</a:t>
            </a:r>
            <a:r>
              <a:rPr lang="en-US" sz="1600" i="1" dirty="0">
                <a:solidFill>
                  <a:schemeClr val="tx1"/>
                </a:solidFill>
                <a:latin typeface="Segoe UI"/>
                <a:cs typeface="Segoe UI"/>
              </a:rPr>
              <a:t> in cohort 1 and from </a:t>
            </a:r>
            <a:r>
              <a:rPr lang="en-US" sz="1600" b="1" i="1" dirty="0">
                <a:solidFill>
                  <a:schemeClr val="tx1"/>
                </a:solidFill>
                <a:latin typeface="Segoe UI"/>
                <a:cs typeface="Segoe UI"/>
              </a:rPr>
              <a:t>27%</a:t>
            </a:r>
            <a:r>
              <a:rPr lang="en-US" sz="1600" i="1" dirty="0">
                <a:solidFill>
                  <a:schemeClr val="tx1"/>
                </a:solidFill>
                <a:latin typeface="Segoe UI"/>
                <a:cs typeface="Segoe UI"/>
              </a:rPr>
              <a:t> to </a:t>
            </a:r>
            <a:r>
              <a:rPr lang="en-US" sz="1600" b="1" i="1" dirty="0">
                <a:solidFill>
                  <a:schemeClr val="tx1"/>
                </a:solidFill>
                <a:latin typeface="Segoe UI"/>
                <a:cs typeface="Segoe UI"/>
              </a:rPr>
              <a:t>49% </a:t>
            </a:r>
            <a:r>
              <a:rPr lang="en-US" sz="1600" i="1" dirty="0">
                <a:solidFill>
                  <a:schemeClr val="tx1"/>
                </a:solidFill>
                <a:latin typeface="Segoe UI"/>
                <a:cs typeface="Segoe UI"/>
              </a:rPr>
              <a:t>in cohort 2 for women with 0-1 child and those with 4 or more, respectively</a:t>
            </a:r>
            <a:r>
              <a:rPr lang="en-US" sz="1600" b="1" i="1" dirty="0">
                <a:solidFill>
                  <a:schemeClr val="tx1"/>
                </a:solidFill>
                <a:latin typeface="Segoe UI"/>
                <a:cs typeface="Segoe UI"/>
              </a:rPr>
              <a:t>.</a:t>
            </a:r>
          </a:p>
          <a:p>
            <a:pPr>
              <a:buClr>
                <a:schemeClr val="tx1"/>
              </a:buClr>
              <a:buSzPct val="100000"/>
              <a:buFont typeface="Arial" panose="020B0604020202020204" pitchFamily="34" charset="0"/>
              <a:buChar char="•"/>
            </a:pPr>
            <a:r>
              <a:rPr lang="en-US" sz="1600" b="1" i="1" dirty="0">
                <a:solidFill>
                  <a:schemeClr val="tx1"/>
                </a:solidFill>
                <a:latin typeface="Segoe UI"/>
                <a:cs typeface="Segoe UI"/>
              </a:rPr>
              <a:t>The pattern of pregnancy timing was similar between cohort 1 and 2</a:t>
            </a:r>
          </a:p>
          <a:p>
            <a:pPr>
              <a:buClr>
                <a:schemeClr val="tx1"/>
              </a:buClr>
              <a:buSzPct val="100000"/>
              <a:buFont typeface="Arial" panose="020B0604020202020204" pitchFamily="34" charset="0"/>
              <a:buChar char="•"/>
            </a:pPr>
            <a:r>
              <a:rPr lang="en-US" sz="1600" i="1" dirty="0">
                <a:solidFill>
                  <a:schemeClr val="tx1"/>
                </a:solidFill>
                <a:latin typeface="Segoe UI"/>
                <a:cs typeface="Segoe UI"/>
              </a:rPr>
              <a:t>There is a </a:t>
            </a:r>
            <a:r>
              <a:rPr lang="en-US" sz="1600" b="1" i="1" dirty="0">
                <a:solidFill>
                  <a:schemeClr val="tx1"/>
                </a:solidFill>
                <a:latin typeface="Segoe UI"/>
                <a:cs typeface="Segoe UI"/>
              </a:rPr>
              <a:t>missed opportunity </a:t>
            </a:r>
            <a:r>
              <a:rPr lang="en-US" sz="1600" i="1" dirty="0">
                <a:solidFill>
                  <a:schemeClr val="tx1"/>
                </a:solidFill>
                <a:latin typeface="Segoe UI"/>
                <a:cs typeface="Segoe UI"/>
              </a:rPr>
              <a:t>to meet the needs of high parity women who </a:t>
            </a:r>
            <a:r>
              <a:rPr lang="en-US" sz="1600" b="1" i="1" dirty="0">
                <a:solidFill>
                  <a:schemeClr val="tx1"/>
                </a:solidFill>
                <a:latin typeface="Segoe UI"/>
                <a:cs typeface="Segoe UI"/>
              </a:rPr>
              <a:t>desire to limit or further space </a:t>
            </a:r>
            <a:r>
              <a:rPr lang="en-US" sz="1600" i="1" dirty="0">
                <a:solidFill>
                  <a:schemeClr val="tx1"/>
                </a:solidFill>
                <a:latin typeface="Segoe UI"/>
                <a:cs typeface="Segoe UI"/>
              </a:rPr>
              <a:t>their pregnancies.</a:t>
            </a:r>
          </a:p>
          <a:p>
            <a:pPr>
              <a:buClr>
                <a:schemeClr val="tx1"/>
              </a:buClr>
              <a:buSzPct val="100000"/>
              <a:buFont typeface="Arial" panose="020B0604020202020204" pitchFamily="34" charset="0"/>
              <a:buChar char="•"/>
            </a:pPr>
            <a:endParaRPr lang="en-US" sz="1600" i="1" dirty="0">
              <a:solidFill>
                <a:schemeClr val="tx1"/>
              </a:solidFill>
              <a:latin typeface="Segoe UI"/>
              <a:cs typeface="Segoe UI"/>
            </a:endParaRPr>
          </a:p>
        </p:txBody>
      </p:sp>
    </p:spTree>
    <p:extLst>
      <p:ext uri="{BB962C8B-B14F-4D97-AF65-F5344CB8AC3E}">
        <p14:creationId xmlns:p14="http://schemas.microsoft.com/office/powerpoint/2010/main" val="1204189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50F21D1-A56C-634E-943B-09AD488ADF7D}"/>
              </a:ext>
            </a:extLst>
          </p:cNvPr>
          <p:cNvSpPr txBox="1">
            <a:spLocks/>
          </p:cNvSpPr>
          <p:nvPr/>
        </p:nvSpPr>
        <p:spPr>
          <a:xfrm>
            <a:off x="495711" y="336897"/>
            <a:ext cx="11072191" cy="113877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Receipt of any ANC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Segoe UI Symbol" panose="020B0502040204020203" pitchFamily="34" charset="0"/>
                <a:cs typeface="Segoe UI" panose="020B0502040204020203" pitchFamily="34" charset="0"/>
              </a:rPr>
              <a:t>Results presented for all pregnant women by gestational </a:t>
            </a:r>
            <a:r>
              <a:rPr kumimoji="0" lang="en-US" sz="1800" b="0" i="1" u="none" strike="noStrike" kern="1200" cap="none" spc="0" normalizeH="0" baseline="0" noProof="0" dirty="0">
                <a:ln>
                  <a:noFill/>
                </a:ln>
                <a:effectLst/>
                <a:uLnTx/>
                <a:uFillTx/>
                <a:latin typeface="Segoe UI" panose="020B0502040204020203" pitchFamily="34" charset="0"/>
                <a:ea typeface="Segoe UI Symbol" panose="020B0502040204020203" pitchFamily="34" charset="0"/>
                <a:cs typeface="Segoe UI" panose="020B0502040204020203" pitchFamily="34" charset="0"/>
              </a:rPr>
              <a:t>age </a:t>
            </a:r>
            <a:r>
              <a:rPr kumimoji="0" lang="en-GB" sz="1800" b="0" i="1" u="none" strike="noStrike" kern="1200" cap="none" spc="0" normalizeH="0" baseline="0" noProof="0" dirty="0">
                <a:ln>
                  <a:noFill/>
                </a:ln>
                <a:solidFill>
                  <a:schemeClr val="accent3"/>
                </a:solidFill>
                <a:effectLst/>
                <a:uLnTx/>
                <a:uFillTx/>
                <a:latin typeface="Segoe UI"/>
                <a:ea typeface="+mn-ea"/>
                <a:cs typeface="Segoe UI"/>
              </a:rPr>
              <a:t>(</a:t>
            </a:r>
            <a:r>
              <a:rPr lang="en-GB"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t>n=</a:t>
            </a:r>
            <a:r>
              <a:rPr lang="en-GB" b="1"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t>1,572</a:t>
            </a:r>
            <a:r>
              <a:rPr lang="en-GB"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t> for cohort 1 , n= </a:t>
            </a:r>
            <a:r>
              <a:rPr lang="en-GB" b="1"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t>1,796</a:t>
            </a:r>
            <a:r>
              <a:rPr lang="en-GB"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t> for cohort 2)</a:t>
            </a:r>
            <a:br>
              <a:rPr lang="en-GB"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rPr>
            </a:br>
            <a:endParaRPr lang="en-US" i="1" dirty="0">
              <a:solidFill>
                <a:srgbClr val="59595B">
                  <a:lumMod val="50000"/>
                </a:srgbClr>
              </a:solidFill>
              <a:latin typeface="Segoe UI" panose="020B0502040204020203" pitchFamily="34" charset="0"/>
              <a:ea typeface="Segoe UI Symbol" panose="020B0502040204020203" pitchFamily="34" charset="0"/>
              <a:cs typeface="Segoe UI" panose="020B0502040204020203" pitchFamily="34" charset="0"/>
            </a:endParaRPr>
          </a:p>
        </p:txBody>
      </p:sp>
      <p:graphicFrame>
        <p:nvGraphicFramePr>
          <p:cNvPr id="6" name="Chart 5"/>
          <p:cNvGraphicFramePr/>
          <p:nvPr>
            <p:extLst>
              <p:ext uri="{D42A27DB-BD31-4B8C-83A1-F6EECF244321}">
                <p14:modId xmlns:p14="http://schemas.microsoft.com/office/powerpoint/2010/main" val="1638122860"/>
              </p:ext>
            </p:extLst>
          </p:nvPr>
        </p:nvGraphicFramePr>
        <p:xfrm>
          <a:off x="139850" y="1463253"/>
          <a:ext cx="8894524" cy="47357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9443C1B-31B5-462B-B428-148D5C6F3D3F}"/>
              </a:ext>
            </a:extLst>
          </p:cNvPr>
          <p:cNvSpPr txBox="1"/>
          <p:nvPr/>
        </p:nvSpPr>
        <p:spPr>
          <a:xfrm>
            <a:off x="9193762" y="1375337"/>
            <a:ext cx="2536083" cy="4524315"/>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9595B"/>
                </a:solidFill>
                <a:latin typeface="Segoe UI"/>
                <a:cs typeface="Segoe UI"/>
              </a:rPr>
              <a:t>ANC coverage was </a:t>
            </a:r>
            <a:r>
              <a:rPr lang="en-US" b="1" dirty="0">
                <a:solidFill>
                  <a:srgbClr val="59595B"/>
                </a:solidFill>
                <a:latin typeface="Segoe UI"/>
                <a:cs typeface="Segoe UI"/>
              </a:rPr>
              <a:t>similar</a:t>
            </a:r>
            <a:r>
              <a:rPr lang="en-US" dirty="0">
                <a:solidFill>
                  <a:srgbClr val="59595B"/>
                </a:solidFill>
                <a:latin typeface="Segoe UI"/>
                <a:cs typeface="Segoe UI"/>
              </a:rPr>
              <a:t> in both </a:t>
            </a:r>
            <a:r>
              <a:rPr lang="en-US" b="1" dirty="0">
                <a:solidFill>
                  <a:srgbClr val="59595B"/>
                </a:solidFill>
                <a:latin typeface="Segoe UI"/>
                <a:cs typeface="Segoe UI"/>
              </a:rPr>
              <a:t>cohorts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ANC coverage increases with </a:t>
            </a:r>
            <a:r>
              <a:rPr lang="en-US" dirty="0">
                <a:solidFill>
                  <a:srgbClr val="59595B"/>
                </a:solidFill>
                <a:latin typeface="Segoe UI"/>
                <a:cs typeface="Segoe UI"/>
              </a:rPr>
              <a:t>gestational age,  </a:t>
            </a:r>
            <a:r>
              <a:rPr lang="en-US" b="1" dirty="0">
                <a:solidFill>
                  <a:srgbClr val="59595B"/>
                </a:solidFill>
                <a:latin typeface="Segoe UI"/>
                <a:cs typeface="Segoe UI"/>
              </a:rPr>
              <a:t>early ANC</a:t>
            </a:r>
            <a:r>
              <a:rPr lang="en-US" dirty="0">
                <a:solidFill>
                  <a:srgbClr val="59595B"/>
                </a:solidFill>
                <a:latin typeface="Segoe UI"/>
                <a:cs typeface="Segoe UI"/>
              </a:rPr>
              <a:t> care </a:t>
            </a:r>
            <a:r>
              <a:rPr kumimoji="0" lang="en-US" sz="1800" b="1" u="none" strike="noStrike" kern="1200" cap="none" spc="0" normalizeH="0" baseline="0" noProof="0" dirty="0">
                <a:ln>
                  <a:noFill/>
                </a:ln>
                <a:solidFill>
                  <a:srgbClr val="59595B"/>
                </a:solidFill>
                <a:effectLst/>
                <a:uLnTx/>
                <a:uFillTx/>
                <a:latin typeface="Segoe UI"/>
                <a:ea typeface="Segoe UI" panose="020B0502040204020203" pitchFamily="34" charset="0"/>
                <a:cs typeface="Segoe UI"/>
              </a:rPr>
              <a:t>is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defRPr/>
            </a:pPr>
            <a:r>
              <a:rPr lang="en-US" dirty="0">
                <a:latin typeface="Segoe UI" panose="020B0502040204020203" pitchFamily="34" charset="0"/>
                <a:cs typeface="Segoe UI" panose="020B0502040204020203" pitchFamily="34" charset="0"/>
              </a:rPr>
              <a:t>About </a:t>
            </a:r>
            <a:r>
              <a:rPr lang="en-US" b="1" dirty="0">
                <a:latin typeface="Segoe UI" panose="020B0502040204020203" pitchFamily="34" charset="0"/>
                <a:cs typeface="Segoe UI" panose="020B0502040204020203" pitchFamily="34" charset="0"/>
              </a:rPr>
              <a:t>a quarter </a:t>
            </a:r>
            <a:r>
              <a:rPr lang="en-US" dirty="0">
                <a:latin typeface="Segoe UI" panose="020B0502040204020203" pitchFamily="34" charset="0"/>
                <a:cs typeface="Segoe UI" panose="020B0502040204020203" pitchFamily="34" charset="0"/>
              </a:rPr>
              <a:t>of women </a:t>
            </a:r>
            <a:r>
              <a:rPr lang="en-US" dirty="0">
                <a:solidFill>
                  <a:srgbClr val="59595B"/>
                </a:solidFill>
                <a:latin typeface="Segoe UI" panose="020B0502040204020203" pitchFamily="34" charset="0"/>
                <a:ea typeface="Segoe UI" panose="020B0502040204020203" pitchFamily="34" charset="0"/>
                <a:cs typeface="Segoe UI" panose="020B0502040204020203" pitchFamily="34" charset="0"/>
              </a:rPr>
              <a:t>who are 8 months pregnant have </a:t>
            </a:r>
            <a:r>
              <a:rPr lang="en-US" b="1" dirty="0">
                <a:solidFill>
                  <a:srgbClr val="59595B"/>
                </a:solidFill>
                <a:latin typeface="Segoe UI" panose="020B0502040204020203" pitchFamily="34" charset="0"/>
                <a:ea typeface="Segoe UI" panose="020B0502040204020203" pitchFamily="34" charset="0"/>
                <a:cs typeface="Segoe UI" panose="020B0502040204020203" pitchFamily="34" charset="0"/>
              </a:rPr>
              <a:t>not received any ANC </a:t>
            </a:r>
            <a:r>
              <a:rPr lang="en-US" dirty="0">
                <a:solidFill>
                  <a:srgbClr val="59595B"/>
                </a:solidFill>
                <a:latin typeface="Segoe UI" panose="020B0502040204020203" pitchFamily="34" charset="0"/>
                <a:ea typeface="Segoe UI" panose="020B0502040204020203" pitchFamily="34" charset="0"/>
                <a:cs typeface="Segoe UI" panose="020B0502040204020203" pitchFamily="34" charset="0"/>
              </a:rPr>
              <a:t>care in </a:t>
            </a:r>
            <a:r>
              <a:rPr lang="en-US" dirty="0">
                <a:solidFill>
                  <a:srgbClr val="59595B"/>
                </a:solidFill>
                <a:latin typeface="Segoe UI" panose="020B0502040204020203" pitchFamily="34" charset="0"/>
                <a:cs typeface="Segoe UI" panose="020B0502040204020203" pitchFamily="34" charset="0"/>
              </a:rPr>
              <a:t>both</a:t>
            </a:r>
            <a:r>
              <a:rPr lang="en-US" dirty="0">
                <a:solidFill>
                  <a:srgbClr val="59595B"/>
                </a:solidFill>
                <a:latin typeface="Segoe UI" panose="020B0502040204020203" pitchFamily="34" charset="0"/>
                <a:ea typeface="Segoe UI" panose="020B0502040204020203" pitchFamily="34" charset="0"/>
                <a:cs typeface="Segoe UI" panose="020B0502040204020203" pitchFamily="34" charset="0"/>
              </a:rPr>
              <a:t> cohorts</a:t>
            </a:r>
            <a:endParaRPr lang="en-US" sz="2000" dirty="0">
              <a:solidFill>
                <a:srgbClr val="59595B"/>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210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EBC6B-0431-F44A-A80B-F82D60AF583C}"/>
              </a:ext>
            </a:extLst>
          </p:cNvPr>
          <p:cNvSpPr txBox="1">
            <a:spLocks/>
          </p:cNvSpPr>
          <p:nvPr/>
        </p:nvSpPr>
        <p:spPr>
          <a:xfrm>
            <a:off x="559904" y="161792"/>
            <a:ext cx="11072191" cy="123110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Components of ANC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Segoe UI" panose="020B0502040204020203" pitchFamily="34" charset="0"/>
                <a:ea typeface="Segoe UI Symbol" panose="020B0502040204020203" pitchFamily="34" charset="0"/>
                <a:cs typeface="Segoe UI" panose="020B0502040204020203" pitchFamily="34" charset="0"/>
              </a:rPr>
              <a:t>Results presented for pregnant women with ANC visit by gestational age </a:t>
            </a:r>
            <a:r>
              <a:rPr kumimoji="0" lang="en-GB" sz="1400" b="0" i="1" u="none" strike="noStrike" kern="1200" cap="none" spc="0" normalizeH="0" baseline="0" noProof="0" dirty="0">
                <a:ln>
                  <a:noFill/>
                </a:ln>
                <a:effectLst/>
                <a:uLnTx/>
                <a:uFillTx/>
                <a:latin typeface="Segoe UI" panose="020B0502040204020203" pitchFamily="34" charset="0"/>
                <a:cs typeface="Segoe UI" panose="020B0502040204020203" pitchFamily="34" charset="0"/>
              </a:rPr>
              <a:t>(</a:t>
            </a:r>
            <a:r>
              <a:rPr lang="en-GB" sz="1400" i="1" dirty="0">
                <a:latin typeface="Segoe UI" panose="020B0502040204020203" pitchFamily="34" charset="0"/>
                <a:ea typeface="Segoe UI Symbol" panose="020B0502040204020203" pitchFamily="34" charset="0"/>
                <a:cs typeface="Segoe UI" panose="020B0502040204020203" pitchFamily="34" charset="0"/>
              </a:rPr>
              <a:t>n=843 for cohort 1 , n= 950 for cohort 2)</a:t>
            </a:r>
            <a:br>
              <a:rPr lang="en-GB" sz="1400" i="1" dirty="0">
                <a:latin typeface="Segoe UI" panose="020B0502040204020203" pitchFamily="34" charset="0"/>
                <a:ea typeface="Segoe UI Symbol" panose="020B0502040204020203" pitchFamily="34" charset="0"/>
                <a:cs typeface="Segoe UI" panose="020B0502040204020203" pitchFamily="34" charset="0"/>
              </a:rPr>
            </a:br>
            <a:endParaRPr lang="en-US" sz="1400" i="1" dirty="0">
              <a:latin typeface="Segoe UI" panose="020B0502040204020203" pitchFamily="34" charset="0"/>
              <a:ea typeface="Segoe UI Symbol"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fr-CA" sz="14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6DC557AD-5CED-F542-A840-A2CDB1ECA2E5}"/>
              </a:ext>
            </a:extLst>
          </p:cNvPr>
          <p:cNvGraphicFramePr>
            <a:graphicFrameLocks noGrp="1"/>
          </p:cNvGraphicFramePr>
          <p:nvPr>
            <p:extLst>
              <p:ext uri="{D42A27DB-BD31-4B8C-83A1-F6EECF244321}">
                <p14:modId xmlns:p14="http://schemas.microsoft.com/office/powerpoint/2010/main" val="916530429"/>
              </p:ext>
            </p:extLst>
          </p:nvPr>
        </p:nvGraphicFramePr>
        <p:xfrm>
          <a:off x="129334" y="1139513"/>
          <a:ext cx="12062666" cy="4578974"/>
        </p:xfrm>
        <a:graphic>
          <a:graphicData uri="http://schemas.openxmlformats.org/drawingml/2006/table">
            <a:tbl>
              <a:tblPr firstRow="1" bandRow="1">
                <a:tableStyleId>{5C22544A-7EE6-4342-B048-85BDC9FD1C3A}</a:tableStyleId>
              </a:tblPr>
              <a:tblGrid>
                <a:gridCol w="1755530">
                  <a:extLst>
                    <a:ext uri="{9D8B030D-6E8A-4147-A177-3AD203B41FA5}">
                      <a16:colId xmlns:a16="http://schemas.microsoft.com/office/drawing/2014/main" val="2437586246"/>
                    </a:ext>
                  </a:extLst>
                </a:gridCol>
                <a:gridCol w="1163791">
                  <a:extLst>
                    <a:ext uri="{9D8B030D-6E8A-4147-A177-3AD203B41FA5}">
                      <a16:colId xmlns:a16="http://schemas.microsoft.com/office/drawing/2014/main" val="1184130801"/>
                    </a:ext>
                  </a:extLst>
                </a:gridCol>
                <a:gridCol w="1093681">
                  <a:extLst>
                    <a:ext uri="{9D8B030D-6E8A-4147-A177-3AD203B41FA5}">
                      <a16:colId xmlns:a16="http://schemas.microsoft.com/office/drawing/2014/main" val="2326940162"/>
                    </a:ext>
                  </a:extLst>
                </a:gridCol>
                <a:gridCol w="1214053">
                  <a:extLst>
                    <a:ext uri="{9D8B030D-6E8A-4147-A177-3AD203B41FA5}">
                      <a16:colId xmlns:a16="http://schemas.microsoft.com/office/drawing/2014/main" val="4147780441"/>
                    </a:ext>
                  </a:extLst>
                </a:gridCol>
                <a:gridCol w="1246193">
                  <a:extLst>
                    <a:ext uri="{9D8B030D-6E8A-4147-A177-3AD203B41FA5}">
                      <a16:colId xmlns:a16="http://schemas.microsoft.com/office/drawing/2014/main" val="2862312526"/>
                    </a:ext>
                  </a:extLst>
                </a:gridCol>
                <a:gridCol w="1302838">
                  <a:extLst>
                    <a:ext uri="{9D8B030D-6E8A-4147-A177-3AD203B41FA5}">
                      <a16:colId xmlns:a16="http://schemas.microsoft.com/office/drawing/2014/main" val="3577038894"/>
                    </a:ext>
                  </a:extLst>
                </a:gridCol>
                <a:gridCol w="1340601">
                  <a:extLst>
                    <a:ext uri="{9D8B030D-6E8A-4147-A177-3AD203B41FA5}">
                      <a16:colId xmlns:a16="http://schemas.microsoft.com/office/drawing/2014/main" val="2603746274"/>
                    </a:ext>
                  </a:extLst>
                </a:gridCol>
                <a:gridCol w="1607182">
                  <a:extLst>
                    <a:ext uri="{9D8B030D-6E8A-4147-A177-3AD203B41FA5}">
                      <a16:colId xmlns:a16="http://schemas.microsoft.com/office/drawing/2014/main" val="3439106352"/>
                    </a:ext>
                  </a:extLst>
                </a:gridCol>
                <a:gridCol w="1338797">
                  <a:extLst>
                    <a:ext uri="{9D8B030D-6E8A-4147-A177-3AD203B41FA5}">
                      <a16:colId xmlns:a16="http://schemas.microsoft.com/office/drawing/2014/main" val="448946626"/>
                    </a:ext>
                  </a:extLst>
                </a:gridCol>
              </a:tblGrid>
              <a:tr h="688009">
                <a:tc>
                  <a:txBody>
                    <a:bodyPr/>
                    <a:lstStyle/>
                    <a:p>
                      <a:r>
                        <a:rPr lang="en-US" sz="1600" b="1" dirty="0">
                          <a:latin typeface="Segoe UI" panose="020B0502040204020203" pitchFamily="34" charset="0"/>
                          <a:cs typeface="Segoe UI" panose="020B0502040204020203" pitchFamily="34" charset="0"/>
                        </a:rPr>
                        <a:t>Gestational age</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algn="ctr"/>
                      <a:r>
                        <a:rPr lang="en-US" sz="1600" b="1" dirty="0">
                          <a:latin typeface="Segoe UI" panose="020B0502040204020203" pitchFamily="34" charset="0"/>
                          <a:cs typeface="Segoe UI" panose="020B0502040204020203" pitchFamily="34" charset="0"/>
                        </a:rPr>
                        <a:t>Blood Pressure measure taken (%)</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Segoe UI" panose="020B0502040204020203" pitchFamily="34" charset="0"/>
                          <a:cs typeface="Segoe UI" panose="020B0502040204020203" pitchFamily="34" charset="0"/>
                        </a:rPr>
                        <a:t>Weight taken (%)</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Segoe UI" panose="020B0502040204020203" pitchFamily="34" charset="0"/>
                          <a:cs typeface="Segoe UI" panose="020B0502040204020203" pitchFamily="34" charset="0"/>
                        </a:rPr>
                        <a:t>Urine Sample Taken (%)</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Segoe UI" panose="020B0502040204020203" pitchFamily="34" charset="0"/>
                          <a:cs typeface="Segoe UI" panose="020B0502040204020203" pitchFamily="34" charset="0"/>
                        </a:rPr>
                        <a:t>Blood Sample Taken (%)</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Montserrat" pitchFamily="2" charset="77"/>
                        <a:ea typeface="Segoe UI Symbol" panose="020B0502040204020203" pitchFamily="34" charset="0"/>
                        <a:cs typeface="Segoe UI" panose="020B0502040204020203" pitchFamily="34" charset="0"/>
                      </a:endParaRPr>
                    </a:p>
                  </a:txBody>
                  <a:tcPr/>
                </a:tc>
                <a:extLst>
                  <a:ext uri="{0D108BD9-81ED-4DB2-BD59-A6C34878D82A}">
                    <a16:rowId xmlns:a16="http://schemas.microsoft.com/office/drawing/2014/main" val="37823988"/>
                  </a:ext>
                </a:extLst>
              </a:tr>
              <a:tr h="475272">
                <a:tc>
                  <a:txBody>
                    <a:bodyPr/>
                    <a:lstStyle/>
                    <a:p>
                      <a:pPr algn="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Cohort - 1</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Cohort - 2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1202006639"/>
                  </a:ext>
                </a:extLst>
              </a:tr>
              <a:tr h="475272">
                <a:tc>
                  <a:txBody>
                    <a:bodyPr/>
                    <a:lstStyle/>
                    <a:p>
                      <a:pPr algn="r"/>
                      <a:r>
                        <a:rPr lang="en-US" sz="1600" b="1" u="none" strike="noStrike" dirty="0">
                          <a:solidFill>
                            <a:schemeClr val="tx1">
                              <a:lumMod val="50000"/>
                            </a:schemeClr>
                          </a:solidFill>
                          <a:effectLst/>
                          <a:latin typeface="Segoe UI" panose="020B0502040204020203" pitchFamily="34" charset="0"/>
                          <a:cs typeface="Segoe UI" panose="020B0502040204020203" pitchFamily="34" charset="0"/>
                        </a:rPr>
                        <a:t>≤ </a:t>
                      </a:r>
                      <a:r>
                        <a:rPr lang="en-US" sz="1600" b="1" dirty="0">
                          <a:solidFill>
                            <a:schemeClr val="tx1">
                              <a:lumMod val="50000"/>
                            </a:schemeClr>
                          </a:solidFill>
                          <a:latin typeface="Segoe UI" panose="020B0502040204020203" pitchFamily="34" charset="0"/>
                          <a:cs typeface="Segoe UI" panose="020B0502040204020203" pitchFamily="34" charset="0"/>
                        </a:rPr>
                        <a:t>3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66</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55</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49</a:t>
                      </a: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42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65</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57</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63</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2110436737"/>
                  </a:ext>
                </a:extLst>
              </a:tr>
              <a:tr h="433339">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4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65</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79</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65</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50</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76</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59512318"/>
                  </a:ext>
                </a:extLst>
              </a:tr>
              <a:tr h="433339">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5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73</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74</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69</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69</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40</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57</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67</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66</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2070667169"/>
                  </a:ext>
                </a:extLst>
              </a:tr>
              <a:tr h="433339">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6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74</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69</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73</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48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60</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1319526559"/>
                  </a:ext>
                </a:extLst>
              </a:tr>
              <a:tr h="433339">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7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79</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79</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63</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76</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40</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2047178270"/>
                  </a:ext>
                </a:extLst>
              </a:tr>
              <a:tr h="402355">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8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78</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91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44</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53</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67</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1564392692"/>
                  </a:ext>
                </a:extLst>
              </a:tr>
              <a:tr h="402355">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9 + months</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u="none" strike="noStrike" dirty="0">
                          <a:solidFill>
                            <a:schemeClr val="tx1">
                              <a:lumMod val="50000"/>
                            </a:schemeClr>
                          </a:solidFill>
                          <a:effectLst/>
                          <a:latin typeface="Segoe UI" panose="020B0502040204020203" pitchFamily="34" charset="0"/>
                          <a:cs typeface="Segoe UI" panose="020B0502040204020203" pitchFamily="34" charset="0"/>
                        </a:rPr>
                        <a:t>79</a:t>
                      </a:r>
                      <a:endPar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82</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84</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85</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59</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63</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71</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0" u="none" strike="noStrike" kern="1200" dirty="0">
                          <a:solidFill>
                            <a:schemeClr val="tx1">
                              <a:lumMod val="50000"/>
                            </a:schemeClr>
                          </a:solidFill>
                          <a:effectLst/>
                          <a:latin typeface="Segoe UI" panose="020B0502040204020203" pitchFamily="34" charset="0"/>
                          <a:cs typeface="Segoe UI" panose="020B0502040204020203" pitchFamily="34" charset="0"/>
                        </a:rPr>
                        <a:t>78</a:t>
                      </a:r>
                      <a:endPar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2354046733"/>
                  </a:ext>
                </a:extLst>
              </a:tr>
              <a:tr h="402355">
                <a:tc>
                  <a:txBody>
                    <a:bodyPr/>
                    <a:lstStyle/>
                    <a:p>
                      <a:pPr algn="r"/>
                      <a:r>
                        <a:rPr lang="en-US" sz="1600" b="1" dirty="0">
                          <a:solidFill>
                            <a:schemeClr val="tx1">
                              <a:lumMod val="50000"/>
                            </a:schemeClr>
                          </a:solidFill>
                          <a:latin typeface="Segoe UI" panose="020B0502040204020203" pitchFamily="34" charset="0"/>
                          <a:cs typeface="Segoe UI" panose="020B0502040204020203" pitchFamily="34" charset="0"/>
                        </a:rPr>
                        <a:t>TOTAL</a:t>
                      </a: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1" u="none" strike="noStrike" dirty="0">
                          <a:solidFill>
                            <a:schemeClr val="tx1">
                              <a:lumMod val="50000"/>
                            </a:schemeClr>
                          </a:solidFill>
                          <a:effectLst/>
                          <a:latin typeface="Segoe UI" panose="020B0502040204020203" pitchFamily="34" charset="0"/>
                          <a:cs typeface="Segoe UI" panose="020B0502040204020203" pitchFamily="34" charset="0"/>
                        </a:rPr>
                        <a:t>74</a:t>
                      </a:r>
                      <a:endParaRPr lang="en-US" sz="1600" b="1" i="0" u="none" strike="noStrike" dirty="0">
                        <a:solidFill>
                          <a:schemeClr val="tx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78</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67</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71</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45</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59</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65</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tx1">
                              <a:lumMod val="50000"/>
                            </a:schemeClr>
                          </a:solidFill>
                          <a:effectLst/>
                          <a:latin typeface="Segoe UI" panose="020B0502040204020203" pitchFamily="34" charset="0"/>
                          <a:cs typeface="Segoe UI" panose="020B0502040204020203" pitchFamily="34" charset="0"/>
                        </a:rPr>
                        <a:t>73</a:t>
                      </a:r>
                      <a:endPar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tc>
                <a:extLst>
                  <a:ext uri="{0D108BD9-81ED-4DB2-BD59-A6C34878D82A}">
                    <a16:rowId xmlns:a16="http://schemas.microsoft.com/office/drawing/2014/main" val="2677293318"/>
                  </a:ext>
                </a:extLst>
              </a:tr>
            </a:tbl>
          </a:graphicData>
        </a:graphic>
      </p:graphicFrame>
    </p:spTree>
    <p:extLst>
      <p:ext uri="{BB962C8B-B14F-4D97-AF65-F5344CB8AC3E}">
        <p14:creationId xmlns:p14="http://schemas.microsoft.com/office/powerpoint/2010/main" val="418390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p:cNvSpPr>
          <p:nvPr/>
        </p:nvSpPr>
        <p:spPr>
          <a:xfrm>
            <a:off x="1908872" y="541056"/>
            <a:ext cx="8737356" cy="64633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Enrollment and timeline for panel study</a:t>
            </a:r>
            <a:endParaRPr kumimoji="0" lang="fr-CA" sz="3600" b="0" i="0" u="none" strike="noStrike" kern="1200" cap="none" spc="0" normalizeH="0" baseline="0" noProof="0" dirty="0">
              <a:ln>
                <a:noFill/>
              </a:ln>
              <a:solidFill>
                <a:srgbClr val="59595B"/>
              </a:solidFill>
              <a:effectLst/>
              <a:uLnTx/>
              <a:uFillTx/>
              <a:latin typeface="Montserrat" panose="02000505000000020004"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300ECAD-BBB0-DFB8-2EFD-4561F812DCE9}"/>
              </a:ext>
            </a:extLst>
          </p:cNvPr>
          <p:cNvPicPr>
            <a:picLocks noChangeAspect="1"/>
          </p:cNvPicPr>
          <p:nvPr/>
        </p:nvPicPr>
        <p:blipFill>
          <a:blip r:embed="rId3"/>
          <a:stretch>
            <a:fillRect/>
          </a:stretch>
        </p:blipFill>
        <p:spPr>
          <a:xfrm>
            <a:off x="2266753" y="2478038"/>
            <a:ext cx="7658494" cy="1901923"/>
          </a:xfrm>
          <a:prstGeom prst="rect">
            <a:avLst/>
          </a:prstGeom>
        </p:spPr>
      </p:pic>
      <p:pic>
        <p:nvPicPr>
          <p:cNvPr id="6" name="Picture 5">
            <a:extLst>
              <a:ext uri="{FF2B5EF4-FFF2-40B4-BE49-F238E27FC236}">
                <a16:creationId xmlns:a16="http://schemas.microsoft.com/office/drawing/2014/main" id="{3FC1C2F3-0E01-1744-FC48-6881EB1D13E8}"/>
              </a:ext>
            </a:extLst>
          </p:cNvPr>
          <p:cNvPicPr>
            <a:picLocks noChangeAspect="1"/>
          </p:cNvPicPr>
          <p:nvPr/>
        </p:nvPicPr>
        <p:blipFill>
          <a:blip r:embed="rId3"/>
          <a:stretch>
            <a:fillRect/>
          </a:stretch>
        </p:blipFill>
        <p:spPr>
          <a:xfrm>
            <a:off x="2266753" y="2478038"/>
            <a:ext cx="7658494" cy="1901923"/>
          </a:xfrm>
          <a:prstGeom prst="rect">
            <a:avLst/>
          </a:prstGeom>
        </p:spPr>
      </p:pic>
      <p:pic>
        <p:nvPicPr>
          <p:cNvPr id="8" name="Picture 7">
            <a:extLst>
              <a:ext uri="{FF2B5EF4-FFF2-40B4-BE49-F238E27FC236}">
                <a16:creationId xmlns:a16="http://schemas.microsoft.com/office/drawing/2014/main" id="{9F5FBBAC-7B41-FEA8-2C6A-C2B94BCD0544}"/>
              </a:ext>
            </a:extLst>
          </p:cNvPr>
          <p:cNvPicPr>
            <a:picLocks noChangeAspect="1"/>
          </p:cNvPicPr>
          <p:nvPr/>
        </p:nvPicPr>
        <p:blipFill>
          <a:blip r:embed="rId3"/>
          <a:stretch>
            <a:fillRect/>
          </a:stretch>
        </p:blipFill>
        <p:spPr>
          <a:xfrm>
            <a:off x="204282" y="1415695"/>
            <a:ext cx="11848288" cy="3641673"/>
          </a:xfrm>
          <a:prstGeom prst="rect">
            <a:avLst/>
          </a:prstGeom>
        </p:spPr>
      </p:pic>
    </p:spTree>
    <p:extLst>
      <p:ext uri="{BB962C8B-B14F-4D97-AF65-F5344CB8AC3E}">
        <p14:creationId xmlns:p14="http://schemas.microsoft.com/office/powerpoint/2010/main" val="374426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EBC6B-0431-F44A-A80B-F82D60AF583C}"/>
              </a:ext>
            </a:extLst>
          </p:cNvPr>
          <p:cNvSpPr txBox="1">
            <a:spLocks/>
          </p:cNvSpPr>
          <p:nvPr/>
        </p:nvSpPr>
        <p:spPr>
          <a:xfrm>
            <a:off x="559904" y="339914"/>
            <a:ext cx="11072191" cy="123110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Components of ANC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Segoe UI" panose="020B0502040204020203" pitchFamily="34" charset="0"/>
                <a:ea typeface="Segoe UI Symbol" panose="020B0502040204020203" pitchFamily="34" charset="0"/>
                <a:cs typeface="Segoe UI" panose="020B0502040204020203" pitchFamily="34" charset="0"/>
              </a:rPr>
              <a:t>Results presented for pregnant women with ANC visit by gestational age </a:t>
            </a:r>
            <a:r>
              <a:rPr lang="en-GB" sz="1400" i="1" dirty="0">
                <a:latin typeface="Segoe UI" panose="020B0502040204020203" pitchFamily="34" charset="0"/>
                <a:ea typeface="Segoe UI Symbol" panose="020B0502040204020203" pitchFamily="34" charset="0"/>
                <a:cs typeface="Segoe UI" panose="020B0502040204020203" pitchFamily="34" charset="0"/>
              </a:rPr>
              <a:t>(n=843 for cohort 1 , n= 950 for cohort 2)</a:t>
            </a:r>
            <a:br>
              <a:rPr lang="en-GB" sz="1400" i="1" dirty="0">
                <a:latin typeface="Segoe UI" panose="020B0502040204020203" pitchFamily="34" charset="0"/>
                <a:ea typeface="Segoe UI Symbol" panose="020B0502040204020203" pitchFamily="34" charset="0"/>
                <a:cs typeface="Segoe UI" panose="020B0502040204020203" pitchFamily="34" charset="0"/>
              </a:rPr>
            </a:br>
            <a:endParaRPr lang="en-US" sz="1400" i="1" dirty="0">
              <a:latin typeface="Segoe UI" panose="020B0502040204020203" pitchFamily="34" charset="0"/>
              <a:ea typeface="Segoe UI Symbol"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fr-CA" sz="1400" b="0" i="1"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6DC557AD-5CED-F542-A840-A2CDB1ECA2E5}"/>
              </a:ext>
            </a:extLst>
          </p:cNvPr>
          <p:cNvGraphicFramePr>
            <a:graphicFrameLocks noGrp="1"/>
          </p:cNvGraphicFramePr>
          <p:nvPr>
            <p:extLst>
              <p:ext uri="{D42A27DB-BD31-4B8C-83A1-F6EECF244321}">
                <p14:modId xmlns:p14="http://schemas.microsoft.com/office/powerpoint/2010/main" val="3674492453"/>
              </p:ext>
            </p:extLst>
          </p:nvPr>
        </p:nvGraphicFramePr>
        <p:xfrm>
          <a:off x="398726" y="1206415"/>
          <a:ext cx="11394540" cy="4069063"/>
        </p:xfrm>
        <a:graphic>
          <a:graphicData uri="http://schemas.openxmlformats.org/drawingml/2006/table">
            <a:tbl>
              <a:tblPr firstRow="1" bandRow="1">
                <a:tableStyleId>{5C22544A-7EE6-4342-B048-85BDC9FD1C3A}</a:tableStyleId>
              </a:tblPr>
              <a:tblGrid>
                <a:gridCol w="1456052">
                  <a:extLst>
                    <a:ext uri="{9D8B030D-6E8A-4147-A177-3AD203B41FA5}">
                      <a16:colId xmlns:a16="http://schemas.microsoft.com/office/drawing/2014/main" val="2437586246"/>
                    </a:ext>
                  </a:extLst>
                </a:gridCol>
                <a:gridCol w="1162059">
                  <a:extLst>
                    <a:ext uri="{9D8B030D-6E8A-4147-A177-3AD203B41FA5}">
                      <a16:colId xmlns:a16="http://schemas.microsoft.com/office/drawing/2014/main" val="1184130801"/>
                    </a:ext>
                  </a:extLst>
                </a:gridCol>
                <a:gridCol w="1092053">
                  <a:extLst>
                    <a:ext uri="{9D8B030D-6E8A-4147-A177-3AD203B41FA5}">
                      <a16:colId xmlns:a16="http://schemas.microsoft.com/office/drawing/2014/main" val="2326940162"/>
                    </a:ext>
                  </a:extLst>
                </a:gridCol>
                <a:gridCol w="1162276">
                  <a:extLst>
                    <a:ext uri="{9D8B030D-6E8A-4147-A177-3AD203B41FA5}">
                      <a16:colId xmlns:a16="http://schemas.microsoft.com/office/drawing/2014/main" val="4147780441"/>
                    </a:ext>
                  </a:extLst>
                </a:gridCol>
                <a:gridCol w="1250302">
                  <a:extLst>
                    <a:ext uri="{9D8B030D-6E8A-4147-A177-3AD203B41FA5}">
                      <a16:colId xmlns:a16="http://schemas.microsoft.com/office/drawing/2014/main" val="2862312526"/>
                    </a:ext>
                  </a:extLst>
                </a:gridCol>
                <a:gridCol w="1259633">
                  <a:extLst>
                    <a:ext uri="{9D8B030D-6E8A-4147-A177-3AD203B41FA5}">
                      <a16:colId xmlns:a16="http://schemas.microsoft.com/office/drawing/2014/main" val="3577038894"/>
                    </a:ext>
                  </a:extLst>
                </a:gridCol>
                <a:gridCol w="1212980">
                  <a:extLst>
                    <a:ext uri="{9D8B030D-6E8A-4147-A177-3AD203B41FA5}">
                      <a16:colId xmlns:a16="http://schemas.microsoft.com/office/drawing/2014/main" val="2603746274"/>
                    </a:ext>
                  </a:extLst>
                </a:gridCol>
                <a:gridCol w="1259632">
                  <a:extLst>
                    <a:ext uri="{9D8B030D-6E8A-4147-A177-3AD203B41FA5}">
                      <a16:colId xmlns:a16="http://schemas.microsoft.com/office/drawing/2014/main" val="3439106352"/>
                    </a:ext>
                  </a:extLst>
                </a:gridCol>
                <a:gridCol w="1539553">
                  <a:extLst>
                    <a:ext uri="{9D8B030D-6E8A-4147-A177-3AD203B41FA5}">
                      <a16:colId xmlns:a16="http://schemas.microsoft.com/office/drawing/2014/main" val="448946626"/>
                    </a:ext>
                  </a:extLst>
                </a:gridCol>
              </a:tblGrid>
              <a:tr h="652811">
                <a:tc>
                  <a:txBody>
                    <a:bodyPr/>
                    <a:lstStyle/>
                    <a:p>
                      <a:r>
                        <a:rPr lang="en-US" sz="1600" b="1" dirty="0">
                          <a:latin typeface="Segoe UI" panose="020B0502040204020203" pitchFamily="34" charset="0"/>
                          <a:ea typeface="Segoe UI Symbol" panose="020B0502040204020203" pitchFamily="34" charset="0"/>
                          <a:cs typeface="Segoe UI" panose="020B0502040204020203" pitchFamily="34" charset="0"/>
                        </a:rPr>
                        <a:t>Gestational age</a:t>
                      </a:r>
                    </a:p>
                  </a:txBody>
                  <a:tcPr/>
                </a:tc>
                <a:tc gridSpan="2">
                  <a:txBody>
                    <a:bodyPr/>
                    <a:lstStyle/>
                    <a:p>
                      <a:pPr algn="ctr"/>
                      <a:r>
                        <a:rPr lang="en-US" sz="1600" b="1" dirty="0">
                          <a:latin typeface="Segoe UI" panose="020B0502040204020203" pitchFamily="34" charset="0"/>
                          <a:ea typeface="Segoe UI Symbol" panose="020B0502040204020203" pitchFamily="34" charset="0"/>
                          <a:cs typeface="Segoe UI" panose="020B0502040204020203" pitchFamily="34" charset="0"/>
                        </a:rPr>
                        <a:t>Stool Sample Taken </a:t>
                      </a:r>
                      <a:r>
                        <a:rPr lang="en-US" sz="1600" b="1" dirty="0">
                          <a:latin typeface="Montserrat" pitchFamily="2" charset="77"/>
                          <a:ea typeface="Segoe UI Symbol" panose="020B0502040204020203" pitchFamily="34" charset="0"/>
                          <a:cs typeface="Segoe UI" panose="020B0502040204020203" pitchFamily="34" charset="0"/>
                        </a:rPr>
                        <a:t>(%)</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algn="ctr"/>
                      <a:r>
                        <a:rPr lang="en-US" sz="1600" b="1" dirty="0">
                          <a:latin typeface="Segoe UI" panose="020B0502040204020203" pitchFamily="34" charset="0"/>
                          <a:ea typeface="Segoe UI Symbol" panose="020B0502040204020203" pitchFamily="34" charset="0"/>
                          <a:cs typeface="Segoe UI" panose="020B0502040204020203" pitchFamily="34" charset="0"/>
                        </a:rPr>
                        <a:t>Tested for Syphilis </a:t>
                      </a:r>
                      <a:r>
                        <a:rPr lang="en-US" sz="1600" b="1" dirty="0">
                          <a:latin typeface="Montserrat" pitchFamily="2" charset="77"/>
                          <a:ea typeface="Segoe UI Symbol" panose="020B0502040204020203" pitchFamily="34" charset="0"/>
                          <a:cs typeface="Segoe UI" panose="020B0502040204020203" pitchFamily="34" charset="0"/>
                        </a:rPr>
                        <a:t>(%)</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algn="ctr"/>
                      <a:r>
                        <a:rPr lang="en-US" sz="1600" b="1" dirty="0">
                          <a:latin typeface="Segoe UI" panose="020B0502040204020203" pitchFamily="34" charset="0"/>
                          <a:ea typeface="Segoe UI Symbol" panose="020B0502040204020203" pitchFamily="34" charset="0"/>
                          <a:cs typeface="Segoe UI" panose="020B0502040204020203" pitchFamily="34" charset="0"/>
                        </a:rPr>
                        <a:t>Tested for HIV </a:t>
                      </a:r>
                      <a:r>
                        <a:rPr lang="en-US" sz="1600" b="1" dirty="0">
                          <a:latin typeface="Montserrat" pitchFamily="2" charset="77"/>
                          <a:ea typeface="Segoe UI Symbol" panose="020B0502040204020203" pitchFamily="34" charset="0"/>
                          <a:cs typeface="Segoe UI" panose="020B0502040204020203" pitchFamily="34" charset="0"/>
                        </a:rPr>
                        <a:t>(%)</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gridSpan="2">
                  <a:txBody>
                    <a:bodyPr/>
                    <a:lstStyle/>
                    <a:p>
                      <a:pPr algn="ctr"/>
                      <a:r>
                        <a:rPr lang="en-US" sz="1600" b="1" dirty="0">
                          <a:latin typeface="Segoe UI" panose="020B0502040204020203" pitchFamily="34" charset="0"/>
                          <a:ea typeface="Segoe UI Symbol" panose="020B0502040204020203" pitchFamily="34" charset="0"/>
                          <a:cs typeface="Segoe UI" panose="020B0502040204020203" pitchFamily="34" charset="0"/>
                        </a:rPr>
                        <a:t>Iron Supplement Taken* </a:t>
                      </a:r>
                      <a:r>
                        <a:rPr lang="en-US" sz="1600" b="1" dirty="0">
                          <a:latin typeface="Montserrat" pitchFamily="2" charset="77"/>
                          <a:ea typeface="Segoe UI Symbol" panose="020B0502040204020203" pitchFamily="34" charset="0"/>
                          <a:cs typeface="Segoe UI" panose="020B0502040204020203" pitchFamily="34" charset="0"/>
                        </a:rPr>
                        <a:t>(%)</a:t>
                      </a: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tc hMerge="1">
                  <a:txBody>
                    <a:bodyPr/>
                    <a:lstStyle/>
                    <a:p>
                      <a:pPr algn="ctr"/>
                      <a:endParaRPr lang="en-US" sz="1600" b="1" dirty="0">
                        <a:latin typeface="Segoe UI" panose="020B0502040204020203" pitchFamily="34" charset="0"/>
                        <a:ea typeface="Segoe UI Symbol" panose="020B0502040204020203" pitchFamily="34" charset="0"/>
                        <a:cs typeface="Segoe UI" panose="020B0502040204020203" pitchFamily="34" charset="0"/>
                      </a:endParaRPr>
                    </a:p>
                  </a:txBody>
                  <a:tcPr/>
                </a:tc>
                <a:extLst>
                  <a:ext uri="{0D108BD9-81ED-4DB2-BD59-A6C34878D82A}">
                    <a16:rowId xmlns:a16="http://schemas.microsoft.com/office/drawing/2014/main" val="37823988"/>
                  </a:ext>
                </a:extLst>
              </a:tr>
              <a:tr h="405375">
                <a:tc>
                  <a:txBody>
                    <a:bodyPr/>
                    <a:lstStyle/>
                    <a:p>
                      <a:pPr algn="r"/>
                      <a:endPar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Cohort - 1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- 2</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- 2</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- 2</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Cohort - 2</a:t>
                      </a:r>
                    </a:p>
                  </a:txBody>
                  <a:tcPr marL="9525" marR="9525" marT="9525" marB="0" anchor="ctr"/>
                </a:tc>
                <a:extLst>
                  <a:ext uri="{0D108BD9-81ED-4DB2-BD59-A6C34878D82A}">
                    <a16:rowId xmlns:a16="http://schemas.microsoft.com/office/drawing/2014/main" val="2570499471"/>
                  </a:ext>
                </a:extLst>
              </a:tr>
              <a:tr h="405375">
                <a:tc>
                  <a:txBody>
                    <a:bodyPr/>
                    <a:lstStyle/>
                    <a:p>
                      <a:pPr algn="r"/>
                      <a:r>
                        <a:rPr lang="en-US" sz="1600" b="1" i="0" u="none" strike="noStrike" dirty="0">
                          <a:solidFill>
                            <a:schemeClr val="tx1">
                              <a:lumMod val="50000"/>
                            </a:schemeClr>
                          </a:solidFill>
                          <a:effectLst/>
                          <a:latin typeface="Segoe UI" panose="020B0502040204020203" pitchFamily="34" charset="0"/>
                          <a:cs typeface="Segoe UI" panose="020B0502040204020203" pitchFamily="34" charset="0"/>
                        </a:rPr>
                        <a:t>≤ </a:t>
                      </a: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15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20</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12</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48</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15</a:t>
                      </a:r>
                    </a:p>
                  </a:txBody>
                  <a:tcPr marL="9525" marR="9525" marT="9525" marB="0" anchor="ctr"/>
                </a:tc>
                <a:extLst>
                  <a:ext uri="{0D108BD9-81ED-4DB2-BD59-A6C34878D82A}">
                    <a16:rowId xmlns:a16="http://schemas.microsoft.com/office/drawing/2014/main" val="2110436737"/>
                  </a:ext>
                </a:extLst>
              </a:tr>
              <a:tr h="369608">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4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24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20</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58</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56</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52</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31</a:t>
                      </a:r>
                    </a:p>
                  </a:txBody>
                  <a:tcPr marL="9525" marR="9525" marT="9525" marB="0" anchor="ctr"/>
                </a:tc>
                <a:extLst>
                  <a:ext uri="{0D108BD9-81ED-4DB2-BD59-A6C34878D82A}">
                    <a16:rowId xmlns:a16="http://schemas.microsoft.com/office/drawing/2014/main" val="59512318"/>
                  </a:ext>
                </a:extLst>
              </a:tr>
              <a:tr h="369608">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5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23</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19</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22</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43</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61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40</a:t>
                      </a:r>
                    </a:p>
                  </a:txBody>
                  <a:tcPr marL="9525" marR="9525" marT="9525" marB="0" anchor="ctr"/>
                </a:tc>
                <a:extLst>
                  <a:ext uri="{0D108BD9-81ED-4DB2-BD59-A6C34878D82A}">
                    <a16:rowId xmlns:a16="http://schemas.microsoft.com/office/drawing/2014/main" val="2070667169"/>
                  </a:ext>
                </a:extLst>
              </a:tr>
              <a:tr h="369608">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6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23</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20</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59</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65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59</a:t>
                      </a:r>
                    </a:p>
                  </a:txBody>
                  <a:tcPr marL="9525" marR="9525" marT="9525" marB="0" anchor="ctr"/>
                </a:tc>
                <a:extLst>
                  <a:ext uri="{0D108BD9-81ED-4DB2-BD59-A6C34878D82A}">
                    <a16:rowId xmlns:a16="http://schemas.microsoft.com/office/drawing/2014/main" val="1319526559"/>
                  </a:ext>
                </a:extLst>
              </a:tr>
              <a:tr h="369608">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7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17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19</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43</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60</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71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63</a:t>
                      </a:r>
                    </a:p>
                  </a:txBody>
                  <a:tcPr marL="9525" marR="9525" marT="9525" marB="0" anchor="ctr"/>
                </a:tc>
                <a:extLst>
                  <a:ext uri="{0D108BD9-81ED-4DB2-BD59-A6C34878D82A}">
                    <a16:rowId xmlns:a16="http://schemas.microsoft.com/office/drawing/2014/main" val="2047178270"/>
                  </a:ext>
                </a:extLst>
              </a:tr>
              <a:tr h="369608">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8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29</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53</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59</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77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74</a:t>
                      </a:r>
                    </a:p>
                  </a:txBody>
                  <a:tcPr marL="9525" marR="9525" marT="9525" marB="0" anchor="ctr"/>
                </a:tc>
                <a:extLst>
                  <a:ext uri="{0D108BD9-81ED-4DB2-BD59-A6C34878D82A}">
                    <a16:rowId xmlns:a16="http://schemas.microsoft.com/office/drawing/2014/main" val="1564392692"/>
                  </a:ext>
                </a:extLst>
              </a:tr>
              <a:tr h="378731">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9 + months</a:t>
                      </a:r>
                    </a:p>
                  </a:txBody>
                  <a:tcPr/>
                </a:tc>
                <a:tc>
                  <a:txBody>
                    <a:bodyPr/>
                    <a:lstStyle/>
                    <a:p>
                      <a:pPr algn="ctr" rtl="0"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25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37</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25</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51</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60</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84</a:t>
                      </a:r>
                    </a:p>
                  </a:txBody>
                  <a:tcPr marL="9525" marR="9525" marT="9525" marB="0" anchor="ctr"/>
                </a:tc>
                <a:tc>
                  <a:txBody>
                    <a:bodyPr/>
                    <a:lstStyle/>
                    <a:p>
                      <a:pPr algn="ctr" rtl="0" fontAlgn="b"/>
                      <a:r>
                        <a:rPr lang="en-US" sz="1600" b="0"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75</a:t>
                      </a:r>
                    </a:p>
                  </a:txBody>
                  <a:tcPr marL="9525" marR="9525" marT="9525" marB="0" anchor="ctr"/>
                </a:tc>
                <a:extLst>
                  <a:ext uri="{0D108BD9-81ED-4DB2-BD59-A6C34878D82A}">
                    <a16:rowId xmlns:a16="http://schemas.microsoft.com/office/drawing/2014/main" val="3148277807"/>
                  </a:ext>
                </a:extLst>
              </a:tr>
              <a:tr h="378731">
                <a:tc>
                  <a:txBody>
                    <a:bodyPr/>
                    <a:lstStyle/>
                    <a:p>
                      <a:pPr algn="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Total</a:t>
                      </a:r>
                    </a:p>
                  </a:txBody>
                  <a:tcPr/>
                </a:tc>
                <a:tc>
                  <a:txBody>
                    <a:bodyPr/>
                    <a:lstStyle/>
                    <a:p>
                      <a:pPr algn="ctr" rtl="0" fontAlgn="b"/>
                      <a:r>
                        <a:rPr lang="en-US" sz="1600" b="1" i="0" u="none" strike="noStrike" dirty="0">
                          <a:solidFill>
                            <a:schemeClr val="tx1">
                              <a:lumMod val="50000"/>
                            </a:schemeClr>
                          </a:solidFill>
                          <a:effectLst/>
                          <a:latin typeface="Segoe UI" panose="020B0502040204020203" pitchFamily="34" charset="0"/>
                          <a:cs typeface="Segoe UI" panose="020B0502040204020203" pitchFamily="34" charset="0"/>
                        </a:rPr>
                        <a:t>22</a:t>
                      </a:r>
                    </a:p>
                  </a:txBody>
                  <a:tcPr marL="9525" marR="9525" marT="9525" marB="0" anchor="ctr"/>
                </a:tc>
                <a:tc>
                  <a:txBody>
                    <a:bodyPr/>
                    <a:lstStyle/>
                    <a:p>
                      <a:pPr algn="ctr" rtl="0" fontAlgn="b"/>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23</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16</a:t>
                      </a:r>
                    </a:p>
                  </a:txBody>
                  <a:tcPr marL="9525" marR="9525" marT="9525" marB="0" anchor="ctr"/>
                </a:tc>
                <a:tc>
                  <a:txBody>
                    <a:bodyPr/>
                    <a:lstStyle/>
                    <a:p>
                      <a:pPr algn="ctr" rtl="0" fontAlgn="b"/>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17</a:t>
                      </a:r>
                    </a:p>
                  </a:txBody>
                  <a:tcPr marL="9525" marR="9525" marT="9525" marB="0" anchor="ctr"/>
                </a:tc>
                <a:tc>
                  <a:txBody>
                    <a:bodyPr/>
                    <a:lstStyle/>
                    <a:p>
                      <a:pPr algn="ctr" rtl="0" fontAlgn="b"/>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52</a:t>
                      </a:r>
                    </a:p>
                  </a:txBody>
                  <a:tcPr marL="9525" marR="9525" marT="9525" marB="0" anchor="ctr"/>
                </a:tc>
                <a:tc>
                  <a:txBody>
                    <a:bodyPr/>
                    <a:lstStyle/>
                    <a:p>
                      <a:pPr algn="ctr" rtl="0" fontAlgn="b"/>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53</a:t>
                      </a:r>
                    </a:p>
                  </a:txBody>
                  <a:tcPr marL="9525" marR="9525" marT="9525" marB="0" anchor="ctr"/>
                </a:tc>
                <a:tc>
                  <a:txBody>
                    <a:bodyPr/>
                    <a:lstStyle/>
                    <a:p>
                      <a:pPr algn="ctr" rtl="0" fontAlgn="b"/>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67</a:t>
                      </a:r>
                    </a:p>
                  </a:txBody>
                  <a:tcPr marL="9525" marR="9525" marT="9525" marB="0" anchor="ctr"/>
                </a:tc>
                <a:tc>
                  <a:txBody>
                    <a:bodyPr/>
                    <a:lstStyle/>
                    <a:p>
                      <a:pPr algn="ctr" rtl="0" fontAlgn="b"/>
                      <a:r>
                        <a:rPr lang="en-US" sz="1600" b="1" i="0" u="none" strike="noStrike" kern="1200" dirty="0">
                          <a:solidFill>
                            <a:schemeClr val="tx1">
                              <a:lumMod val="50000"/>
                            </a:schemeClr>
                          </a:solidFill>
                          <a:effectLst/>
                          <a:latin typeface="Segoe UI" panose="020B0502040204020203" pitchFamily="34" charset="0"/>
                          <a:ea typeface="+mn-ea"/>
                          <a:cs typeface="Segoe UI" panose="020B0502040204020203" pitchFamily="34" charset="0"/>
                        </a:rPr>
                        <a:t>42</a:t>
                      </a:r>
                    </a:p>
                  </a:txBody>
                  <a:tcPr marL="9525" marR="9525" marT="9525" marB="0" anchor="ctr"/>
                </a:tc>
                <a:extLst>
                  <a:ext uri="{0D108BD9-81ED-4DB2-BD59-A6C34878D82A}">
                    <a16:rowId xmlns:a16="http://schemas.microsoft.com/office/drawing/2014/main" val="3177867150"/>
                  </a:ext>
                </a:extLst>
              </a:tr>
            </a:tbl>
          </a:graphicData>
        </a:graphic>
      </p:graphicFrame>
      <p:sp>
        <p:nvSpPr>
          <p:cNvPr id="2" name="TextBox 1">
            <a:extLst>
              <a:ext uri="{FF2B5EF4-FFF2-40B4-BE49-F238E27FC236}">
                <a16:creationId xmlns:a16="http://schemas.microsoft.com/office/drawing/2014/main" id="{DDC79449-18F3-B147-9C2A-B215EEE06383}"/>
              </a:ext>
            </a:extLst>
          </p:cNvPr>
          <p:cNvSpPr txBox="1"/>
          <p:nvPr/>
        </p:nvSpPr>
        <p:spPr>
          <a:xfrm>
            <a:off x="222073" y="5379313"/>
            <a:ext cx="11747847" cy="1015663"/>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cs typeface="Segoe UI"/>
              </a:rPr>
              <a:t>In general</a:t>
            </a:r>
            <a:r>
              <a:rPr kumimoji="0" lang="en-US" sz="1800" b="0" u="none" strike="noStrike" kern="1200" cap="none" spc="0" normalizeH="0" baseline="0" noProof="0" dirty="0">
                <a:ln>
                  <a:noFill/>
                </a:ln>
                <a:effectLst/>
                <a:uLnTx/>
                <a:uFillTx/>
                <a:latin typeface="Segoe UI"/>
                <a:ea typeface="+mn-ea"/>
                <a:cs typeface="Segoe UI"/>
              </a:rPr>
              <a:t>, ANC care components are reported being received </a:t>
            </a:r>
            <a:r>
              <a:rPr kumimoji="0" lang="en-US" sz="1800" b="1" u="none" strike="noStrike" kern="1200" cap="none" spc="0" normalizeH="0" baseline="0" noProof="0" dirty="0">
                <a:ln>
                  <a:noFill/>
                </a:ln>
                <a:effectLst/>
                <a:uLnTx/>
                <a:uFillTx/>
                <a:latin typeface="Segoe UI"/>
                <a:ea typeface="+mn-ea"/>
                <a:cs typeface="Segoe UI"/>
              </a:rPr>
              <a:t>late in pregnancy, </a:t>
            </a:r>
            <a:r>
              <a:rPr lang="en-US" b="1" dirty="0">
                <a:latin typeface="Segoe UI"/>
                <a:cs typeface="Segoe UI"/>
              </a:rPr>
              <a:t>in both cohorts.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noProof="0" dirty="0">
              <a:ln>
                <a:noFill/>
              </a:ln>
              <a:solidFill>
                <a:schemeClr val="accent3"/>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59595B"/>
                </a:solidFill>
                <a:effectLst/>
                <a:uLnTx/>
                <a:uFillTx/>
                <a:latin typeface="Segoe UI"/>
                <a:ea typeface="+mn-ea"/>
                <a:cs typeface="Segoe UI"/>
              </a:rPr>
              <a:t>*Iron supplementation was measured as whether the respondent reported taking an iron supplement, not whether it was received at ANC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9595B"/>
              </a:solidFill>
              <a:effectLst/>
              <a:uLnTx/>
              <a:uFillTx/>
              <a:latin typeface="Segoe UI"/>
              <a:ea typeface="+mn-ea"/>
              <a:cs typeface="Segoe UI"/>
            </a:endParaRPr>
          </a:p>
        </p:txBody>
      </p:sp>
    </p:spTree>
    <p:extLst>
      <p:ext uri="{BB962C8B-B14F-4D97-AF65-F5344CB8AC3E}">
        <p14:creationId xmlns:p14="http://schemas.microsoft.com/office/powerpoint/2010/main" val="268636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F53C-C2BA-754B-8E06-6AC289DCC80F}"/>
              </a:ext>
            </a:extLst>
          </p:cNvPr>
          <p:cNvSpPr>
            <a:spLocks noGrp="1"/>
          </p:cNvSpPr>
          <p:nvPr>
            <p:ph type="title"/>
          </p:nvPr>
        </p:nvSpPr>
        <p:spPr>
          <a:xfrm>
            <a:off x="690372" y="346871"/>
            <a:ext cx="10830113" cy="1116106"/>
          </a:xfrm>
        </p:spPr>
        <p:txBody>
          <a:bodyPr/>
          <a:lstStyle/>
          <a:p>
            <a:pPr algn="ctr"/>
            <a:r>
              <a:rPr lang="en-US" sz="3200" dirty="0">
                <a:solidFill>
                  <a:schemeClr val="tx1"/>
                </a:solidFill>
                <a:latin typeface="Segoe UI"/>
                <a:cs typeface="Segoe UI"/>
              </a:rPr>
              <a:t>Composite indicator* of receipt for selected ANC components of care</a:t>
            </a:r>
          </a:p>
        </p:txBody>
      </p:sp>
      <p:graphicFrame>
        <p:nvGraphicFramePr>
          <p:cNvPr id="10" name="Chart 9"/>
          <p:cNvGraphicFramePr/>
          <p:nvPr>
            <p:extLst>
              <p:ext uri="{D42A27DB-BD31-4B8C-83A1-F6EECF244321}">
                <p14:modId xmlns:p14="http://schemas.microsoft.com/office/powerpoint/2010/main" val="3644410964"/>
              </p:ext>
            </p:extLst>
          </p:nvPr>
        </p:nvGraphicFramePr>
        <p:xfrm>
          <a:off x="204647" y="1549038"/>
          <a:ext cx="8862660" cy="47223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DD79DF9-BD2E-4D7A-A153-8F9DA3D44898}"/>
              </a:ext>
            </a:extLst>
          </p:cNvPr>
          <p:cNvSpPr txBox="1"/>
          <p:nvPr/>
        </p:nvSpPr>
        <p:spPr>
          <a:xfrm>
            <a:off x="9162289" y="1398368"/>
            <a:ext cx="231693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Fewer than 20%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of women at any gestational age have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received all the components of ANC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in cohort 1 and 2.</a:t>
            </a:r>
          </a:p>
        </p:txBody>
      </p:sp>
      <p:sp>
        <p:nvSpPr>
          <p:cNvPr id="9" name="TextBox 8">
            <a:extLst>
              <a:ext uri="{FF2B5EF4-FFF2-40B4-BE49-F238E27FC236}">
                <a16:creationId xmlns:a16="http://schemas.microsoft.com/office/drawing/2014/main" id="{F0E3FFCA-CA72-4EA6-8836-C71FD1ECB4DC}"/>
              </a:ext>
            </a:extLst>
          </p:cNvPr>
          <p:cNvSpPr txBox="1"/>
          <p:nvPr/>
        </p:nvSpPr>
        <p:spPr>
          <a:xfrm>
            <a:off x="9117475" y="3409063"/>
            <a:ext cx="270027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a:t>
            </a:r>
            <a:r>
              <a:rPr kumimoji="0" lang="en-GB" b="0" i="1" u="none" strike="noStrike" kern="1200" cap="none" spc="0" normalizeH="0" baseline="0" noProof="0" dirty="0">
                <a:ln>
                  <a:noFill/>
                </a:ln>
                <a:effectLst/>
                <a:uLnTx/>
                <a:uFillTx/>
                <a:latin typeface="Segoe UI" panose="020B0502040204020203" pitchFamily="34" charset="0"/>
                <a:ea typeface="Segoe UI Symbol" panose="020B0502040204020203" pitchFamily="34" charset="0"/>
                <a:cs typeface="Segoe UI" panose="020B0502040204020203" pitchFamily="34" charset="0"/>
              </a:rPr>
              <a:t>Composite indicator  </a:t>
            </a:r>
            <a:r>
              <a:rPr lang="en-GB" i="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among women who received ANC </a:t>
            </a:r>
            <a:r>
              <a:rPr kumimoji="0" lang="en-GB"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and who have had their BP taken, took iron during pregnancy, had urine and blood sampled and tested for syphilis and HIV at ANC</a:t>
            </a:r>
            <a:endParaRPr kumimoji="0" lang="en-US"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2175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221A-9CE5-4D5A-A0F4-5ECEDDF3B8C6}"/>
              </a:ext>
            </a:extLst>
          </p:cNvPr>
          <p:cNvSpPr>
            <a:spLocks noGrp="1"/>
          </p:cNvSpPr>
          <p:nvPr>
            <p:ph type="title"/>
          </p:nvPr>
        </p:nvSpPr>
        <p:spPr>
          <a:xfrm>
            <a:off x="573578" y="424109"/>
            <a:ext cx="10830113" cy="654750"/>
          </a:xfrm>
        </p:spPr>
        <p:txBody>
          <a:bodyPr/>
          <a:lstStyle/>
          <a:p>
            <a:pPr algn="ctr"/>
            <a:r>
              <a:rPr lang="en-CA" dirty="0">
                <a:solidFill>
                  <a:schemeClr val="tx1"/>
                </a:solidFill>
                <a:latin typeface="Segoe UI" panose="020B0502040204020203" pitchFamily="34" charset="0"/>
                <a:ea typeface="Segoe UI" panose="020B0502040204020203" pitchFamily="34" charset="0"/>
                <a:cs typeface="Segoe UI" panose="020B0502040204020203" pitchFamily="34" charset="0"/>
              </a:rPr>
              <a:t>Receipt of ANC</a:t>
            </a:r>
            <a:endParaRPr lang="en-US" dirty="0">
              <a:solidFill>
                <a:schemeClr val="tx1"/>
              </a:solidFill>
            </a:endParaRPr>
          </a:p>
        </p:txBody>
      </p:sp>
      <p:graphicFrame>
        <p:nvGraphicFramePr>
          <p:cNvPr id="5" name="Chart 4">
            <a:extLst>
              <a:ext uri="{FF2B5EF4-FFF2-40B4-BE49-F238E27FC236}">
                <a16:creationId xmlns:a16="http://schemas.microsoft.com/office/drawing/2014/main" id="{2EC6CC21-E5F0-814D-8447-23399E5BE551}"/>
              </a:ext>
            </a:extLst>
          </p:cNvPr>
          <p:cNvGraphicFramePr/>
          <p:nvPr>
            <p:extLst>
              <p:ext uri="{D42A27DB-BD31-4B8C-83A1-F6EECF244321}">
                <p14:modId xmlns:p14="http://schemas.microsoft.com/office/powerpoint/2010/main" val="2675293545"/>
              </p:ext>
            </p:extLst>
          </p:nvPr>
        </p:nvGraphicFramePr>
        <p:xfrm>
          <a:off x="261769" y="1076336"/>
          <a:ext cx="9278507" cy="51353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253FC03-64EE-4532-8871-F5561E0CB75C}"/>
              </a:ext>
            </a:extLst>
          </p:cNvPr>
          <p:cNvSpPr txBox="1"/>
          <p:nvPr/>
        </p:nvSpPr>
        <p:spPr>
          <a:xfrm>
            <a:off x="9540276" y="1442014"/>
            <a:ext cx="2605107"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Majority of pregnant women </a:t>
            </a:r>
            <a:r>
              <a:rPr kumimoji="0" lang="en-US" sz="1800" b="1"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do not get counseling on birth preparedness and complication readiness </a:t>
            </a:r>
            <a:r>
              <a:rPr kumimoji="0" lang="en-US" sz="18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through their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*Topics include place of delivery, delivery by skilled birth attendant, arrangement for transport for delivery, where to go if pregnancy danger signs are experienced, and the following danger signs in pregnancy: severe headache with blurred vision, high blood pressure, edema/swelling, convulsions/fits, and bleeding before delivery.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92987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347" y="1635042"/>
            <a:ext cx="11075193" cy="4640181"/>
          </a:xfrm>
          <a:prstGeom prst="rect">
            <a:avLst/>
          </a:prstGeom>
          <a:noFill/>
        </p:spPr>
        <p:txBody>
          <a:bodyPr wrap="square" rtlCol="0">
            <a:spAutoFit/>
          </a:bodyPr>
          <a:lstStyle/>
          <a:p>
            <a:pPr marL="742950" marR="0" lvl="1" indent="-285750" algn="l" defTabSz="914400" rtl="0" eaLnBrk="1" fontAlgn="auto" latinLnBrk="0" hangingPunct="1">
              <a:lnSpc>
                <a:spcPct val="200000"/>
              </a:lnSpc>
              <a:spcBef>
                <a:spcPts val="0"/>
              </a:spcBef>
              <a:spcAft>
                <a:spcPts val="0"/>
              </a:spcAft>
              <a:buClr>
                <a:srgbClr val="59595B"/>
              </a:buClr>
              <a:buSzTx/>
              <a:buFont typeface="Arial" panose="020B0604020202020204" pitchFamily="34" charset="0"/>
              <a:buChar char="•"/>
              <a:tabLst/>
              <a:defRPr/>
            </a:pPr>
            <a:r>
              <a:rPr kumimoji="0" lang="en-US" sz="2400" b="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Pregnancy intention</a:t>
            </a:r>
          </a:p>
          <a:p>
            <a:pPr marL="742950" marR="0" lvl="1" indent="-285750" algn="l" defTabSz="914400" rtl="0" eaLnBrk="1" fontAlgn="auto" latinLnBrk="0" hangingPunct="1">
              <a:lnSpc>
                <a:spcPct val="200000"/>
              </a:lnSpc>
              <a:spcBef>
                <a:spcPts val="0"/>
              </a:spcBef>
              <a:spcAft>
                <a:spcPts val="0"/>
              </a:spcAft>
              <a:buClr>
                <a:srgbClr val="59595B"/>
              </a:buClr>
              <a:buSzTx/>
              <a:buFont typeface="Arial" panose="020B0604020202020204" pitchFamily="34" charset="0"/>
              <a:buChar char="•"/>
              <a:tabLst/>
              <a:defRPr/>
            </a:pPr>
            <a:r>
              <a:rPr kumimoji="0" lang="en-US" sz="2400" b="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Intention to use contraception</a:t>
            </a:r>
          </a:p>
          <a:p>
            <a:pPr marL="742950" marR="0" lvl="1" indent="-285750" algn="l" defTabSz="914400" rtl="0" eaLnBrk="1" fontAlgn="auto" latinLnBrk="0" hangingPunct="1">
              <a:lnSpc>
                <a:spcPct val="200000"/>
              </a:lnSpc>
              <a:spcBef>
                <a:spcPts val="0"/>
              </a:spcBef>
              <a:spcAft>
                <a:spcPts val="0"/>
              </a:spcAft>
              <a:buClr>
                <a:srgbClr val="59595B"/>
              </a:buClr>
              <a:buSzTx/>
              <a:buFont typeface="Arial" panose="020B0604020202020204" pitchFamily="34" charset="0"/>
              <a:buChar char="•"/>
              <a:tabLst/>
              <a:defRPr/>
            </a:pPr>
            <a:r>
              <a:rPr kumimoji="0" lang="en-US" sz="2400" b="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Additional components of counseling received by gestational age</a:t>
            </a:r>
          </a:p>
          <a:p>
            <a:pPr marL="742950" marR="0" lvl="1" indent="-285750" algn="l" defTabSz="914400" rtl="0" eaLnBrk="1" fontAlgn="auto" latinLnBrk="0" hangingPunct="1">
              <a:lnSpc>
                <a:spcPct val="200000"/>
              </a:lnSpc>
              <a:spcBef>
                <a:spcPts val="0"/>
              </a:spcBef>
              <a:spcAft>
                <a:spcPts val="0"/>
              </a:spcAft>
              <a:buClr>
                <a:srgbClr val="59595B"/>
              </a:buClr>
              <a:buSzTx/>
              <a:buFont typeface="Arial" panose="020B0604020202020204" pitchFamily="34" charset="0"/>
              <a:buChar char="•"/>
              <a:tabLst/>
              <a:defRPr/>
            </a:pPr>
            <a:r>
              <a:rPr kumimoji="0" lang="en-US" sz="2400" b="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Iron supplementation and other nutritional information by gestational age</a:t>
            </a:r>
          </a:p>
          <a:p>
            <a:pPr marL="742950" marR="0" lvl="1" indent="-285750" algn="l" defTabSz="914400" rtl="0" eaLnBrk="1" fontAlgn="auto" latinLnBrk="0" hangingPunct="1">
              <a:lnSpc>
                <a:spcPct val="200000"/>
              </a:lnSpc>
              <a:spcBef>
                <a:spcPts val="0"/>
              </a:spcBef>
              <a:spcAft>
                <a:spcPts val="0"/>
              </a:spcAft>
              <a:buClr>
                <a:srgbClr val="59595B"/>
              </a:buClr>
              <a:buSzTx/>
              <a:buFont typeface="Arial" panose="020B0604020202020204" pitchFamily="34" charset="0"/>
              <a:buChar char="•"/>
              <a:tabLst/>
              <a:defRPr/>
            </a:pPr>
            <a:r>
              <a:rPr kumimoji="0" lang="en-US" sz="2400" b="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Experience of complications</a:t>
            </a:r>
          </a:p>
          <a:p>
            <a:pPr marL="457200" marR="0" lvl="1" indent="0" algn="l" defTabSz="914400" rtl="0" eaLnBrk="1" fontAlgn="auto" latinLnBrk="0" hangingPunct="1">
              <a:lnSpc>
                <a:spcPct val="100000"/>
              </a:lnSpc>
              <a:spcBef>
                <a:spcPts val="0"/>
              </a:spcBef>
              <a:spcAft>
                <a:spcPts val="0"/>
              </a:spcAft>
              <a:buClr>
                <a:srgbClr val="55015B"/>
              </a:buClr>
              <a:buSzTx/>
              <a:buFontTx/>
              <a:buNone/>
              <a:tabLst/>
              <a:defRPr/>
            </a:pPr>
            <a:endParaRPr kumimoji="0" lang="en-US" sz="2400" b="0" i="0" u="none" strike="noStrike" kern="1200" cap="none" spc="10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R="0" lvl="1" algn="l" defTabSz="914400" rtl="0" eaLnBrk="1" fontAlgn="auto" latinLnBrk="0" hangingPunct="1">
              <a:lnSpc>
                <a:spcPct val="150000"/>
              </a:lnSpc>
              <a:spcBef>
                <a:spcPts val="0"/>
              </a:spcBef>
              <a:spcAft>
                <a:spcPts val="0"/>
              </a:spcAft>
              <a:buClr>
                <a:srgbClr val="55015B"/>
              </a:buClr>
              <a:buSzTx/>
              <a:tabLst/>
              <a:defRPr/>
            </a:pPr>
            <a:endParaRPr kumimoji="0" lang="en-US" sz="2400" b="0" i="0" u="none" strike="noStrike" kern="1200" cap="none" spc="10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a:spLocks/>
          </p:cNvSpPr>
          <p:nvPr/>
        </p:nvSpPr>
        <p:spPr>
          <a:xfrm>
            <a:off x="596347" y="672272"/>
            <a:ext cx="11462303"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Additional Indicators from Baseline Panel Survey</a:t>
            </a: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9197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408762" y="2634003"/>
            <a:ext cx="6783238" cy="3477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PMA Ethiopia: Cross-sectional survey findings: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for Reproductive Health</a:t>
            </a:r>
            <a:endParaRPr kumimoji="0" lang="fr-CA"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1"/>
            <a:ext cx="7252793" cy="6254150"/>
          </a:xfrm>
        </p:spPr>
      </p:pic>
    </p:spTree>
    <p:extLst>
      <p:ext uri="{BB962C8B-B14F-4D97-AF65-F5344CB8AC3E}">
        <p14:creationId xmlns:p14="http://schemas.microsoft.com/office/powerpoint/2010/main" val="159275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968" y="1892090"/>
            <a:ext cx="10790061" cy="3595536"/>
          </a:xfrm>
          <a:prstGeom prst="rect">
            <a:avLst/>
          </a:prstGeom>
          <a:noFill/>
        </p:spPr>
        <p:txBody>
          <a:bodyPr wrap="square" rtlCol="0">
            <a:spAutoFit/>
          </a:bodyPr>
          <a:lstStyle/>
          <a:p>
            <a:pPr lvl="0">
              <a:lnSpc>
                <a:spcPct val="200000"/>
              </a:lnSpc>
              <a:defRPr/>
            </a:pPr>
            <a:r>
              <a:rPr kumimoji="0" lang="en-US" sz="240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Indicators from data gathered among all women </a:t>
            </a:r>
            <a:r>
              <a:rPr lang="en-US" sz="2400" dirty="0">
                <a:solidFill>
                  <a:srgbClr val="59595B"/>
                </a:solidFill>
                <a:latin typeface="Segoe UI" panose="020B0502040204020203" pitchFamily="34" charset="0"/>
                <a:ea typeface="Segoe UI" panose="020B0502040204020203" pitchFamily="34" charset="0"/>
                <a:cs typeface="Segoe UI" panose="020B0502040204020203" pitchFamily="34" charset="0"/>
              </a:rPr>
              <a:t>age</a:t>
            </a:r>
            <a:r>
              <a:rPr lang="en-US" sz="2400" dirty="0">
                <a:solidFill>
                  <a:srgbClr val="59595B"/>
                </a:solidFill>
                <a:latin typeface="Segoe UI" panose="020B0502040204020203" pitchFamily="34" charset="0"/>
                <a:cs typeface="Segoe UI" panose="020B0502040204020203" pitchFamily="34" charset="0"/>
              </a:rPr>
              <a:t>s 1</a:t>
            </a:r>
            <a:r>
              <a:rPr kumimoji="0" lang="en-US" sz="240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5-49, including:</a:t>
            </a:r>
          </a:p>
          <a:p>
            <a:pPr marL="742950" marR="0" lvl="1" indent="-285750" algn="l" defTabSz="914400" rtl="0" eaLnBrk="1" fontAlgn="auto" latinLnBrk="0" hangingPunct="1">
              <a:lnSpc>
                <a:spcPct val="200000"/>
              </a:lnSpc>
              <a:spcBef>
                <a:spcPts val="0"/>
              </a:spcBef>
              <a:spcAft>
                <a:spcPts val="0"/>
              </a:spcAft>
              <a:buClr>
                <a:srgbClr val="55015B"/>
              </a:buClr>
              <a:buSzTx/>
              <a:buFont typeface="Arial" panose="020B0604020202020204" pitchFamily="34" charset="0"/>
              <a:buChar char="•"/>
              <a:tabLst/>
              <a:defRPr/>
            </a:pPr>
            <a:r>
              <a:rPr kumimoji="0" lang="en-US" sz="240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Contraceptive use nationally and by region</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40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Method mix</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40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Unmet need</a:t>
            </a:r>
          </a:p>
          <a:p>
            <a:pPr marL="742950" marR="0" lvl="1" indent="-285750" algn="l" defTabSz="914400" rtl="0" eaLnBrk="1" fontAlgn="auto" latinLnBrk="0" hangingPunct="1">
              <a:lnSpc>
                <a:spcPct val="150000"/>
              </a:lnSpc>
              <a:spcBef>
                <a:spcPts val="0"/>
              </a:spcBef>
              <a:spcAft>
                <a:spcPts val="0"/>
              </a:spcAft>
              <a:buClr>
                <a:srgbClr val="55015B"/>
              </a:buClr>
              <a:buSzTx/>
              <a:buFont typeface="Arial" panose="020B0604020202020204" pitchFamily="34" charset="0"/>
              <a:buChar char="•"/>
              <a:tabLst/>
              <a:defRPr/>
            </a:pPr>
            <a:r>
              <a:rPr kumimoji="0" lang="en-US" sz="240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Reasons for non-use</a:t>
            </a:r>
          </a:p>
          <a:p>
            <a:pPr marL="0" marR="0" lvl="0" indent="0" algn="l" defTabSz="914400" rtl="0" eaLnBrk="1" fontAlgn="auto" latinLnBrk="0" hangingPunct="1">
              <a:lnSpc>
                <a:spcPct val="150000"/>
              </a:lnSpc>
              <a:spcBef>
                <a:spcPts val="0"/>
              </a:spcBef>
              <a:spcAft>
                <a:spcPts val="0"/>
              </a:spcAft>
              <a:buClr>
                <a:srgbClr val="55015B"/>
              </a:buClr>
              <a:buSzTx/>
              <a:buFontTx/>
              <a:buNone/>
              <a:tabLst/>
              <a:defRPr/>
            </a:pPr>
            <a:endParaRPr kumimoji="0" lang="en-US" sz="1800" b="0" i="0" u="none" strike="noStrike" kern="1200" cap="none" spc="10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a:spLocks/>
          </p:cNvSpPr>
          <p:nvPr/>
        </p:nvSpPr>
        <p:spPr>
          <a:xfrm>
            <a:off x="596347" y="672272"/>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Cross-Sectional Survey</a:t>
            </a:r>
            <a:endParaRPr kumimoji="0" lang="fr-CA" sz="3200" b="0" i="0" u="none" strike="noStrike" kern="1200" cap="none" spc="0" normalizeH="0" baseline="0" noProof="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369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50F21D1-A56C-634E-943B-09AD488ADF7D}"/>
              </a:ext>
            </a:extLst>
          </p:cNvPr>
          <p:cNvSpPr txBox="1">
            <a:spLocks/>
          </p:cNvSpPr>
          <p:nvPr/>
        </p:nvSpPr>
        <p:spPr>
          <a:xfrm>
            <a:off x="441120" y="331723"/>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Family </a:t>
            </a:r>
            <a:r>
              <a:rPr lang="en-CA" sz="3200" b="1" dirty="0">
                <a:solidFill>
                  <a:srgbClr val="59595B"/>
                </a:solidFill>
                <a:latin typeface="Segoe UI" panose="020B0502040204020203" pitchFamily="34" charset="0"/>
                <a:cs typeface="Segoe UI" panose="020B0502040204020203" pitchFamily="34" charset="0"/>
              </a:rPr>
              <a:t>Planning Indicators</a:t>
            </a:r>
            <a:endParaRPr lang="fr-CA" sz="3200" b="1" dirty="0">
              <a:solidFill>
                <a:srgbClr val="59595B"/>
              </a:solidFill>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2F1726E7-5AFE-1F49-9F4C-A8BF9226EDE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9595B"/>
                </a:solidFill>
                <a:effectLst/>
                <a:uLnTx/>
                <a:uFillTx/>
                <a:latin typeface="Calibri" panose="020F0502020204030204" pitchFamily="34" charset="0"/>
                <a:ea typeface="+mn-ea"/>
                <a:cs typeface="Calibri" panose="020F0502020204030204" pitchFamily="34" charset="0"/>
              </a:rPr>
              <a:t> </a:t>
            </a:r>
            <a:endParaRPr kumimoji="0" lang="en-US" sz="1800" b="0" i="0" u="none" strike="noStrike" kern="1200" cap="none" spc="0" normalizeH="0" baseline="0" noProof="0">
              <a:ln>
                <a:noFill/>
              </a:ln>
              <a:solidFill>
                <a:srgbClr val="59595B"/>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EFACC990-1B63-214C-BDED-3F16467623D7}"/>
              </a:ext>
            </a:extLst>
          </p:cNvPr>
          <p:cNvGraphicFramePr>
            <a:graphicFrameLocks noGrp="1"/>
          </p:cNvGraphicFramePr>
          <p:nvPr>
            <p:extLst>
              <p:ext uri="{D42A27DB-BD31-4B8C-83A1-F6EECF244321}">
                <p14:modId xmlns:p14="http://schemas.microsoft.com/office/powerpoint/2010/main" val="860225650"/>
              </p:ext>
            </p:extLst>
          </p:nvPr>
        </p:nvGraphicFramePr>
        <p:xfrm>
          <a:off x="636609" y="1111170"/>
          <a:ext cx="10876701" cy="5162311"/>
        </p:xfrm>
        <a:graphic>
          <a:graphicData uri="http://schemas.openxmlformats.org/drawingml/2006/table">
            <a:tbl>
              <a:tblPr firstRow="1" bandRow="1">
                <a:tableStyleId>{5C22544A-7EE6-4342-B048-85BDC9FD1C3A}</a:tableStyleId>
              </a:tblPr>
              <a:tblGrid>
                <a:gridCol w="4416725">
                  <a:extLst>
                    <a:ext uri="{9D8B030D-6E8A-4147-A177-3AD203B41FA5}">
                      <a16:colId xmlns:a16="http://schemas.microsoft.com/office/drawing/2014/main" val="2437586246"/>
                    </a:ext>
                  </a:extLst>
                </a:gridCol>
                <a:gridCol w="2848169">
                  <a:extLst>
                    <a:ext uri="{9D8B030D-6E8A-4147-A177-3AD203B41FA5}">
                      <a16:colId xmlns:a16="http://schemas.microsoft.com/office/drawing/2014/main" val="2326940162"/>
                    </a:ext>
                  </a:extLst>
                </a:gridCol>
                <a:gridCol w="3611807">
                  <a:extLst>
                    <a:ext uri="{9D8B030D-6E8A-4147-A177-3AD203B41FA5}">
                      <a16:colId xmlns:a16="http://schemas.microsoft.com/office/drawing/2014/main" val="4147780441"/>
                    </a:ext>
                  </a:extLst>
                </a:gridCol>
              </a:tblGrid>
              <a:tr h="485100">
                <a:tc gridSpan="3">
                  <a:txBody>
                    <a:bodyPr/>
                    <a:lstStyle/>
                    <a:p>
                      <a:r>
                        <a:rPr lang="en-US" sz="1600" b="1" dirty="0">
                          <a:latin typeface="Segoe UI" panose="020B0502040204020203" pitchFamily="34" charset="0"/>
                          <a:ea typeface="Segoe UI Symbol" panose="020B0502040204020203" pitchFamily="34" charset="0"/>
                          <a:cs typeface="Segoe UI" panose="020B0502040204020203" pitchFamily="34" charset="0"/>
                        </a:rPr>
                        <a:t>Select Family Planning and Fertility Indicators </a:t>
                      </a:r>
                      <a:r>
                        <a:rPr lang="en-US" sz="1600" b="1" dirty="0">
                          <a:latin typeface="Montserrat" pitchFamily="2" charset="77"/>
                          <a:ea typeface="Segoe UI Symbol" panose="020B0502040204020203" pitchFamily="34" charset="0"/>
                          <a:cs typeface="Segoe UI" panose="020B0502040204020203" pitchFamily="34" charset="0"/>
                        </a:rPr>
                        <a:t>(</a:t>
                      </a:r>
                      <a:r>
                        <a:rPr lang="en-US" sz="1600" b="1" dirty="0">
                          <a:latin typeface="Segoe UI" panose="020B0502040204020203" pitchFamily="34" charset="0"/>
                          <a:ea typeface="Segoe UI Symbol" panose="020B0502040204020203" pitchFamily="34" charset="0"/>
                          <a:cs typeface="Segoe UI" panose="020B0502040204020203" pitchFamily="34" charset="0"/>
                        </a:rPr>
                        <a:t>All and Married Women, Age 15-49</a:t>
                      </a:r>
                      <a:r>
                        <a:rPr lang="en-US" sz="1600" b="1" dirty="0">
                          <a:latin typeface="Montserrat" pitchFamily="2" charset="77"/>
                          <a:ea typeface="Segoe UI Symbol" panose="020B0502040204020203" pitchFamily="34" charset="0"/>
                          <a:cs typeface="Segoe UI" panose="020B0502040204020203" pitchFamily="34" charset="0"/>
                        </a:rPr>
                        <a:t>)</a:t>
                      </a:r>
                    </a:p>
                  </a:txBody>
                  <a:tcPr/>
                </a:tc>
                <a:tc hMerge="1">
                  <a:txBody>
                    <a:bodyPr/>
                    <a:lstStyle/>
                    <a:p>
                      <a:endParaRPr lang="en-US" b="1">
                        <a:latin typeface="Segoe UI Symbol" panose="020B0502040204020203" pitchFamily="34" charset="0"/>
                        <a:ea typeface="Segoe UI Symbol" panose="020B0502040204020203" pitchFamily="34" charset="0"/>
                      </a:endParaRPr>
                    </a:p>
                  </a:txBody>
                  <a:tcPr/>
                </a:tc>
                <a:tc hMerge="1">
                  <a:txBody>
                    <a:bodyPr/>
                    <a:lstStyle/>
                    <a:p>
                      <a:endParaRPr lang="en-US" b="1">
                        <a:latin typeface="Segoe UI Symbol" panose="020B0502040204020203" pitchFamily="34" charset="0"/>
                        <a:ea typeface="Segoe UI Symbol" panose="020B0502040204020203" pitchFamily="34" charset="0"/>
                      </a:endParaRPr>
                    </a:p>
                  </a:txBody>
                  <a:tcPr/>
                </a:tc>
                <a:extLst>
                  <a:ext uri="{0D108BD9-81ED-4DB2-BD59-A6C34878D82A}">
                    <a16:rowId xmlns:a16="http://schemas.microsoft.com/office/drawing/2014/main" val="4090778776"/>
                  </a:ext>
                </a:extLst>
              </a:tr>
              <a:tr h="806601">
                <a:tc>
                  <a:txBody>
                    <a:bodyPr/>
                    <a:lstStyle/>
                    <a:p>
                      <a:r>
                        <a:rPr lang="en-US" sz="1600" b="1">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Contraceptive Prevalence </a:t>
                      </a:r>
                      <a:r>
                        <a:rPr lang="en-US" sz="1600" b="1">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1">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CPR</a:t>
                      </a:r>
                      <a:r>
                        <a:rPr lang="en-US" sz="1600" b="1">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1">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a:t>
                      </a:r>
                      <a:r>
                        <a:rPr lang="en-US" sz="1600" b="1">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1">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r>
                        <a:rPr lang="en-US" sz="1600" b="1">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p>
                  </a:txBody>
                  <a:tcPr/>
                </a:tc>
                <a:tc>
                  <a:txBody>
                    <a:bodyPr/>
                    <a:lstStyle/>
                    <a:p>
                      <a:pPr algn="ct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All Women</a:t>
                      </a:r>
                    </a:p>
                    <a:p>
                      <a:pPr algn="ct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(n=7,988)</a:t>
                      </a:r>
                    </a:p>
                  </a:txBody>
                  <a:tcPr/>
                </a:tc>
                <a:tc>
                  <a:txBody>
                    <a:bodyPr/>
                    <a:lstStyle/>
                    <a:p>
                      <a:pPr algn="ct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Married Women</a:t>
                      </a:r>
                    </a:p>
                    <a:p>
                      <a:pPr algn="ctr"/>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(n=5,088)</a:t>
                      </a:r>
                    </a:p>
                  </a:txBody>
                  <a:tcPr/>
                </a:tc>
                <a:extLst>
                  <a:ext uri="{0D108BD9-81ED-4DB2-BD59-A6C34878D82A}">
                    <a16:rowId xmlns:a16="http://schemas.microsoft.com/office/drawing/2014/main" val="37823988"/>
                  </a:ext>
                </a:extLst>
              </a:tr>
              <a:tr h="396191">
                <a:tc>
                  <a:txBody>
                    <a:bodyPr/>
                    <a:lstStyle/>
                    <a:p>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All Methods CPR</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25.1 </a:t>
                      </a:r>
                      <a:r>
                        <a:rPr lang="en-US" sz="1600" b="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22.9, 27.5</a:t>
                      </a:r>
                      <a:r>
                        <a:rPr lang="en-US" sz="1600" b="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36.2</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 (</a:t>
                      </a:r>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33.0</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39.4</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p>
                  </a:txBody>
                  <a:tcPr/>
                </a:tc>
                <a:extLst>
                  <a:ext uri="{0D108BD9-81ED-4DB2-BD59-A6C34878D82A}">
                    <a16:rowId xmlns:a16="http://schemas.microsoft.com/office/drawing/2014/main" val="2110436737"/>
                  </a:ext>
                </a:extLst>
              </a:tr>
              <a:tr h="396191">
                <a:tc>
                  <a:txBody>
                    <a:bodyPr/>
                    <a:lstStyle/>
                    <a:p>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Modern Method CPR</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24.1 </a:t>
                      </a:r>
                      <a:r>
                        <a:rPr lang="en-US" sz="1600" b="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21.9, 26.4</a:t>
                      </a:r>
                      <a:r>
                        <a:rPr lang="en-US" sz="1600" b="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34.7 </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 (</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31.6, 37.9</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p>
                  </a:txBody>
                  <a:tcPr/>
                </a:tc>
                <a:extLst>
                  <a:ext uri="{0D108BD9-81ED-4DB2-BD59-A6C34878D82A}">
                    <a16:rowId xmlns:a16="http://schemas.microsoft.com/office/drawing/2014/main" val="59512318"/>
                  </a:ext>
                </a:extLst>
              </a:tr>
              <a:tr h="406287">
                <a:tc>
                  <a:txBody>
                    <a:bodyPr/>
                    <a:lstStyle/>
                    <a:p>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Long Acting/Permanent CPR</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9.3 </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8.0, 10.7</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13.5 </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11.7, 15.6</a:t>
                      </a:r>
                      <a:r>
                        <a:rPr lang="en-US" sz="1600" b="0" dirty="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p>
                  </a:txBody>
                  <a:tcPr/>
                </a:tc>
                <a:extLst>
                  <a:ext uri="{0D108BD9-81ED-4DB2-BD59-A6C34878D82A}">
                    <a16:rowId xmlns:a16="http://schemas.microsoft.com/office/drawing/2014/main" val="2070667169"/>
                  </a:ext>
                </a:extLst>
              </a:tr>
              <a:tr h="396191">
                <a:tc>
                  <a:txBody>
                    <a:bodyPr/>
                    <a:lstStyle/>
                    <a:p>
                      <a:r>
                        <a:rPr lang="en-US" sz="1600" b="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Total Unmet Need</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13.2</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19.1</a:t>
                      </a:r>
                    </a:p>
                  </a:txBody>
                  <a:tcPr/>
                </a:tc>
                <a:extLst>
                  <a:ext uri="{0D108BD9-81ED-4DB2-BD59-A6C34878D82A}">
                    <a16:rowId xmlns:a16="http://schemas.microsoft.com/office/drawing/2014/main" val="1319526559"/>
                  </a:ext>
                </a:extLst>
              </a:tr>
              <a:tr h="396191">
                <a:tc>
                  <a:txBody>
                    <a:bodyPr/>
                    <a:lstStyle/>
                    <a:p>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For Limiting</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4.3</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6.3</a:t>
                      </a:r>
                    </a:p>
                  </a:txBody>
                  <a:tcPr/>
                </a:tc>
                <a:extLst>
                  <a:ext uri="{0D108BD9-81ED-4DB2-BD59-A6C34878D82A}">
                    <a16:rowId xmlns:a16="http://schemas.microsoft.com/office/drawing/2014/main" val="2047178270"/>
                  </a:ext>
                </a:extLst>
              </a:tr>
              <a:tr h="396191">
                <a:tc>
                  <a:txBody>
                    <a:bodyPr/>
                    <a:lstStyle/>
                    <a:p>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For Spacing</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8.9</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12.8</a:t>
                      </a:r>
                    </a:p>
                  </a:txBody>
                  <a:tcPr/>
                </a:tc>
                <a:extLst>
                  <a:ext uri="{0D108BD9-81ED-4DB2-BD59-A6C34878D82A}">
                    <a16:rowId xmlns:a16="http://schemas.microsoft.com/office/drawing/2014/main" val="1564392692"/>
                  </a:ext>
                </a:extLst>
              </a:tr>
              <a:tr h="396191">
                <a:tc>
                  <a:txBody>
                    <a:bodyPr/>
                    <a:lstStyle/>
                    <a:p>
                      <a:r>
                        <a:rPr lang="en-US" sz="1600" b="1">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Total Demand</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38.3</a:t>
                      </a:r>
                    </a:p>
                  </a:txBody>
                  <a:tcPr/>
                </a:tc>
                <a:tc>
                  <a:txBody>
                    <a:bodyPr/>
                    <a:lstStyle/>
                    <a:p>
                      <a:pPr algn="ct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55.3</a:t>
                      </a:r>
                    </a:p>
                  </a:txBody>
                  <a:tcPr/>
                </a:tc>
                <a:extLst>
                  <a:ext uri="{0D108BD9-81ED-4DB2-BD59-A6C34878D82A}">
                    <a16:rowId xmlns:a16="http://schemas.microsoft.com/office/drawing/2014/main" val="3148277807"/>
                  </a:ext>
                </a:extLst>
              </a:tr>
              <a:tr h="648262">
                <a:tc>
                  <a:txBody>
                    <a:bodyPr/>
                    <a:lstStyle/>
                    <a:p>
                      <a:r>
                        <a:rPr lang="en-US" sz="1600" b="1">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a:t>
                      </a: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Demand Satisfied by    </a:t>
                      </a:r>
                    </a:p>
                    <a:p>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Modern Method </a:t>
                      </a:r>
                      <a:r>
                        <a:rPr lang="en-US" sz="1600" b="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r>
                        <a:rPr lang="en-US" sz="1600" b="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t>
                      </a:r>
                      <a:r>
                        <a:rPr lang="en-US" sz="1600" b="0">
                          <a:solidFill>
                            <a:schemeClr val="tx1">
                              <a:lumMod val="50000"/>
                            </a:schemeClr>
                          </a:solidFill>
                          <a:latin typeface="Montserrat" pitchFamily="2" charset="77"/>
                          <a:ea typeface="Segoe UI Symbol" panose="020B0502040204020203" pitchFamily="34" charset="0"/>
                          <a:cs typeface="Segoe UI" panose="020B0502040204020203" pitchFamily="34" charset="0"/>
                        </a:rPr>
                        <a:t>)</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62.9</a:t>
                      </a:r>
                    </a:p>
                  </a:txBody>
                  <a:tcPr/>
                </a:tc>
                <a:tc>
                  <a:txBody>
                    <a:bodyPr/>
                    <a:lstStyle/>
                    <a:p>
                      <a:pPr algn="ctr"/>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62.8</a:t>
                      </a:r>
                    </a:p>
                  </a:txBody>
                  <a:tcPr/>
                </a:tc>
                <a:extLst>
                  <a:ext uri="{0D108BD9-81ED-4DB2-BD59-A6C34878D82A}">
                    <a16:rowId xmlns:a16="http://schemas.microsoft.com/office/drawing/2014/main" val="3362686255"/>
                  </a:ext>
                </a:extLst>
              </a:tr>
              <a:tr h="438915">
                <a:tc gridSpan="3">
                  <a:txBody>
                    <a:bodyPr/>
                    <a:lstStyle/>
                    <a:p>
                      <a:r>
                        <a:rPr lang="en-US" sz="1600" b="0" i="1"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Confidence intervals</a:t>
                      </a:r>
                    </a:p>
                  </a:txBody>
                  <a:tcPr/>
                </a:tc>
                <a:tc hMerge="1">
                  <a:txBody>
                    <a:bodyPr/>
                    <a:lstStyle/>
                    <a:p>
                      <a:pPr algn="ctr"/>
                      <a:endParaRPr lang="en-US" sz="1800" b="0">
                        <a:solidFill>
                          <a:schemeClr val="tx1"/>
                        </a:solidFill>
                        <a:latin typeface="Calibri" panose="020F0502020204030204" pitchFamily="34" charset="0"/>
                        <a:ea typeface="Segoe UI Symbol" panose="020B0502040204020203" pitchFamily="34" charset="0"/>
                        <a:cs typeface="Calibri" panose="020F0502020204030204" pitchFamily="34" charset="0"/>
                      </a:endParaRPr>
                    </a:p>
                  </a:txBody>
                  <a:tcPr/>
                </a:tc>
                <a:tc hMerge="1">
                  <a:txBody>
                    <a:bodyPr/>
                    <a:lstStyle/>
                    <a:p>
                      <a:pPr algn="ctr"/>
                      <a:endParaRPr lang="en-US" sz="1800" b="0">
                        <a:solidFill>
                          <a:schemeClr val="tx1"/>
                        </a:solidFill>
                        <a:latin typeface="Calibri" panose="020F0502020204030204" pitchFamily="34" charset="0"/>
                        <a:ea typeface="Segoe UI Symbol" panose="020B0502040204020203" pitchFamily="34" charset="0"/>
                        <a:cs typeface="Calibri" panose="020F0502020204030204" pitchFamily="34" charset="0"/>
                      </a:endParaRPr>
                    </a:p>
                  </a:txBody>
                  <a:tcPr/>
                </a:tc>
                <a:extLst>
                  <a:ext uri="{0D108BD9-81ED-4DB2-BD59-A6C34878D82A}">
                    <a16:rowId xmlns:a16="http://schemas.microsoft.com/office/drawing/2014/main" val="2077842989"/>
                  </a:ext>
                </a:extLst>
              </a:tr>
            </a:tbl>
          </a:graphicData>
        </a:graphic>
      </p:graphicFrame>
    </p:spTree>
    <p:extLst>
      <p:ext uri="{BB962C8B-B14F-4D97-AF65-F5344CB8AC3E}">
        <p14:creationId xmlns:p14="http://schemas.microsoft.com/office/powerpoint/2010/main" val="1973055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50F21D1-A56C-634E-943B-09AD488ADF7D}"/>
              </a:ext>
            </a:extLst>
          </p:cNvPr>
          <p:cNvSpPr txBox="1">
            <a:spLocks/>
          </p:cNvSpPr>
          <p:nvPr/>
        </p:nvSpPr>
        <p:spPr>
          <a:xfrm>
            <a:off x="1028701" y="218134"/>
            <a:ext cx="9880158" cy="135421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rPr>
              <a:t>Family </a:t>
            </a:r>
            <a:r>
              <a:rPr lang="en-CA" sz="3200" b="1" dirty="0">
                <a:latin typeface="Segoe UI" panose="020B0502040204020203" pitchFamily="34" charset="0"/>
                <a:cs typeface="Segoe UI" panose="020B0502040204020203" pitchFamily="34" charset="0"/>
              </a:rPr>
              <a:t>Planning Indicators</a:t>
            </a:r>
            <a:endParaRPr lang="fr-CA" sz="3200" b="1" dirty="0">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1"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CA" sz="1800" b="0" i="1"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rPr>
              <a:t>by region among married women</a:t>
            </a:r>
            <a:endParaRPr kumimoji="0" lang="fr-CA" sz="1800" b="0" i="1"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200" b="0" i="0" u="none" strike="noStrike" kern="1200" cap="none" spc="0" normalizeH="0" baseline="0" noProof="0" dirty="0">
              <a:ln>
                <a:noFill/>
              </a:ln>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2F1726E7-5AFE-1F49-9F4C-A8BF9226EDE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9595B"/>
                </a:solidFill>
                <a:effectLst/>
                <a:uLnTx/>
                <a:uFillTx/>
                <a:latin typeface="Calibri" panose="020F0502020204030204" pitchFamily="34" charset="0"/>
                <a:ea typeface="+mn-ea"/>
                <a:cs typeface="Calibri" panose="020F0502020204030204" pitchFamily="34" charset="0"/>
              </a:rPr>
              <a:t> </a:t>
            </a:r>
            <a:endParaRPr kumimoji="0" lang="en-US" sz="1800" b="0" i="0" u="none" strike="noStrike" kern="1200" cap="none" spc="0" normalizeH="0" baseline="0" noProof="0">
              <a:ln>
                <a:noFill/>
              </a:ln>
              <a:solidFill>
                <a:srgbClr val="59595B"/>
              </a:solidFill>
              <a:effectLst/>
              <a:uLnTx/>
              <a:uFillTx/>
              <a:latin typeface="Arial"/>
              <a:ea typeface="+mn-ea"/>
              <a:cs typeface="+mn-cs"/>
            </a:endParaRPr>
          </a:p>
        </p:txBody>
      </p:sp>
      <p:sp>
        <p:nvSpPr>
          <p:cNvPr id="6" name="TextBox 5">
            <a:extLst>
              <a:ext uri="{FF2B5EF4-FFF2-40B4-BE49-F238E27FC236}">
                <a16:creationId xmlns:a16="http://schemas.microsoft.com/office/drawing/2014/main" id="{278161F5-D70A-9048-A1CC-8EE7A53E1F54}"/>
              </a:ext>
            </a:extLst>
          </p:cNvPr>
          <p:cNvSpPr txBox="1"/>
          <p:nvPr/>
        </p:nvSpPr>
        <p:spPr>
          <a:xfrm>
            <a:off x="302054" y="5374115"/>
            <a:ext cx="11692493" cy="92333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1" u="none" strike="noStrike" kern="1200" cap="none" spc="0" normalizeH="0" baseline="0" noProof="0" dirty="0">
                <a:ln>
                  <a:noFill/>
                </a:ln>
                <a:effectLst/>
                <a:uLnTx/>
                <a:uFillTx/>
                <a:latin typeface="Segoe UI"/>
                <a:ea typeface="+mn-ea"/>
                <a:cs typeface="Segoe UI"/>
              </a:rPr>
              <a:t>Regional disparities in key family planning indicators continue to persist, with </a:t>
            </a:r>
            <a:r>
              <a:rPr kumimoji="0" lang="en-US" sz="1800" b="1" i="1" u="none" strike="noStrike" kern="1200" cap="none" spc="0" normalizeH="0" baseline="0" noProof="0" dirty="0">
                <a:ln>
                  <a:noFill/>
                </a:ln>
                <a:effectLst/>
                <a:uLnTx/>
                <a:uFillTx/>
                <a:latin typeface="Segoe UI"/>
                <a:ea typeface="+mn-ea"/>
                <a:cs typeface="Segoe UI"/>
              </a:rPr>
              <a:t>modern contraceptive </a:t>
            </a:r>
            <a:r>
              <a:rPr kumimoji="0" lang="en-US" sz="1800" i="1" u="none" strike="noStrike" kern="1200" cap="none" spc="0" normalizeH="0" baseline="0" noProof="0" dirty="0">
                <a:ln>
                  <a:noFill/>
                </a:ln>
                <a:effectLst/>
                <a:uLnTx/>
                <a:uFillTx/>
                <a:latin typeface="Segoe UI"/>
                <a:ea typeface="+mn-ea"/>
                <a:cs typeface="Segoe UI"/>
              </a:rPr>
              <a:t>use being higher in </a:t>
            </a:r>
            <a:r>
              <a:rPr kumimoji="0" lang="en-US" sz="1800" b="1" i="1" u="none" strike="noStrike" kern="1200" cap="none" spc="0" normalizeH="0" baseline="0" noProof="0" dirty="0" err="1">
                <a:ln>
                  <a:noFill/>
                </a:ln>
                <a:effectLst/>
                <a:uLnTx/>
                <a:uFillTx/>
                <a:latin typeface="Segoe UI"/>
                <a:ea typeface="+mn-ea"/>
                <a:cs typeface="Segoe UI"/>
              </a:rPr>
              <a:t>Sidama</a:t>
            </a:r>
            <a:r>
              <a:rPr kumimoji="0" lang="en-US" sz="1800" i="1" u="none" strike="noStrike" kern="1200" cap="none" spc="0" normalizeH="0" baseline="0" noProof="0" dirty="0">
                <a:ln>
                  <a:noFill/>
                </a:ln>
                <a:effectLst/>
                <a:uLnTx/>
                <a:uFillTx/>
                <a:latin typeface="Segoe UI"/>
                <a:ea typeface="+mn-ea"/>
                <a:cs typeface="Segoe UI"/>
              </a:rPr>
              <a:t>,</a:t>
            </a:r>
            <a:r>
              <a:rPr lang="en-US" i="1" dirty="0">
                <a:latin typeface="Segoe UI"/>
                <a:cs typeface="Segoe UI"/>
              </a:rPr>
              <a:t> followed by </a:t>
            </a:r>
            <a:r>
              <a:rPr kumimoji="0" lang="en-US" sz="1800" b="1" i="1" u="none" strike="noStrike" kern="1200" cap="none" spc="0" normalizeH="0" baseline="0" noProof="0" dirty="0">
                <a:ln>
                  <a:noFill/>
                </a:ln>
                <a:effectLst/>
                <a:uLnTx/>
                <a:uFillTx/>
                <a:latin typeface="Segoe UI"/>
                <a:ea typeface="+mn-ea"/>
                <a:cs typeface="Segoe UI"/>
              </a:rPr>
              <a:t>Benishangul-</a:t>
            </a:r>
            <a:r>
              <a:rPr kumimoji="0" lang="en-US" sz="1800" b="1" i="1" u="none" strike="noStrike" kern="1200" cap="none" spc="0" normalizeH="0" baseline="0" noProof="0" dirty="0" err="1">
                <a:ln>
                  <a:noFill/>
                </a:ln>
                <a:effectLst/>
                <a:uLnTx/>
                <a:uFillTx/>
                <a:latin typeface="Segoe UI"/>
                <a:ea typeface="+mn-ea"/>
                <a:cs typeface="Segoe UI"/>
              </a:rPr>
              <a:t>Gumuz</a:t>
            </a:r>
            <a:r>
              <a:rPr kumimoji="0" lang="en-US" sz="1800" i="1" u="none" strike="noStrike" kern="1200" cap="none" spc="0" normalizeH="0" baseline="0" noProof="0" dirty="0">
                <a:ln>
                  <a:noFill/>
                </a:ln>
                <a:effectLst/>
                <a:uLnTx/>
                <a:uFillTx/>
                <a:latin typeface="Segoe UI"/>
                <a:ea typeface="+mn-ea"/>
                <a:cs typeface="Segoe UI"/>
              </a:rPr>
              <a:t> and </a:t>
            </a:r>
            <a:r>
              <a:rPr kumimoji="0" lang="en-US" sz="1800" b="1" i="1" u="none" strike="noStrike" kern="1200" cap="none" spc="0" normalizeH="0" baseline="0" noProof="0" dirty="0">
                <a:ln>
                  <a:noFill/>
                </a:ln>
                <a:effectLst/>
                <a:uLnTx/>
                <a:uFillTx/>
                <a:latin typeface="Segoe UI"/>
                <a:ea typeface="+mn-ea"/>
                <a:cs typeface="Segoe UI"/>
              </a:rPr>
              <a:t>Addis</a:t>
            </a:r>
            <a:r>
              <a:rPr kumimoji="0" lang="en-US" sz="1800" i="1" u="none" strike="noStrike" kern="1200" cap="none" spc="0" normalizeH="0" baseline="0" noProof="0" dirty="0">
                <a:ln>
                  <a:noFill/>
                </a:ln>
                <a:effectLst/>
                <a:uLnTx/>
                <a:uFillTx/>
                <a:latin typeface="Segoe UI"/>
                <a:ea typeface="+mn-ea"/>
                <a:cs typeface="Segoe UI"/>
              </a:rPr>
              <a:t> </a:t>
            </a:r>
            <a:r>
              <a:rPr kumimoji="0" lang="en-US" sz="1800" b="1" i="1" u="none" strike="noStrike" kern="1200" cap="none" spc="0" normalizeH="0" baseline="0" noProof="0" dirty="0">
                <a:ln>
                  <a:noFill/>
                </a:ln>
                <a:effectLst/>
                <a:uLnTx/>
                <a:uFillTx/>
                <a:latin typeface="Segoe UI"/>
                <a:ea typeface="+mn-ea"/>
                <a:cs typeface="Segoe UI"/>
              </a:rPr>
              <a:t>Ababa.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effectLst/>
                <a:uLnTx/>
                <a:uFillTx/>
                <a:latin typeface="Segoe UI"/>
                <a:ea typeface="+mn-ea"/>
                <a:cs typeface="Segoe UI"/>
              </a:rPr>
              <a:t>Unmet need </a:t>
            </a:r>
            <a:r>
              <a:rPr kumimoji="0" lang="en-US" sz="1800" i="1" u="none" strike="noStrike" kern="1200" cap="none" spc="0" normalizeH="0" baseline="0" noProof="0" dirty="0">
                <a:ln>
                  <a:noFill/>
                </a:ln>
                <a:effectLst/>
                <a:uLnTx/>
                <a:uFillTx/>
                <a:latin typeface="Segoe UI"/>
                <a:ea typeface="+mn-ea"/>
                <a:cs typeface="Segoe UI"/>
              </a:rPr>
              <a:t>was higher in </a:t>
            </a:r>
            <a:r>
              <a:rPr kumimoji="0" lang="en-US" sz="1800" b="1" i="1" u="none" strike="noStrike" kern="1200" cap="none" spc="0" normalizeH="0" baseline="0" noProof="0" dirty="0">
                <a:ln>
                  <a:noFill/>
                </a:ln>
                <a:effectLst/>
                <a:uLnTx/>
                <a:uFillTx/>
                <a:latin typeface="Segoe UI"/>
                <a:ea typeface="+mn-ea"/>
                <a:cs typeface="Segoe UI"/>
              </a:rPr>
              <a:t>Harari</a:t>
            </a:r>
            <a:r>
              <a:rPr kumimoji="0" lang="en-US" sz="1800" i="1" u="none" strike="noStrike" kern="1200" cap="none" spc="0" normalizeH="0" baseline="0" noProof="0" dirty="0">
                <a:ln>
                  <a:noFill/>
                </a:ln>
                <a:effectLst/>
                <a:uLnTx/>
                <a:uFillTx/>
                <a:latin typeface="Segoe UI"/>
                <a:ea typeface="+mn-ea"/>
                <a:cs typeface="Segoe UI"/>
              </a:rPr>
              <a:t>, followed by </a:t>
            </a:r>
            <a:r>
              <a:rPr kumimoji="0" lang="en-US" sz="1800" b="1" i="1" u="none" strike="noStrike" kern="1200" cap="none" spc="0" normalizeH="0" baseline="0" noProof="0" dirty="0">
                <a:ln>
                  <a:noFill/>
                </a:ln>
                <a:effectLst/>
                <a:uLnTx/>
                <a:uFillTx/>
                <a:latin typeface="Segoe UI"/>
                <a:ea typeface="+mn-ea"/>
                <a:cs typeface="Segoe UI"/>
              </a:rPr>
              <a:t>Oromia</a:t>
            </a:r>
            <a:r>
              <a:rPr kumimoji="0" lang="en-US" sz="1800" i="1" u="none" strike="noStrike" kern="1200" cap="none" spc="0" normalizeH="0" baseline="0" noProof="0" dirty="0">
                <a:ln>
                  <a:noFill/>
                </a:ln>
                <a:effectLst/>
                <a:uLnTx/>
                <a:uFillTx/>
                <a:latin typeface="Segoe UI"/>
                <a:ea typeface="+mn-ea"/>
                <a:cs typeface="Segoe UI"/>
              </a:rPr>
              <a:t> and </a:t>
            </a:r>
            <a:r>
              <a:rPr kumimoji="0" lang="en-US" sz="1800" b="1" i="1" u="none" strike="noStrike" kern="1200" cap="none" spc="0" normalizeH="0" baseline="0" noProof="0" dirty="0">
                <a:ln>
                  <a:noFill/>
                </a:ln>
                <a:effectLst/>
                <a:uLnTx/>
                <a:uFillTx/>
                <a:latin typeface="Segoe UI"/>
                <a:ea typeface="+mn-ea"/>
                <a:cs typeface="Segoe UI"/>
              </a:rPr>
              <a:t>SNNP</a:t>
            </a:r>
            <a:r>
              <a:rPr kumimoji="0" lang="en-US" sz="1800" i="1" u="none" strike="noStrike" kern="1200" cap="none" spc="0" normalizeH="0" baseline="0" noProof="0" dirty="0">
                <a:ln>
                  <a:noFill/>
                </a:ln>
                <a:effectLst/>
                <a:uLnTx/>
                <a:uFillTx/>
                <a:latin typeface="Segoe UI"/>
                <a:ea typeface="+mn-ea"/>
                <a:cs typeface="Segoe UI"/>
              </a:rPr>
              <a:t> regions</a:t>
            </a:r>
            <a:endParaRPr kumimoji="0" lang="en-US" sz="1800" i="1" u="none" strike="sngStrike" kern="1200" cap="none" spc="0" normalizeH="0" baseline="0" noProof="0" dirty="0">
              <a:ln>
                <a:noFill/>
              </a:ln>
              <a:effectLst/>
              <a:uLnTx/>
              <a:uFillTx/>
              <a:latin typeface="Segoe UI"/>
              <a:ea typeface="+mn-ea"/>
              <a:cs typeface="Segoe UI"/>
            </a:endParaRPr>
          </a:p>
        </p:txBody>
      </p:sp>
      <p:graphicFrame>
        <p:nvGraphicFramePr>
          <p:cNvPr id="4" name="Table 3">
            <a:extLst>
              <a:ext uri="{FF2B5EF4-FFF2-40B4-BE49-F238E27FC236}">
                <a16:creationId xmlns:a16="http://schemas.microsoft.com/office/drawing/2014/main" id="{BB35EFA0-9D04-47B0-918A-7E7DC51D630C}"/>
              </a:ext>
            </a:extLst>
          </p:cNvPr>
          <p:cNvGraphicFramePr>
            <a:graphicFrameLocks noGrp="1"/>
          </p:cNvGraphicFramePr>
          <p:nvPr>
            <p:extLst>
              <p:ext uri="{D42A27DB-BD31-4B8C-83A1-F6EECF244321}">
                <p14:modId xmlns:p14="http://schemas.microsoft.com/office/powerpoint/2010/main" val="3286209358"/>
              </p:ext>
            </p:extLst>
          </p:nvPr>
        </p:nvGraphicFramePr>
        <p:xfrm>
          <a:off x="302054" y="1281770"/>
          <a:ext cx="11253050" cy="4035363"/>
        </p:xfrm>
        <a:graphic>
          <a:graphicData uri="http://schemas.openxmlformats.org/drawingml/2006/table">
            <a:tbl>
              <a:tblPr firstRow="1" bandRow="1">
                <a:tableStyleId>{5C22544A-7EE6-4342-B048-85BDC9FD1C3A}</a:tableStyleId>
              </a:tblPr>
              <a:tblGrid>
                <a:gridCol w="2142505">
                  <a:extLst>
                    <a:ext uri="{9D8B030D-6E8A-4147-A177-3AD203B41FA5}">
                      <a16:colId xmlns:a16="http://schemas.microsoft.com/office/drawing/2014/main" val="2085255211"/>
                    </a:ext>
                  </a:extLst>
                </a:gridCol>
                <a:gridCol w="776159">
                  <a:extLst>
                    <a:ext uri="{9D8B030D-6E8A-4147-A177-3AD203B41FA5}">
                      <a16:colId xmlns:a16="http://schemas.microsoft.com/office/drawing/2014/main" val="3608618518"/>
                    </a:ext>
                  </a:extLst>
                </a:gridCol>
                <a:gridCol w="675357">
                  <a:extLst>
                    <a:ext uri="{9D8B030D-6E8A-4147-A177-3AD203B41FA5}">
                      <a16:colId xmlns:a16="http://schemas.microsoft.com/office/drawing/2014/main" val="2155924163"/>
                    </a:ext>
                  </a:extLst>
                </a:gridCol>
                <a:gridCol w="834990">
                  <a:extLst>
                    <a:ext uri="{9D8B030D-6E8A-4147-A177-3AD203B41FA5}">
                      <a16:colId xmlns:a16="http://schemas.microsoft.com/office/drawing/2014/main" val="1786701709"/>
                    </a:ext>
                  </a:extLst>
                </a:gridCol>
                <a:gridCol w="716288">
                  <a:extLst>
                    <a:ext uri="{9D8B030D-6E8A-4147-A177-3AD203B41FA5}">
                      <a16:colId xmlns:a16="http://schemas.microsoft.com/office/drawing/2014/main" val="3804797763"/>
                    </a:ext>
                  </a:extLst>
                </a:gridCol>
                <a:gridCol w="970061">
                  <a:extLst>
                    <a:ext uri="{9D8B030D-6E8A-4147-A177-3AD203B41FA5}">
                      <a16:colId xmlns:a16="http://schemas.microsoft.com/office/drawing/2014/main" val="4182960460"/>
                    </a:ext>
                  </a:extLst>
                </a:gridCol>
                <a:gridCol w="667170">
                  <a:extLst>
                    <a:ext uri="{9D8B030D-6E8A-4147-A177-3AD203B41FA5}">
                      <a16:colId xmlns:a16="http://schemas.microsoft.com/office/drawing/2014/main" val="2422024973"/>
                    </a:ext>
                  </a:extLst>
                </a:gridCol>
                <a:gridCol w="667170">
                  <a:extLst>
                    <a:ext uri="{9D8B030D-6E8A-4147-A177-3AD203B41FA5}">
                      <a16:colId xmlns:a16="http://schemas.microsoft.com/office/drawing/2014/main" val="3320160950"/>
                    </a:ext>
                  </a:extLst>
                </a:gridCol>
                <a:gridCol w="714288">
                  <a:extLst>
                    <a:ext uri="{9D8B030D-6E8A-4147-A177-3AD203B41FA5}">
                      <a16:colId xmlns:a16="http://schemas.microsoft.com/office/drawing/2014/main" val="1914906573"/>
                    </a:ext>
                  </a:extLst>
                </a:gridCol>
                <a:gridCol w="770147">
                  <a:extLst>
                    <a:ext uri="{9D8B030D-6E8A-4147-A177-3AD203B41FA5}">
                      <a16:colId xmlns:a16="http://schemas.microsoft.com/office/drawing/2014/main" val="2610079961"/>
                    </a:ext>
                  </a:extLst>
                </a:gridCol>
                <a:gridCol w="504983">
                  <a:extLst>
                    <a:ext uri="{9D8B030D-6E8A-4147-A177-3AD203B41FA5}">
                      <a16:colId xmlns:a16="http://schemas.microsoft.com/office/drawing/2014/main" val="2267811940"/>
                    </a:ext>
                  </a:extLst>
                </a:gridCol>
                <a:gridCol w="559410">
                  <a:extLst>
                    <a:ext uri="{9D8B030D-6E8A-4147-A177-3AD203B41FA5}">
                      <a16:colId xmlns:a16="http://schemas.microsoft.com/office/drawing/2014/main" val="2120697788"/>
                    </a:ext>
                  </a:extLst>
                </a:gridCol>
                <a:gridCol w="1254522">
                  <a:extLst>
                    <a:ext uri="{9D8B030D-6E8A-4147-A177-3AD203B41FA5}">
                      <a16:colId xmlns:a16="http://schemas.microsoft.com/office/drawing/2014/main" val="3180784982"/>
                    </a:ext>
                  </a:extLst>
                </a:gridCol>
              </a:tblGrid>
              <a:tr h="434571">
                <a:tc gridSpan="13">
                  <a:txBody>
                    <a:bodyPr/>
                    <a:lstStyle/>
                    <a:p>
                      <a:pPr algn="ctr" fontAlgn="t"/>
                      <a:r>
                        <a:rPr lang="en-GB" sz="1600" b="1" i="0" u="none" strike="noStrike" dirty="0">
                          <a:effectLst/>
                          <a:latin typeface="Segoe UI" panose="020B0502040204020203" pitchFamily="34" charset="0"/>
                          <a:cs typeface="Segoe UI" panose="020B0502040204020203" pitchFamily="34" charset="0"/>
                        </a:rPr>
                        <a:t>Select Family Planning and Fertility Indicators </a:t>
                      </a:r>
                      <a:r>
                        <a:rPr lang="en-US" sz="1600" b="1" i="0" u="none" strike="noStrike" dirty="0">
                          <a:effectLst/>
                          <a:latin typeface="Montserrat" pitchFamily="2" charset="77"/>
                          <a:cs typeface="Segoe UI" panose="020B0502040204020203" pitchFamily="34" charset="0"/>
                        </a:rPr>
                        <a:t>(</a:t>
                      </a:r>
                      <a:r>
                        <a:rPr lang="en-GB" sz="1600" b="1" i="0" u="none" strike="noStrike" dirty="0">
                          <a:effectLst/>
                          <a:latin typeface="Segoe UI" panose="020B0502040204020203" pitchFamily="34" charset="0"/>
                          <a:cs typeface="Segoe UI" panose="020B0502040204020203" pitchFamily="34" charset="0"/>
                        </a:rPr>
                        <a:t>Married Women Age 15-49, by region, n=</a:t>
                      </a:r>
                      <a:r>
                        <a:rPr lang="en-GB" sz="1600" b="1" i="0" u="none" strike="noStrike" dirty="0">
                          <a:solidFill>
                            <a:schemeClr val="bg1"/>
                          </a:solidFill>
                          <a:effectLst/>
                          <a:latin typeface="Segoe UI" panose="020B0502040204020203" pitchFamily="34" charset="0"/>
                          <a:cs typeface="Segoe UI" panose="020B0502040204020203" pitchFamily="34" charset="0"/>
                        </a:rPr>
                        <a:t>5,088</a:t>
                      </a:r>
                      <a:r>
                        <a:rPr lang="en-GB" sz="1600" b="1" i="0" u="none" strike="noStrike" dirty="0">
                          <a:effectLst/>
                          <a:latin typeface="Montserrat" pitchFamily="2" charset="77"/>
                          <a:cs typeface="Segoe UI" panose="020B0502040204020203" pitchFamily="34" charset="0"/>
                        </a:rPr>
                        <a:t>)</a:t>
                      </a:r>
                      <a:endParaRPr lang="en-GB" sz="1600" b="1" i="0" u="none" strike="noStrike" dirty="0">
                        <a:solidFill>
                          <a:srgbClr val="000000"/>
                        </a:solidFill>
                        <a:effectLst/>
                        <a:latin typeface="Montserrat" pitchFamily="2" charset="77"/>
                        <a:cs typeface="Segoe UI" panose="020B0502040204020203" pitchFamily="34" charset="0"/>
                      </a:endParaRPr>
                    </a:p>
                  </a:txBody>
                  <a:tcPr marL="5955" marR="5955" marT="595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0597473"/>
                  </a:ext>
                </a:extLst>
              </a:tr>
              <a:tr h="303528">
                <a:tc>
                  <a:txBody>
                    <a:bodyPr/>
                    <a:lstStyle/>
                    <a:p>
                      <a:pPr algn="l" rtl="0" fontAlgn="ctr"/>
                      <a:r>
                        <a:rPr lang="en-US" sz="1600" b="1" i="0" u="none" strike="noStrike">
                          <a:solidFill>
                            <a:schemeClr val="tx1"/>
                          </a:solidFill>
                          <a:effectLst/>
                          <a:latin typeface="Segoe UI" panose="020B0502040204020203" pitchFamily="34" charset="0"/>
                          <a:cs typeface="Segoe UI" panose="020B0502040204020203" pitchFamily="34" charset="0"/>
                        </a:rPr>
                        <a:t>Region</a:t>
                      </a:r>
                    </a:p>
                  </a:txBody>
                  <a:tcPr marL="5955" marR="5955" marT="5955" marB="0" anchor="ctr"/>
                </a:tc>
                <a:tc>
                  <a:txBody>
                    <a:bodyPr/>
                    <a:lstStyle/>
                    <a:p>
                      <a:pPr algn="ctr" rtl="0" fontAlgn="ctr">
                        <a:lnSpc>
                          <a:spcPct val="150000"/>
                        </a:lnSpc>
                      </a:pPr>
                      <a:r>
                        <a:rPr lang="en-US" sz="1600" b="1" i="0" u="none" strike="noStrike">
                          <a:solidFill>
                            <a:schemeClr val="tx1"/>
                          </a:solidFill>
                          <a:effectLst/>
                          <a:latin typeface="Segoe UI" panose="020B0502040204020203" pitchFamily="34" charset="0"/>
                          <a:cs typeface="Segoe UI" panose="020B0502040204020203" pitchFamily="34" charset="0"/>
                        </a:rPr>
                        <a:t>AA</a:t>
                      </a:r>
                    </a:p>
                  </a:txBody>
                  <a:tcPr marL="5955" marR="5955" marT="5955" marB="0" anchor="ctr"/>
                </a:tc>
                <a:tc>
                  <a:txBody>
                    <a:bodyPr/>
                    <a:lstStyle/>
                    <a:p>
                      <a:pPr algn="ctr" rtl="0" fontAlgn="ctr">
                        <a:lnSpc>
                          <a:spcPct val="150000"/>
                        </a:lnSpc>
                      </a:pPr>
                      <a:r>
                        <a:rPr lang="en-US" sz="1600" b="1" i="0" u="none" strike="noStrike" err="1">
                          <a:solidFill>
                            <a:schemeClr val="tx1"/>
                          </a:solidFill>
                          <a:effectLst/>
                          <a:latin typeface="Segoe UI" panose="020B0502040204020203" pitchFamily="34" charset="0"/>
                          <a:cs typeface="Segoe UI" panose="020B0502040204020203" pitchFamily="34" charset="0"/>
                        </a:rPr>
                        <a:t>Amh</a:t>
                      </a:r>
                      <a:endParaRPr lang="en-US" sz="1600" b="1" i="0" u="none" strike="noStrike">
                        <a:solidFill>
                          <a:schemeClr val="tx1"/>
                        </a:solidFill>
                        <a:effectLst/>
                        <a:latin typeface="Segoe UI" panose="020B0502040204020203" pitchFamily="34" charset="0"/>
                        <a:cs typeface="Segoe UI" panose="020B0502040204020203" pitchFamily="34" charset="0"/>
                      </a:endParaRPr>
                    </a:p>
                  </a:txBody>
                  <a:tcPr marL="5955" marR="5955" marT="5955" marB="0" anchor="ctr"/>
                </a:tc>
                <a:tc>
                  <a:txBody>
                    <a:bodyPr/>
                    <a:lstStyle/>
                    <a:p>
                      <a:pPr algn="ctr" rtl="0" fontAlgn="ctr">
                        <a:lnSpc>
                          <a:spcPct val="150000"/>
                        </a:lnSpc>
                      </a:pPr>
                      <a:r>
                        <a:rPr lang="en-US" sz="1600" b="1" i="0" u="none" strike="noStrike">
                          <a:solidFill>
                            <a:schemeClr val="tx1"/>
                          </a:solidFill>
                          <a:effectLst/>
                          <a:latin typeface="Segoe UI" panose="020B0502040204020203" pitchFamily="34" charset="0"/>
                          <a:cs typeface="Segoe UI" panose="020B0502040204020203" pitchFamily="34" charset="0"/>
                        </a:rPr>
                        <a:t>Oro</a:t>
                      </a:r>
                    </a:p>
                  </a:txBody>
                  <a:tcPr marL="5955" marR="5955" marT="5955" marB="0" anchor="ctr"/>
                </a:tc>
                <a:tc>
                  <a:txBody>
                    <a:bodyPr/>
                    <a:lstStyle/>
                    <a:p>
                      <a:pPr algn="ctr" rtl="0" fontAlgn="ctr">
                        <a:lnSpc>
                          <a:spcPct val="150000"/>
                        </a:lnSpc>
                      </a:pPr>
                      <a:r>
                        <a:rPr lang="en-US" sz="1600" b="1" i="0" u="none" strike="noStrike">
                          <a:solidFill>
                            <a:schemeClr val="tx1"/>
                          </a:solidFill>
                          <a:effectLst/>
                          <a:latin typeface="Segoe UI" panose="020B0502040204020203" pitchFamily="34" charset="0"/>
                          <a:cs typeface="Segoe UI" panose="020B0502040204020203" pitchFamily="34" charset="0"/>
                        </a:rPr>
                        <a:t>SNNP</a:t>
                      </a:r>
                    </a:p>
                  </a:txBody>
                  <a:tcPr marL="5955" marR="5955" marT="5955" marB="0" anchor="ctr"/>
                </a:tc>
                <a:tc>
                  <a:txBody>
                    <a:bodyPr/>
                    <a:lstStyle/>
                    <a:p>
                      <a:pPr algn="ctr" rtl="0" fontAlgn="ctr">
                        <a:lnSpc>
                          <a:spcPct val="150000"/>
                        </a:lnSpc>
                      </a:pPr>
                      <a:r>
                        <a:rPr lang="en-US" sz="1600" b="1" i="0" u="none" strike="noStrike" dirty="0" err="1">
                          <a:solidFill>
                            <a:schemeClr val="tx1"/>
                          </a:solidFill>
                          <a:effectLst/>
                          <a:latin typeface="Segoe UI" panose="020B0502040204020203" pitchFamily="34" charset="0"/>
                          <a:cs typeface="Segoe UI" panose="020B0502040204020203" pitchFamily="34" charset="0"/>
                        </a:rPr>
                        <a:t>Sida</a:t>
                      </a:r>
                      <a:endParaRPr lang="en-US" sz="1600" b="1" i="0" u="none" strike="noStrike" dirty="0">
                        <a:solidFill>
                          <a:schemeClr val="tx1"/>
                        </a:solidFill>
                        <a:effectLst/>
                        <a:latin typeface="Segoe UI" panose="020B0502040204020203" pitchFamily="34" charset="0"/>
                        <a:cs typeface="Segoe UI" panose="020B0502040204020203" pitchFamily="34" charset="0"/>
                      </a:endParaRPr>
                    </a:p>
                  </a:txBody>
                  <a:tcPr marL="5955" marR="5955" marT="5955" marB="0" anchor="ctr"/>
                </a:tc>
                <a:tc>
                  <a:txBody>
                    <a:bodyPr/>
                    <a:lstStyle/>
                    <a:p>
                      <a:pPr algn="ctr" rtl="0" fontAlgn="ctr">
                        <a:lnSpc>
                          <a:spcPct val="150000"/>
                        </a:lnSpc>
                      </a:pPr>
                      <a:r>
                        <a:rPr lang="en-US" sz="1600" b="1" i="0" u="none" strike="noStrike" kern="1200" dirty="0">
                          <a:solidFill>
                            <a:schemeClr val="tx1"/>
                          </a:solidFill>
                          <a:effectLst/>
                          <a:latin typeface="Segoe UI" panose="020B0502040204020203" pitchFamily="34" charset="0"/>
                          <a:ea typeface="+mn-ea"/>
                          <a:cs typeface="Segoe UI" panose="020B0502040204020203" pitchFamily="34" charset="0"/>
                        </a:rPr>
                        <a:t>Gam</a:t>
                      </a:r>
                    </a:p>
                  </a:txBody>
                  <a:tcPr marL="5955" marR="5955" marT="5955" marB="0" anchor="ctr"/>
                </a:tc>
                <a:tc>
                  <a:txBody>
                    <a:bodyPr/>
                    <a:lstStyle/>
                    <a:p>
                      <a:pPr algn="ctr" rtl="0" fontAlgn="ctr">
                        <a:lnSpc>
                          <a:spcPct val="150000"/>
                        </a:lnSpc>
                      </a:pPr>
                      <a:r>
                        <a:rPr lang="en-US" sz="1600" b="1" i="0" u="none" strike="noStrike" kern="1200" dirty="0" err="1">
                          <a:solidFill>
                            <a:schemeClr val="tx1"/>
                          </a:solidFill>
                          <a:effectLst/>
                          <a:latin typeface="Segoe UI" panose="020B0502040204020203" pitchFamily="34" charset="0"/>
                          <a:ea typeface="+mn-ea"/>
                          <a:cs typeface="Segoe UI" panose="020B0502040204020203" pitchFamily="34" charset="0"/>
                        </a:rPr>
                        <a:t>Som</a:t>
                      </a:r>
                      <a:endParaRPr lang="en-US" sz="1600" b="1" i="0" u="none" strike="noStrike" kern="1200" dirty="0">
                        <a:solidFill>
                          <a:schemeClr val="tx1"/>
                        </a:solidFill>
                        <a:effectLst/>
                        <a:latin typeface="Segoe UI" panose="020B0502040204020203" pitchFamily="34" charset="0"/>
                        <a:ea typeface="+mn-ea"/>
                        <a:cs typeface="Segoe UI" panose="020B0502040204020203" pitchFamily="34" charset="0"/>
                      </a:endParaRPr>
                    </a:p>
                  </a:txBody>
                  <a:tcPr marL="5955" marR="5955" marT="5955" marB="0" anchor="ctr"/>
                </a:tc>
                <a:tc>
                  <a:txBody>
                    <a:bodyPr/>
                    <a:lstStyle/>
                    <a:p>
                      <a:pPr algn="ctr" rtl="0" fontAlgn="ctr">
                        <a:lnSpc>
                          <a:spcPct val="150000"/>
                        </a:lnSpc>
                      </a:pPr>
                      <a:r>
                        <a:rPr lang="en-US" sz="1600" b="1" i="0" u="none" strike="noStrike" kern="1200" dirty="0">
                          <a:solidFill>
                            <a:schemeClr val="tx1"/>
                          </a:solidFill>
                          <a:effectLst/>
                          <a:latin typeface="Segoe UI" panose="020B0502040204020203" pitchFamily="34" charset="0"/>
                          <a:ea typeface="+mn-ea"/>
                          <a:cs typeface="Segoe UI" panose="020B0502040204020203" pitchFamily="34" charset="0"/>
                        </a:rPr>
                        <a:t>BG</a:t>
                      </a:r>
                    </a:p>
                  </a:txBody>
                  <a:tcPr marL="5955" marR="5955" marT="5955" marB="0" anchor="ctr"/>
                </a:tc>
                <a:tc>
                  <a:txBody>
                    <a:bodyPr/>
                    <a:lstStyle/>
                    <a:p>
                      <a:pPr algn="ctr" rtl="0" fontAlgn="ctr">
                        <a:lnSpc>
                          <a:spcPct val="150000"/>
                        </a:lnSpc>
                      </a:pPr>
                      <a:r>
                        <a:rPr lang="en-US" sz="1600" b="1" i="0" u="none" strike="noStrike" kern="1200" dirty="0">
                          <a:solidFill>
                            <a:schemeClr val="tx1"/>
                          </a:solidFill>
                          <a:effectLst/>
                          <a:latin typeface="Segoe UI" panose="020B0502040204020203" pitchFamily="34" charset="0"/>
                          <a:ea typeface="+mn-ea"/>
                          <a:cs typeface="Segoe UI" panose="020B0502040204020203" pitchFamily="34" charset="0"/>
                        </a:rPr>
                        <a:t>Har</a:t>
                      </a:r>
                    </a:p>
                  </a:txBody>
                  <a:tcPr marL="5955" marR="5955" marT="5955" marB="0" anchor="ctr"/>
                </a:tc>
                <a:tc>
                  <a:txBody>
                    <a:bodyPr/>
                    <a:lstStyle/>
                    <a:p>
                      <a:pPr algn="ctr" rtl="0" fontAlgn="ctr">
                        <a:lnSpc>
                          <a:spcPct val="150000"/>
                        </a:lnSpc>
                      </a:pPr>
                      <a:r>
                        <a:rPr lang="en-US" sz="1600" b="1" i="0" u="none" strike="noStrike" kern="1200" dirty="0" err="1">
                          <a:solidFill>
                            <a:schemeClr val="tx1"/>
                          </a:solidFill>
                          <a:effectLst/>
                          <a:latin typeface="Segoe UI" panose="020B0502040204020203" pitchFamily="34" charset="0"/>
                          <a:ea typeface="+mn-ea"/>
                          <a:cs typeface="Segoe UI" panose="020B0502040204020203" pitchFamily="34" charset="0"/>
                        </a:rPr>
                        <a:t>Afa</a:t>
                      </a:r>
                      <a:endParaRPr lang="en-US" sz="1600" b="1" i="0" u="none" strike="noStrike" kern="1200" dirty="0">
                        <a:solidFill>
                          <a:schemeClr val="tx1"/>
                        </a:solidFill>
                        <a:effectLst/>
                        <a:latin typeface="Segoe UI" panose="020B0502040204020203" pitchFamily="34" charset="0"/>
                        <a:ea typeface="+mn-ea"/>
                        <a:cs typeface="Segoe UI" panose="020B0502040204020203" pitchFamily="34" charset="0"/>
                      </a:endParaRPr>
                    </a:p>
                  </a:txBody>
                  <a:tcPr marL="5955" marR="5955" marT="5955" marB="0" anchor="ctr"/>
                </a:tc>
                <a:tc>
                  <a:txBody>
                    <a:bodyPr/>
                    <a:lstStyle/>
                    <a:p>
                      <a:pPr algn="ctr" rtl="0" fontAlgn="ctr">
                        <a:lnSpc>
                          <a:spcPct val="150000"/>
                        </a:lnSpc>
                      </a:pPr>
                      <a:r>
                        <a:rPr lang="en-US" sz="1600" b="1" i="0" u="none" strike="noStrike" kern="1200" dirty="0">
                          <a:solidFill>
                            <a:schemeClr val="tx1"/>
                          </a:solidFill>
                          <a:effectLst/>
                          <a:latin typeface="Segoe UI" panose="020B0502040204020203" pitchFamily="34" charset="0"/>
                          <a:ea typeface="+mn-ea"/>
                          <a:cs typeface="Segoe UI" panose="020B0502040204020203" pitchFamily="34" charset="0"/>
                        </a:rPr>
                        <a:t>DD</a:t>
                      </a:r>
                    </a:p>
                  </a:txBody>
                  <a:tcPr marL="5955" marR="5955" marT="5955" marB="0" anchor="ctr"/>
                </a:tc>
                <a:tc>
                  <a:txBody>
                    <a:bodyPr/>
                    <a:lstStyle/>
                    <a:p>
                      <a:pPr algn="ctr" rtl="0" fontAlgn="ctr"/>
                      <a:r>
                        <a:rPr lang="en-US" sz="1600" b="1" i="0" u="none" strike="noStrike" dirty="0">
                          <a:solidFill>
                            <a:schemeClr val="tx1"/>
                          </a:solidFill>
                          <a:effectLst/>
                          <a:latin typeface="Segoe UI" panose="020B0502040204020203" pitchFamily="34" charset="0"/>
                          <a:cs typeface="Segoe UI" panose="020B0502040204020203" pitchFamily="34" charset="0"/>
                        </a:rPr>
                        <a:t>National</a:t>
                      </a:r>
                    </a:p>
                  </a:txBody>
                  <a:tcPr marL="5955" marR="5955" marT="5955" marB="0" anchor="ctr"/>
                </a:tc>
                <a:extLst>
                  <a:ext uri="{0D108BD9-81ED-4DB2-BD59-A6C34878D82A}">
                    <a16:rowId xmlns:a16="http://schemas.microsoft.com/office/drawing/2014/main" val="4117084625"/>
                  </a:ext>
                </a:extLst>
              </a:tr>
              <a:tr h="383698">
                <a:tc>
                  <a:txBody>
                    <a:bodyPr/>
                    <a:lstStyle/>
                    <a:p>
                      <a:pPr algn="l" rtl="0" fontAlgn="ctr"/>
                      <a:r>
                        <a:rPr lang="en-US" sz="1600" b="1" i="0" u="none" strike="noStrike">
                          <a:solidFill>
                            <a:schemeClr val="tx1"/>
                          </a:solidFill>
                          <a:effectLst/>
                          <a:latin typeface="Segoe UI" panose="020B0502040204020203" pitchFamily="34" charset="0"/>
                          <a:cs typeface="Segoe UI" panose="020B0502040204020203" pitchFamily="34" charset="0"/>
                        </a:rPr>
                        <a:t>  All Methods CPR</a:t>
                      </a:r>
                    </a:p>
                  </a:txBody>
                  <a:tcPr marL="5955" marR="5955" marT="5955" marB="0" anchor="ctr"/>
                </a:tc>
                <a:tc>
                  <a:txBody>
                    <a:bodyPr/>
                    <a:lstStyle/>
                    <a:p>
                      <a:pPr algn="ctr" rtl="0" fontAlgn="ctr"/>
                      <a:r>
                        <a:rPr lang="en-US" sz="1600" b="0" i="0" u="none" strike="noStrike" dirty="0">
                          <a:solidFill>
                            <a:srgbClr val="59595B"/>
                          </a:solidFill>
                          <a:effectLst/>
                          <a:latin typeface="Segoe UI" panose="020B0502040204020203" pitchFamily="34" charset="0"/>
                        </a:rPr>
                        <a:t>61</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40</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36</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31</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59</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48</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0</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55</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27</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3</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34</a:t>
                      </a:r>
                    </a:p>
                  </a:txBody>
                  <a:tcPr marL="9525" marR="9525" marT="9525" marB="0" anchor="ctr"/>
                </a:tc>
                <a:tc>
                  <a:txBody>
                    <a:bodyPr/>
                    <a:lstStyle/>
                    <a:p>
                      <a:pPr algn="ctr" rtl="0" fontAlgn="ctr"/>
                      <a:r>
                        <a:rPr lang="en-US" sz="1600" b="1" i="0" u="none" strike="noStrike" dirty="0">
                          <a:solidFill>
                            <a:srgbClr val="59595B"/>
                          </a:solidFill>
                          <a:effectLst/>
                          <a:latin typeface="Segoe UI" panose="020B0502040204020203" pitchFamily="34" charset="0"/>
                        </a:rPr>
                        <a:t>36</a:t>
                      </a:r>
                    </a:p>
                  </a:txBody>
                  <a:tcPr marL="9525" marR="9525" marT="9525" marB="0" anchor="ctr"/>
                </a:tc>
                <a:extLst>
                  <a:ext uri="{0D108BD9-81ED-4DB2-BD59-A6C34878D82A}">
                    <a16:rowId xmlns:a16="http://schemas.microsoft.com/office/drawing/2014/main" val="1404863070"/>
                  </a:ext>
                </a:extLst>
              </a:tr>
              <a:tr h="399973">
                <a:tc>
                  <a:txBody>
                    <a:bodyPr/>
                    <a:lstStyle/>
                    <a:p>
                      <a:pPr algn="l" rtl="0" fontAlgn="ctr"/>
                      <a:r>
                        <a:rPr lang="en-US" sz="1600" b="0" i="0" u="none" strike="noStrike">
                          <a:solidFill>
                            <a:schemeClr val="tx1"/>
                          </a:solidFill>
                          <a:effectLst/>
                          <a:latin typeface="Segoe UI" panose="020B0502040204020203" pitchFamily="34" charset="0"/>
                          <a:cs typeface="Segoe UI" panose="020B0502040204020203" pitchFamily="34" charset="0"/>
                        </a:rPr>
                        <a:t>  Modern Method Use</a:t>
                      </a:r>
                    </a:p>
                  </a:txBody>
                  <a:tcPr marL="5955" marR="5955" marT="5955" marB="0" anchor="ctr"/>
                </a:tc>
                <a:tc>
                  <a:txBody>
                    <a:bodyPr/>
                    <a:lstStyle/>
                    <a:p>
                      <a:pPr algn="ctr" rtl="0" fontAlgn="ctr"/>
                      <a:r>
                        <a:rPr lang="en-US" sz="1600" b="0" i="0" u="none" strike="noStrike">
                          <a:solidFill>
                            <a:srgbClr val="59595B"/>
                          </a:solidFill>
                          <a:effectLst/>
                          <a:latin typeface="Segoe UI" panose="020B0502040204020203" pitchFamily="34" charset="0"/>
                        </a:rPr>
                        <a:t>54</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39</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34</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30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57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47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55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23</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3</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33</a:t>
                      </a:r>
                    </a:p>
                  </a:txBody>
                  <a:tcPr marL="9525" marR="9525" marT="9525" marB="0" anchor="ctr"/>
                </a:tc>
                <a:tc>
                  <a:txBody>
                    <a:bodyPr/>
                    <a:lstStyle/>
                    <a:p>
                      <a:pPr algn="ctr" rtl="0" fontAlgn="ctr"/>
                      <a:r>
                        <a:rPr lang="en-US" sz="1600" b="1" i="0" u="none" strike="noStrike">
                          <a:solidFill>
                            <a:srgbClr val="59595B"/>
                          </a:solidFill>
                          <a:effectLst/>
                          <a:latin typeface="Segoe UI" panose="020B0502040204020203" pitchFamily="34" charset="0"/>
                        </a:rPr>
                        <a:t>35</a:t>
                      </a:r>
                    </a:p>
                  </a:txBody>
                  <a:tcPr marL="9525" marR="9525" marT="9525" marB="0" anchor="ctr"/>
                </a:tc>
                <a:extLst>
                  <a:ext uri="{0D108BD9-81ED-4DB2-BD59-A6C34878D82A}">
                    <a16:rowId xmlns:a16="http://schemas.microsoft.com/office/drawing/2014/main" val="2621116038"/>
                  </a:ext>
                </a:extLst>
              </a:tr>
              <a:tr h="468411">
                <a:tc>
                  <a:txBody>
                    <a:bodyPr/>
                    <a:lstStyle/>
                    <a:p>
                      <a:pPr algn="l" rtl="0" fontAlgn="ctr"/>
                      <a:r>
                        <a:rPr lang="en-US" sz="1600" b="0" i="0" u="none" strike="noStrike">
                          <a:solidFill>
                            <a:schemeClr val="tx1"/>
                          </a:solidFill>
                          <a:effectLst/>
                          <a:latin typeface="Segoe UI" panose="020B0502040204020203" pitchFamily="34" charset="0"/>
                          <a:cs typeface="Segoe UI" panose="020B0502040204020203" pitchFamily="34" charset="0"/>
                        </a:rPr>
                        <a:t> Long Acting/ Permanent CPR</a:t>
                      </a:r>
                    </a:p>
                  </a:txBody>
                  <a:tcPr marL="5955" marR="5955" marT="5955" marB="0" anchor="ctr"/>
                </a:tc>
                <a:tc>
                  <a:txBody>
                    <a:bodyPr/>
                    <a:lstStyle/>
                    <a:p>
                      <a:pPr algn="ctr" rtl="0" fontAlgn="ctr"/>
                      <a:r>
                        <a:rPr lang="en-US" sz="1600" b="0" i="0" u="none" strike="noStrike">
                          <a:solidFill>
                            <a:srgbClr val="59595B"/>
                          </a:solidFill>
                          <a:effectLst/>
                          <a:latin typeface="Segoe UI" panose="020B0502040204020203" pitchFamily="34" charset="0"/>
                        </a:rPr>
                        <a:t>27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11</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14</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22</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3</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2</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18</a:t>
                      </a:r>
                    </a:p>
                  </a:txBody>
                  <a:tcPr marL="9525" marR="9525" marT="9525" marB="0" anchor="ctr"/>
                </a:tc>
                <a:tc>
                  <a:txBody>
                    <a:bodyPr/>
                    <a:lstStyle/>
                    <a:p>
                      <a:pPr algn="ctr" rtl="0" fontAlgn="ctr"/>
                      <a:r>
                        <a:rPr lang="en-US" sz="1600" b="1" i="0" u="none" strike="noStrike">
                          <a:solidFill>
                            <a:srgbClr val="59595B"/>
                          </a:solidFill>
                          <a:effectLst/>
                          <a:latin typeface="Segoe UI" panose="020B0502040204020203" pitchFamily="34" charset="0"/>
                        </a:rPr>
                        <a:t>14</a:t>
                      </a:r>
                    </a:p>
                  </a:txBody>
                  <a:tcPr marL="9525" marR="9525" marT="9525" marB="0" anchor="ctr"/>
                </a:tc>
                <a:extLst>
                  <a:ext uri="{0D108BD9-81ED-4DB2-BD59-A6C34878D82A}">
                    <a16:rowId xmlns:a16="http://schemas.microsoft.com/office/drawing/2014/main" val="2478484023"/>
                  </a:ext>
                </a:extLst>
              </a:tr>
              <a:tr h="399973">
                <a:tc>
                  <a:txBody>
                    <a:bodyPr/>
                    <a:lstStyle/>
                    <a:p>
                      <a:pPr algn="l" rtl="0" fontAlgn="ctr"/>
                      <a:r>
                        <a:rPr lang="en-US" sz="1600" b="1" i="0" u="none" strike="noStrike" dirty="0">
                          <a:solidFill>
                            <a:schemeClr val="tx1"/>
                          </a:solidFill>
                          <a:effectLst/>
                          <a:latin typeface="Segoe UI" panose="020B0502040204020203" pitchFamily="34" charset="0"/>
                          <a:cs typeface="Segoe UI" panose="020B0502040204020203" pitchFamily="34" charset="0"/>
                        </a:rPr>
                        <a:t>Total Unmet Need</a:t>
                      </a:r>
                    </a:p>
                  </a:txBody>
                  <a:tcPr marL="5955" marR="5955" marT="5955" marB="0" anchor="ctr"/>
                </a:tc>
                <a:tc>
                  <a:txBody>
                    <a:bodyPr/>
                    <a:lstStyle/>
                    <a:p>
                      <a:pPr algn="ctr" rtl="0" fontAlgn="ctr"/>
                      <a:r>
                        <a:rPr lang="en-US" sz="1600" b="0" i="0" u="none" strike="noStrike" dirty="0">
                          <a:solidFill>
                            <a:srgbClr val="59595B"/>
                          </a:solidFill>
                          <a:effectLst/>
                          <a:latin typeface="Segoe UI" panose="020B0502040204020203" pitchFamily="34" charset="0"/>
                        </a:rPr>
                        <a:t>7</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14</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24</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21</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13</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14</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16</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9</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25</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12</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19</a:t>
                      </a:r>
                    </a:p>
                  </a:txBody>
                  <a:tcPr marL="9525" marR="9525" marT="9525" marB="0" anchor="ctr"/>
                </a:tc>
                <a:tc>
                  <a:txBody>
                    <a:bodyPr/>
                    <a:lstStyle/>
                    <a:p>
                      <a:pPr algn="ctr" rtl="0" fontAlgn="ctr"/>
                      <a:r>
                        <a:rPr lang="en-US" sz="1600" b="1" i="0" u="none" strike="noStrike" dirty="0">
                          <a:solidFill>
                            <a:srgbClr val="59595B"/>
                          </a:solidFill>
                          <a:effectLst/>
                          <a:latin typeface="Segoe UI" panose="020B0502040204020203" pitchFamily="34" charset="0"/>
                        </a:rPr>
                        <a:t>19</a:t>
                      </a:r>
                    </a:p>
                  </a:txBody>
                  <a:tcPr marL="9525" marR="9525" marT="9525" marB="0" anchor="ctr"/>
                </a:tc>
                <a:extLst>
                  <a:ext uri="{0D108BD9-81ED-4DB2-BD59-A6C34878D82A}">
                    <a16:rowId xmlns:a16="http://schemas.microsoft.com/office/drawing/2014/main" val="611925422"/>
                  </a:ext>
                </a:extLst>
              </a:tr>
              <a:tr h="352721">
                <a:tc>
                  <a:txBody>
                    <a:bodyPr/>
                    <a:lstStyle/>
                    <a:p>
                      <a:pPr algn="l" rtl="0" fontAlgn="ctr"/>
                      <a:r>
                        <a:rPr lang="en-US" sz="1600" b="0" i="0" u="none" strike="noStrike">
                          <a:solidFill>
                            <a:schemeClr val="tx1"/>
                          </a:solidFill>
                          <a:effectLst/>
                          <a:latin typeface="Segoe UI" panose="020B0502040204020203" pitchFamily="34" charset="0"/>
                          <a:cs typeface="Segoe UI" panose="020B0502040204020203" pitchFamily="34" charset="0"/>
                        </a:rPr>
                        <a:t>  For Limiting</a:t>
                      </a:r>
                    </a:p>
                  </a:txBody>
                  <a:tcPr marL="5955" marR="5955" marT="5955" marB="0" anchor="ctr"/>
                </a:tc>
                <a:tc>
                  <a:txBody>
                    <a:bodyPr/>
                    <a:lstStyle/>
                    <a:p>
                      <a:pPr algn="ctr" rtl="0" fontAlgn="ctr"/>
                      <a:r>
                        <a:rPr lang="en-US" sz="1600" b="0" i="0" u="none" strike="noStrike">
                          <a:solidFill>
                            <a:srgbClr val="59595B"/>
                          </a:solidFill>
                          <a:effectLst/>
                          <a:latin typeface="Segoe UI" panose="020B0502040204020203" pitchFamily="34" charset="0"/>
                        </a:rPr>
                        <a:t>4</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6</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6</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4</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2</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8</a:t>
                      </a:r>
                    </a:p>
                  </a:txBody>
                  <a:tcPr marL="9525" marR="9525" marT="9525" marB="0" anchor="ctr"/>
                </a:tc>
                <a:tc>
                  <a:txBody>
                    <a:bodyPr/>
                    <a:lstStyle/>
                    <a:p>
                      <a:pPr algn="ctr" rtl="0" fontAlgn="ctr"/>
                      <a:r>
                        <a:rPr lang="en-US" sz="1600" b="1" i="0" u="none" strike="noStrike">
                          <a:solidFill>
                            <a:srgbClr val="59595B"/>
                          </a:solidFill>
                          <a:effectLst/>
                          <a:latin typeface="Segoe UI" panose="020B0502040204020203" pitchFamily="34" charset="0"/>
                        </a:rPr>
                        <a:t>6</a:t>
                      </a:r>
                    </a:p>
                  </a:txBody>
                  <a:tcPr marL="9525" marR="9525" marT="9525" marB="0" anchor="ctr"/>
                </a:tc>
                <a:extLst>
                  <a:ext uri="{0D108BD9-81ED-4DB2-BD59-A6C34878D82A}">
                    <a16:rowId xmlns:a16="http://schemas.microsoft.com/office/drawing/2014/main" val="1117850978"/>
                  </a:ext>
                </a:extLst>
              </a:tr>
              <a:tr h="352721">
                <a:tc>
                  <a:txBody>
                    <a:bodyPr/>
                    <a:lstStyle/>
                    <a:p>
                      <a:pPr algn="l" rtl="0" fontAlgn="ctr"/>
                      <a:r>
                        <a:rPr lang="en-US" sz="1600" b="0" i="0" u="none" strike="noStrike">
                          <a:solidFill>
                            <a:schemeClr val="tx1"/>
                          </a:solidFill>
                          <a:effectLst/>
                          <a:latin typeface="Segoe UI" panose="020B0502040204020203" pitchFamily="34" charset="0"/>
                          <a:cs typeface="Segoe UI" panose="020B0502040204020203" pitchFamily="34" charset="0"/>
                        </a:rPr>
                        <a:t>  For Spacing</a:t>
                      </a:r>
                    </a:p>
                  </a:txBody>
                  <a:tcPr marL="5955" marR="5955" marT="5955" marB="0" anchor="ctr"/>
                </a:tc>
                <a:tc>
                  <a:txBody>
                    <a:bodyPr/>
                    <a:lstStyle/>
                    <a:p>
                      <a:pPr algn="ctr" rtl="0" fontAlgn="ctr"/>
                      <a:r>
                        <a:rPr lang="en-US" sz="1600" b="0" i="0" u="none" strike="noStrike">
                          <a:solidFill>
                            <a:srgbClr val="59595B"/>
                          </a:solidFill>
                          <a:effectLst/>
                          <a:latin typeface="Segoe UI" panose="020B0502040204020203" pitchFamily="34" charset="0"/>
                        </a:rPr>
                        <a:t>3</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8</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17</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14</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8</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8</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11</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6</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11</a:t>
                      </a:r>
                    </a:p>
                  </a:txBody>
                  <a:tcPr marL="9525" marR="9525" marT="9525" marB="0" anchor="ctr"/>
                </a:tc>
                <a:tc>
                  <a:txBody>
                    <a:bodyPr/>
                    <a:lstStyle/>
                    <a:p>
                      <a:pPr algn="ctr" rtl="0" fontAlgn="ctr"/>
                      <a:r>
                        <a:rPr lang="en-US" sz="1600" b="1" i="0" u="none" strike="noStrike">
                          <a:solidFill>
                            <a:srgbClr val="59595B"/>
                          </a:solidFill>
                          <a:effectLst/>
                          <a:latin typeface="Segoe UI" panose="020B0502040204020203" pitchFamily="34" charset="0"/>
                        </a:rPr>
                        <a:t>13</a:t>
                      </a:r>
                    </a:p>
                  </a:txBody>
                  <a:tcPr marL="9525" marR="9525" marT="9525" marB="0" anchor="ctr"/>
                </a:tc>
                <a:extLst>
                  <a:ext uri="{0D108BD9-81ED-4DB2-BD59-A6C34878D82A}">
                    <a16:rowId xmlns:a16="http://schemas.microsoft.com/office/drawing/2014/main" val="1284992483"/>
                  </a:ext>
                </a:extLst>
              </a:tr>
              <a:tr h="352721">
                <a:tc>
                  <a:txBody>
                    <a:bodyPr/>
                    <a:lstStyle/>
                    <a:p>
                      <a:pPr algn="l" rtl="0" fontAlgn="ctr"/>
                      <a:r>
                        <a:rPr lang="en-US" sz="1600" b="1" i="0" u="none" strike="noStrike">
                          <a:solidFill>
                            <a:schemeClr val="tx1"/>
                          </a:solidFill>
                          <a:effectLst/>
                          <a:latin typeface="Segoe UI" panose="020B0502040204020203" pitchFamily="34" charset="0"/>
                          <a:cs typeface="Segoe UI" panose="020B0502040204020203" pitchFamily="34" charset="0"/>
                        </a:rPr>
                        <a:t>Total Demand</a:t>
                      </a:r>
                    </a:p>
                  </a:txBody>
                  <a:tcPr marL="5955" marR="5955" marT="5955" marB="0" anchor="ctr"/>
                </a:tc>
                <a:tc>
                  <a:txBody>
                    <a:bodyPr/>
                    <a:lstStyle/>
                    <a:p>
                      <a:pPr algn="ctr" rtl="0" fontAlgn="ctr"/>
                      <a:r>
                        <a:rPr lang="en-US" sz="1600" b="0" i="0" u="none" strike="noStrike" dirty="0">
                          <a:solidFill>
                            <a:srgbClr val="59595B"/>
                          </a:solidFill>
                          <a:effectLst/>
                          <a:latin typeface="Segoe UI" panose="020B0502040204020203" pitchFamily="34" charset="0"/>
                        </a:rPr>
                        <a:t>68</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53</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59</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52</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73</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62</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16</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64</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52</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15</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53</a:t>
                      </a:r>
                    </a:p>
                  </a:txBody>
                  <a:tcPr marL="9525" marR="9525" marT="9525" marB="0" anchor="ctr"/>
                </a:tc>
                <a:tc>
                  <a:txBody>
                    <a:bodyPr/>
                    <a:lstStyle/>
                    <a:p>
                      <a:pPr algn="ctr" rtl="0" fontAlgn="ctr"/>
                      <a:r>
                        <a:rPr lang="en-US" sz="1600" b="1" i="0" u="none" strike="noStrike" dirty="0">
                          <a:solidFill>
                            <a:srgbClr val="59595B"/>
                          </a:solidFill>
                          <a:effectLst/>
                          <a:latin typeface="Segoe UI" panose="020B0502040204020203" pitchFamily="34" charset="0"/>
                        </a:rPr>
                        <a:t>55</a:t>
                      </a:r>
                    </a:p>
                  </a:txBody>
                  <a:tcPr marL="9525" marR="9525" marT="9525" marB="0" anchor="ctr"/>
                </a:tc>
                <a:extLst>
                  <a:ext uri="{0D108BD9-81ED-4DB2-BD59-A6C34878D82A}">
                    <a16:rowId xmlns:a16="http://schemas.microsoft.com/office/drawing/2014/main" val="2291760362"/>
                  </a:ext>
                </a:extLst>
              </a:tr>
              <a:tr h="468411">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Demand Satisfied by Modern Method </a:t>
                      </a:r>
                      <a:r>
                        <a:rPr lang="en-US" sz="1600" b="0" i="0" u="none" strike="noStrike" dirty="0">
                          <a:solidFill>
                            <a:schemeClr val="tx1"/>
                          </a:solidFill>
                          <a:effectLst/>
                          <a:latin typeface="Montserrat" pitchFamily="2" charset="77"/>
                          <a:cs typeface="Segoe UI" panose="020B0502040204020203" pitchFamily="34" charset="0"/>
                        </a:rPr>
                        <a:t>(</a:t>
                      </a:r>
                      <a:r>
                        <a:rPr lang="en-US" sz="1600" b="0" i="0" u="none" strike="noStrike" dirty="0">
                          <a:solidFill>
                            <a:schemeClr val="tx1"/>
                          </a:solidFill>
                          <a:effectLst/>
                          <a:latin typeface="Segoe UI" panose="020B0502040204020203" pitchFamily="34" charset="0"/>
                          <a:cs typeface="Segoe UI" panose="020B0502040204020203" pitchFamily="34" charset="0"/>
                        </a:rPr>
                        <a:t>%</a:t>
                      </a:r>
                      <a:r>
                        <a:rPr lang="en-US" sz="1600" b="0" i="0" u="none" strike="noStrike" dirty="0">
                          <a:solidFill>
                            <a:schemeClr val="tx1"/>
                          </a:solidFill>
                          <a:effectLst/>
                          <a:latin typeface="Montserrat" pitchFamily="2" charset="77"/>
                          <a:cs typeface="Segoe UI" panose="020B0502040204020203" pitchFamily="34" charset="0"/>
                        </a:rPr>
                        <a:t>)</a:t>
                      </a:r>
                    </a:p>
                  </a:txBody>
                  <a:tcPr marL="5955" marR="5955" marT="5955" marB="0" anchor="ctr"/>
                </a:tc>
                <a:tc>
                  <a:txBody>
                    <a:bodyPr/>
                    <a:lstStyle/>
                    <a:p>
                      <a:pPr algn="ctr" rtl="0" fontAlgn="ctr"/>
                      <a:r>
                        <a:rPr lang="en-US" sz="1600" b="0" i="0" u="none" strike="noStrike">
                          <a:solidFill>
                            <a:srgbClr val="59595B"/>
                          </a:solidFill>
                          <a:effectLst/>
                          <a:latin typeface="Segoe UI" panose="020B0502040204020203" pitchFamily="34" charset="0"/>
                        </a:rPr>
                        <a:t>80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73</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57</a:t>
                      </a:r>
                    </a:p>
                  </a:txBody>
                  <a:tcPr marL="9525" marR="9525" marT="9525" marB="0" anchor="ctr"/>
                </a:tc>
                <a:tc>
                  <a:txBody>
                    <a:bodyPr/>
                    <a:lstStyle/>
                    <a:p>
                      <a:pPr algn="ctr" rtl="0" fontAlgn="ctr"/>
                      <a:r>
                        <a:rPr lang="en-US" sz="1600" b="0" i="0" u="none" strike="noStrike" dirty="0">
                          <a:solidFill>
                            <a:srgbClr val="59595B"/>
                          </a:solidFill>
                          <a:effectLst/>
                          <a:latin typeface="Segoe UI" panose="020B0502040204020203" pitchFamily="34" charset="0"/>
                        </a:rPr>
                        <a:t>58</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78</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75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85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45</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20</a:t>
                      </a:r>
                    </a:p>
                  </a:txBody>
                  <a:tcPr marL="9525" marR="9525" marT="9525" marB="0" anchor="ctr"/>
                </a:tc>
                <a:tc>
                  <a:txBody>
                    <a:bodyPr/>
                    <a:lstStyle/>
                    <a:p>
                      <a:pPr algn="ctr" rtl="0" fontAlgn="ctr"/>
                      <a:r>
                        <a:rPr lang="en-US" sz="1600" b="0" i="0" u="none" strike="noStrike">
                          <a:solidFill>
                            <a:srgbClr val="59595B"/>
                          </a:solidFill>
                          <a:effectLst/>
                          <a:latin typeface="Segoe UI" panose="020B0502040204020203" pitchFamily="34" charset="0"/>
                        </a:rPr>
                        <a:t>62</a:t>
                      </a:r>
                    </a:p>
                  </a:txBody>
                  <a:tcPr marL="9525" marR="9525" marT="9525" marB="0" anchor="ctr"/>
                </a:tc>
                <a:tc>
                  <a:txBody>
                    <a:bodyPr/>
                    <a:lstStyle/>
                    <a:p>
                      <a:pPr algn="ctr" rtl="0" fontAlgn="ctr"/>
                      <a:r>
                        <a:rPr lang="en-US" sz="1600" b="1" i="0" u="none" strike="noStrike" dirty="0">
                          <a:solidFill>
                            <a:srgbClr val="59595B"/>
                          </a:solidFill>
                          <a:effectLst/>
                          <a:latin typeface="Segoe UI" panose="020B0502040204020203" pitchFamily="34" charset="0"/>
                        </a:rPr>
                        <a:t>63</a:t>
                      </a:r>
                    </a:p>
                  </a:txBody>
                  <a:tcPr marL="9525" marR="9525" marT="9525" marB="0" anchor="ctr"/>
                </a:tc>
                <a:extLst>
                  <a:ext uri="{0D108BD9-81ED-4DB2-BD59-A6C34878D82A}">
                    <a16:rowId xmlns:a16="http://schemas.microsoft.com/office/drawing/2014/main" val="42381963"/>
                  </a:ext>
                </a:extLst>
              </a:tr>
            </a:tbl>
          </a:graphicData>
        </a:graphic>
      </p:graphicFrame>
    </p:spTree>
    <p:extLst>
      <p:ext uri="{BB962C8B-B14F-4D97-AF65-F5344CB8AC3E}">
        <p14:creationId xmlns:p14="http://schemas.microsoft.com/office/powerpoint/2010/main" val="110648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3371B5-DFF7-42FF-B1BA-685F23B68C07}"/>
              </a:ext>
            </a:extLst>
          </p:cNvPr>
          <p:cNvSpPr txBox="1"/>
          <p:nvPr/>
        </p:nvSpPr>
        <p:spPr>
          <a:xfrm>
            <a:off x="10014015" y="1536174"/>
            <a:ext cx="217798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srgbClr val="59595B"/>
                </a:solidFill>
                <a:effectLst/>
                <a:uLnTx/>
                <a:uFillTx/>
                <a:latin typeface="Segoe UI"/>
                <a:ea typeface="+mn-ea"/>
                <a:cs typeface="Segoe UI"/>
              </a:rPr>
              <a:t>Growth in </a:t>
            </a:r>
            <a:r>
              <a:rPr kumimoji="0" lang="en-US" sz="2000" b="1" i="1" u="none" strike="noStrike" kern="1200" cap="none" spc="0" normalizeH="0" baseline="0" noProof="0" dirty="0" err="1">
                <a:ln>
                  <a:noFill/>
                </a:ln>
                <a:solidFill>
                  <a:srgbClr val="59595B"/>
                </a:solidFill>
                <a:effectLst/>
                <a:uLnTx/>
                <a:uFillTx/>
                <a:latin typeface="Segoe UI"/>
                <a:ea typeface="+mn-ea"/>
                <a:cs typeface="Segoe UI"/>
              </a:rPr>
              <a:t>mCPR</a:t>
            </a:r>
            <a:r>
              <a:rPr kumimoji="0" lang="en-US" sz="2000" i="1" u="none" strike="noStrike" kern="1200" cap="none" spc="0" normalizeH="0" baseline="0" noProof="0" dirty="0">
                <a:ln>
                  <a:noFill/>
                </a:ln>
                <a:solidFill>
                  <a:srgbClr val="59595B"/>
                </a:solidFill>
                <a:effectLst/>
                <a:uLnTx/>
                <a:uFillTx/>
                <a:latin typeface="Segoe UI"/>
                <a:ea typeface="+mn-ea"/>
                <a:cs typeface="Segoe UI"/>
              </a:rPr>
              <a:t> among all women in all regions is not uniform; while </a:t>
            </a:r>
            <a:r>
              <a:rPr kumimoji="0" lang="en-US" sz="2000" b="1" i="1" u="none" strike="noStrike" kern="1200" cap="none" spc="0" normalizeH="0" baseline="0" noProof="0" dirty="0">
                <a:ln>
                  <a:noFill/>
                </a:ln>
                <a:solidFill>
                  <a:srgbClr val="59595B"/>
                </a:solidFill>
                <a:effectLst/>
                <a:uLnTx/>
                <a:uFillTx/>
                <a:latin typeface="Segoe UI"/>
                <a:ea typeface="+mn-ea"/>
                <a:cs typeface="Segoe UI"/>
              </a:rPr>
              <a:t>Oromia</a:t>
            </a:r>
            <a:r>
              <a:rPr kumimoji="0" lang="en-US" sz="2000" i="1" u="none" strike="noStrike" kern="1200" cap="none" spc="0" normalizeH="0" baseline="0" noProof="0" dirty="0">
                <a:ln>
                  <a:noFill/>
                </a:ln>
                <a:solidFill>
                  <a:srgbClr val="59595B"/>
                </a:solidFill>
                <a:effectLst/>
                <a:uLnTx/>
                <a:uFillTx/>
                <a:latin typeface="Segoe UI"/>
                <a:ea typeface="+mn-ea"/>
                <a:cs typeface="Segoe UI"/>
              </a:rPr>
              <a:t> and </a:t>
            </a:r>
            <a:r>
              <a:rPr kumimoji="0" lang="en-US" sz="2000" b="1" i="1" u="none" strike="noStrike" kern="1200" cap="none" spc="0" normalizeH="0" baseline="0" noProof="0" dirty="0">
                <a:ln>
                  <a:noFill/>
                </a:ln>
                <a:solidFill>
                  <a:srgbClr val="59595B"/>
                </a:solidFill>
                <a:effectLst/>
                <a:uLnTx/>
                <a:uFillTx/>
                <a:latin typeface="Segoe UI"/>
                <a:ea typeface="+mn-ea"/>
                <a:cs typeface="Segoe UI"/>
              </a:rPr>
              <a:t>Addis Ababa </a:t>
            </a:r>
            <a:r>
              <a:rPr kumimoji="0" lang="en-US" sz="2000" i="1" u="none" strike="noStrike" kern="1200" cap="none" spc="0" normalizeH="0" baseline="0" noProof="0" dirty="0">
                <a:ln>
                  <a:noFill/>
                </a:ln>
                <a:solidFill>
                  <a:srgbClr val="59595B"/>
                </a:solidFill>
                <a:effectLst/>
                <a:uLnTx/>
                <a:uFillTx/>
                <a:latin typeface="Segoe UI"/>
                <a:ea typeface="+mn-ea"/>
                <a:cs typeface="Segoe UI"/>
              </a:rPr>
              <a:t>showed increasing trend from the first PMA survey  (2014), the reverse is true in </a:t>
            </a:r>
            <a:r>
              <a:rPr lang="en-US" sz="2000" i="1" dirty="0">
                <a:solidFill>
                  <a:srgbClr val="59595B"/>
                </a:solidFill>
                <a:latin typeface="Segoe UI"/>
                <a:cs typeface="Segoe UI"/>
              </a:rPr>
              <a:t>the</a:t>
            </a:r>
            <a:r>
              <a:rPr kumimoji="0" lang="en-US" sz="2000" i="1" u="none" strike="noStrike" kern="1200" cap="none" spc="0" normalizeH="0" baseline="0" noProof="0" dirty="0">
                <a:ln>
                  <a:noFill/>
                </a:ln>
                <a:solidFill>
                  <a:srgbClr val="59595B"/>
                </a:solidFill>
                <a:effectLst/>
                <a:uLnTx/>
                <a:uFillTx/>
                <a:latin typeface="Segoe UI"/>
                <a:ea typeface="+mn-ea"/>
                <a:cs typeface="Segoe UI"/>
              </a:rPr>
              <a:t> </a:t>
            </a:r>
            <a:r>
              <a:rPr kumimoji="0" lang="en-US" sz="2000" b="1" i="1" u="none" strike="noStrike" kern="1200" cap="none" spc="0" normalizeH="0" baseline="0" noProof="0" dirty="0">
                <a:ln>
                  <a:noFill/>
                </a:ln>
                <a:solidFill>
                  <a:srgbClr val="59595B"/>
                </a:solidFill>
                <a:effectLst/>
                <a:uLnTx/>
                <a:uFillTx/>
                <a:latin typeface="Segoe UI"/>
                <a:ea typeface="+mn-ea"/>
                <a:cs typeface="Segoe UI"/>
              </a:rPr>
              <a:t>Amhara</a:t>
            </a:r>
            <a:r>
              <a:rPr kumimoji="0" lang="en-US" sz="2000" i="1" u="none" strike="noStrike" kern="1200" cap="none" spc="0" normalizeH="0" baseline="0" noProof="0" dirty="0">
                <a:ln>
                  <a:noFill/>
                </a:ln>
                <a:solidFill>
                  <a:srgbClr val="59595B"/>
                </a:solidFill>
                <a:effectLst/>
                <a:uLnTx/>
                <a:uFillTx/>
                <a:latin typeface="Segoe UI"/>
                <a:ea typeface="+mn-ea"/>
                <a:cs typeface="Segoe UI"/>
              </a:rPr>
              <a:t> region</a:t>
            </a:r>
            <a:endParaRPr kumimoji="0" lang="en-US" sz="2000" i="1" u="none" strike="sngStrike" kern="1200" cap="none" spc="0" normalizeH="0" baseline="0" noProof="0" dirty="0">
              <a:ln>
                <a:noFill/>
              </a:ln>
              <a:solidFill>
                <a:srgbClr val="59595B"/>
              </a:solidFill>
              <a:effectLst/>
              <a:uLnTx/>
              <a:uFillTx/>
              <a:latin typeface="Segoe UI"/>
              <a:ea typeface="+mn-ea"/>
              <a:cs typeface="Segoe UI"/>
            </a:endParaRPr>
          </a:p>
        </p:txBody>
      </p:sp>
      <p:sp>
        <p:nvSpPr>
          <p:cNvPr id="3" name="TextBox 2"/>
          <p:cNvSpPr txBox="1"/>
          <p:nvPr/>
        </p:nvSpPr>
        <p:spPr>
          <a:xfrm>
            <a:off x="821286" y="274291"/>
            <a:ext cx="108481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32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Trends in </a:t>
            </a:r>
            <a:r>
              <a:rPr kumimoji="0" lang="en-US" sz="3200" b="1" i="0" u="none" strike="noStrike" kern="1200" cap="none" spc="0" normalizeH="0" baseline="0" noProof="0" dirty="0" err="1">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mCPR</a:t>
            </a:r>
            <a:r>
              <a:rPr kumimoji="0" lang="en-US" sz="32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 among all women </a:t>
            </a:r>
          </a:p>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400" b="0" i="1"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by region, 2014-2021</a:t>
            </a:r>
            <a:endParaRPr kumimoji="0" lang="en-US" sz="24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graphicFrame>
        <p:nvGraphicFramePr>
          <p:cNvPr id="7" name="Chart 6"/>
          <p:cNvGraphicFramePr/>
          <p:nvPr>
            <p:extLst>
              <p:ext uri="{D42A27DB-BD31-4B8C-83A1-F6EECF244321}">
                <p14:modId xmlns:p14="http://schemas.microsoft.com/office/powerpoint/2010/main" val="3017277782"/>
              </p:ext>
            </p:extLst>
          </p:nvPr>
        </p:nvGraphicFramePr>
        <p:xfrm>
          <a:off x="91261" y="1050526"/>
          <a:ext cx="9922754" cy="4756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73D9EA8-1E81-704C-96E3-8EBD5A05096D}"/>
              </a:ext>
            </a:extLst>
          </p:cNvPr>
          <p:cNvSpPr txBox="1"/>
          <p:nvPr/>
        </p:nvSpPr>
        <p:spPr>
          <a:xfrm>
            <a:off x="542857" y="5985345"/>
            <a:ext cx="18934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effectLst/>
                <a:uLnTx/>
                <a:uFillTx/>
                <a:latin typeface="Segoe UI" panose="020B0502040204020203" pitchFamily="34" charset="0"/>
                <a:cs typeface="Segoe UI" panose="020B0502040204020203" pitchFamily="34" charset="0"/>
              </a:rPr>
              <a:t>* Include </a:t>
            </a:r>
            <a:r>
              <a:rPr kumimoji="0" lang="en-US" sz="1200" b="1" i="1" u="none" strike="noStrike" kern="1200" cap="none" spc="0" normalizeH="0" baseline="0" noProof="0" dirty="0" err="1">
                <a:ln>
                  <a:noFill/>
                </a:ln>
                <a:effectLst/>
                <a:uLnTx/>
                <a:uFillTx/>
                <a:latin typeface="Segoe UI" panose="020B0502040204020203" pitchFamily="34" charset="0"/>
                <a:cs typeface="Segoe UI" panose="020B0502040204020203" pitchFamily="34" charset="0"/>
              </a:rPr>
              <a:t>Sidama</a:t>
            </a:r>
            <a:endParaRPr kumimoji="0" lang="en-US" sz="1200" b="1"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0747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813043263"/>
              </p:ext>
            </p:extLst>
          </p:nvPr>
        </p:nvGraphicFramePr>
        <p:xfrm>
          <a:off x="0" y="1443564"/>
          <a:ext cx="9844142" cy="47029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10A3615-551E-43EB-B6F1-17BFCDD6A7BB}"/>
              </a:ext>
            </a:extLst>
          </p:cNvPr>
          <p:cNvSpPr txBox="1"/>
          <p:nvPr/>
        </p:nvSpPr>
        <p:spPr>
          <a:xfrm>
            <a:off x="9362795" y="2204431"/>
            <a:ext cx="236912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59595B"/>
                </a:solidFill>
                <a:latin typeface="Segoe UI"/>
                <a:cs typeface="Segoe UI"/>
              </a:rPr>
              <a:t>Growth in </a:t>
            </a:r>
            <a:r>
              <a:rPr lang="en-US" sz="2000" i="1" dirty="0" err="1">
                <a:solidFill>
                  <a:srgbClr val="59595B"/>
                </a:solidFill>
                <a:latin typeface="Segoe UI"/>
                <a:cs typeface="Segoe UI"/>
              </a:rPr>
              <a:t>mCPR</a:t>
            </a:r>
            <a:r>
              <a:rPr lang="en-US" sz="2000" i="1" dirty="0">
                <a:solidFill>
                  <a:srgbClr val="59595B"/>
                </a:solidFill>
                <a:latin typeface="Segoe UI"/>
                <a:cs typeface="Segoe UI"/>
              </a:rPr>
              <a:t> among married women between 2020 and 2021 was seen in Addis and SNNP while Amhara and Oromia regions have shown decreases</a:t>
            </a:r>
          </a:p>
        </p:txBody>
      </p:sp>
      <p:sp>
        <p:nvSpPr>
          <p:cNvPr id="4" name="TextBox 3"/>
          <p:cNvSpPr txBox="1"/>
          <p:nvPr/>
        </p:nvSpPr>
        <p:spPr>
          <a:xfrm>
            <a:off x="808074" y="425303"/>
            <a:ext cx="10558130" cy="880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prstClr val="black">
                    <a:lumMod val="65000"/>
                    <a:lumOff val="35000"/>
                  </a:prstClr>
                </a:solidFill>
                <a:latin typeface="+mn-lt"/>
                <a:ea typeface="+mn-ea"/>
                <a:cs typeface="+mn-cs"/>
              </a:defRPr>
            </a:pPr>
            <a:r>
              <a:rPr kumimoji="0" lang="en-US" sz="32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Tren</a:t>
            </a:r>
            <a:r>
              <a:rPr lang="en-US" sz="3200" b="1" dirty="0">
                <a:solidFill>
                  <a:prstClr val="black">
                    <a:lumMod val="65000"/>
                    <a:lumOff val="35000"/>
                  </a:prstClr>
                </a:solidFill>
                <a:latin typeface="Segoe UI" panose="020B0502040204020203" pitchFamily="34" charset="0"/>
                <a:cs typeface="Segoe UI" panose="020B0502040204020203" pitchFamily="34" charset="0"/>
              </a:rPr>
              <a:t>ds </a:t>
            </a:r>
            <a:r>
              <a:rPr kumimoji="0" lang="en-US" sz="32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in </a:t>
            </a:r>
            <a:r>
              <a:rPr kumimoji="0" lang="en-US" sz="3200" b="1" i="0" u="none" strike="noStrike" kern="1200" cap="none" spc="0" normalizeH="0" baseline="0" noProof="0" dirty="0" err="1">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mCPR</a:t>
            </a:r>
            <a:r>
              <a:rPr kumimoji="0" lang="en-US" sz="32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 among married women </a:t>
            </a:r>
          </a:p>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prstClr val="black">
                    <a:lumMod val="65000"/>
                    <a:lumOff val="35000"/>
                  </a:prstClr>
                </a:solidFill>
                <a:latin typeface="+mn-lt"/>
                <a:ea typeface="+mn-ea"/>
                <a:cs typeface="+mn-cs"/>
              </a:defRPr>
            </a:pPr>
            <a:r>
              <a:rPr kumimoji="0" lang="en-US" sz="1920" b="0" i="1"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by region, 2000-2021</a:t>
            </a:r>
          </a:p>
        </p:txBody>
      </p:sp>
    </p:spTree>
    <p:extLst>
      <p:ext uri="{BB962C8B-B14F-4D97-AF65-F5344CB8AC3E}">
        <p14:creationId xmlns:p14="http://schemas.microsoft.com/office/powerpoint/2010/main" val="87837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4BD2-199B-465D-9150-4F5962D77769}"/>
              </a:ext>
            </a:extLst>
          </p:cNvPr>
          <p:cNvSpPr>
            <a:spLocks noGrp="1"/>
          </p:cNvSpPr>
          <p:nvPr>
            <p:ph type="title"/>
          </p:nvPr>
        </p:nvSpPr>
        <p:spPr>
          <a:xfrm>
            <a:off x="356306" y="418664"/>
            <a:ext cx="11479385" cy="1116106"/>
          </a:xfrm>
        </p:spPr>
        <p:txBody>
          <a:bodyPr/>
          <a:lstStyle/>
          <a:p>
            <a:r>
              <a:rPr lang="en-US" sz="3600" b="1" u="none" strike="noStrike" baseline="0" dirty="0">
                <a:solidFill>
                  <a:srgbClr val="59595B"/>
                </a:solidFill>
              </a:rPr>
              <a:t>Overall Cohort One Survey Implementation Timeline</a:t>
            </a:r>
            <a:endParaRPr lang="en-US" dirty="0">
              <a:solidFill>
                <a:srgbClr val="59595B"/>
              </a:solidFill>
            </a:endParaRPr>
          </a:p>
        </p:txBody>
      </p:sp>
      <p:pic>
        <p:nvPicPr>
          <p:cNvPr id="7" name="Picture 6">
            <a:extLst>
              <a:ext uri="{FF2B5EF4-FFF2-40B4-BE49-F238E27FC236}">
                <a16:creationId xmlns:a16="http://schemas.microsoft.com/office/drawing/2014/main" id="{577A119F-9349-34E9-BC61-E92ACA2A6AE5}"/>
              </a:ext>
            </a:extLst>
          </p:cNvPr>
          <p:cNvPicPr>
            <a:picLocks noChangeAspect="1"/>
          </p:cNvPicPr>
          <p:nvPr/>
        </p:nvPicPr>
        <p:blipFill>
          <a:blip r:embed="rId2"/>
          <a:stretch>
            <a:fillRect/>
          </a:stretch>
        </p:blipFill>
        <p:spPr>
          <a:xfrm>
            <a:off x="303256" y="1534770"/>
            <a:ext cx="11585487" cy="3107524"/>
          </a:xfrm>
          <a:prstGeom prst="rect">
            <a:avLst/>
          </a:prstGeom>
        </p:spPr>
      </p:pic>
      <p:sp>
        <p:nvSpPr>
          <p:cNvPr id="8" name="TextBox 7">
            <a:extLst>
              <a:ext uri="{FF2B5EF4-FFF2-40B4-BE49-F238E27FC236}">
                <a16:creationId xmlns:a16="http://schemas.microsoft.com/office/drawing/2014/main" id="{50554838-10FC-7E1D-5194-3B13868DA36D}"/>
              </a:ext>
            </a:extLst>
          </p:cNvPr>
          <p:cNvSpPr txBox="1"/>
          <p:nvPr/>
        </p:nvSpPr>
        <p:spPr>
          <a:xfrm>
            <a:off x="485636" y="5000018"/>
            <a:ext cx="4484452" cy="1200329"/>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BL </a:t>
            </a:r>
            <a:r>
              <a:rPr lang="en-US" dirty="0">
                <a:latin typeface="Segoe UI" panose="020B0502040204020203" pitchFamily="34" charset="0"/>
                <a:cs typeface="Segoe UI" panose="020B0502040204020203" pitchFamily="34" charset="0"/>
              </a:rPr>
              <a:t>: Baseline interview</a:t>
            </a:r>
          </a:p>
          <a:p>
            <a:r>
              <a:rPr lang="en-US" b="1" dirty="0">
                <a:latin typeface="Segoe UI" panose="020B0502040204020203" pitchFamily="34" charset="0"/>
                <a:cs typeface="Segoe UI" panose="020B0502040204020203" pitchFamily="34" charset="0"/>
              </a:rPr>
              <a:t>6W </a:t>
            </a:r>
            <a:r>
              <a:rPr lang="en-US" dirty="0">
                <a:latin typeface="Segoe UI" panose="020B0502040204020203" pitchFamily="34" charset="0"/>
                <a:cs typeface="Segoe UI" panose="020B0502040204020203" pitchFamily="34" charset="0"/>
              </a:rPr>
              <a:t>: Six week postpartum interview </a:t>
            </a:r>
          </a:p>
          <a:p>
            <a:r>
              <a:rPr lang="en-US" b="1" dirty="0">
                <a:latin typeface="Segoe UI" panose="020B0502040204020203" pitchFamily="34" charset="0"/>
                <a:cs typeface="Segoe UI" panose="020B0502040204020203" pitchFamily="34" charset="0"/>
              </a:rPr>
              <a:t>6M </a:t>
            </a:r>
            <a:r>
              <a:rPr lang="en-US" dirty="0">
                <a:latin typeface="Segoe UI" panose="020B0502040204020203" pitchFamily="34" charset="0"/>
                <a:cs typeface="Segoe UI" panose="020B0502040204020203" pitchFamily="34" charset="0"/>
              </a:rPr>
              <a:t>: Six month postpartum interview</a:t>
            </a:r>
          </a:p>
          <a:p>
            <a:r>
              <a:rPr lang="en-US" b="1" dirty="0">
                <a:latin typeface="Segoe UI" panose="020B0502040204020203" pitchFamily="34" charset="0"/>
                <a:cs typeface="Segoe UI" panose="020B0502040204020203" pitchFamily="34" charset="0"/>
              </a:rPr>
              <a:t>1Y </a:t>
            </a:r>
            <a:r>
              <a:rPr lang="en-US" dirty="0">
                <a:latin typeface="Segoe UI" panose="020B0502040204020203" pitchFamily="34" charset="0"/>
                <a:cs typeface="Segoe UI" panose="020B0502040204020203" pitchFamily="34" charset="0"/>
              </a:rPr>
              <a:t>: One year postpartum interview </a:t>
            </a:r>
          </a:p>
        </p:txBody>
      </p:sp>
    </p:spTree>
    <p:extLst>
      <p:ext uri="{BB962C8B-B14F-4D97-AF65-F5344CB8AC3E}">
        <p14:creationId xmlns:p14="http://schemas.microsoft.com/office/powerpoint/2010/main" val="41109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3371B5-DFF7-42FF-B1BA-685F23B68C07}"/>
              </a:ext>
            </a:extLst>
          </p:cNvPr>
          <p:cNvSpPr txBox="1"/>
          <p:nvPr/>
        </p:nvSpPr>
        <p:spPr>
          <a:xfrm>
            <a:off x="9608023" y="1427961"/>
            <a:ext cx="2484408"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a:solidFill>
                  <a:srgbClr val="59595B"/>
                </a:solidFill>
                <a:latin typeface="Segoe UI"/>
                <a:cs typeface="Segoe UI"/>
              </a:rPr>
              <a:t>A decreasing trend in unmet need among married women between 2014 and 2021 was seen in all regions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1" dirty="0">
              <a:solidFill>
                <a:srgbClr val="59595B"/>
              </a:solidFill>
              <a:latin typeface="Segoe UI"/>
              <a:cs typeface="Segoe U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a:solidFill>
                  <a:srgbClr val="59595B"/>
                </a:solidFill>
                <a:latin typeface="Segoe UI"/>
                <a:cs typeface="Segoe UI"/>
              </a:rPr>
              <a:t>The biggest decline in unmet need was in Addis while the smallest was in SNNP by 7 and 4  percentage points respectively</a:t>
            </a:r>
          </a:p>
        </p:txBody>
      </p:sp>
      <p:sp>
        <p:nvSpPr>
          <p:cNvPr id="3" name="TextBox 2"/>
          <p:cNvSpPr txBox="1"/>
          <p:nvPr/>
        </p:nvSpPr>
        <p:spPr>
          <a:xfrm>
            <a:off x="856211" y="427279"/>
            <a:ext cx="108481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3200" b="1" i="0" u="none" strike="noStrike" kern="1200" cap="none" spc="0" normalizeH="0" baseline="0" noProof="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Trends in unmet need among married women </a:t>
            </a:r>
          </a:p>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400" b="0" i="1" u="none" strike="noStrike" kern="1200" cap="none" spc="0" normalizeH="0" baseline="0" noProof="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by region, 2014-2021</a:t>
            </a:r>
          </a:p>
        </p:txBody>
      </p:sp>
      <p:graphicFrame>
        <p:nvGraphicFramePr>
          <p:cNvPr id="5" name="Chart 4">
            <a:extLst>
              <a:ext uri="{FF2B5EF4-FFF2-40B4-BE49-F238E27FC236}">
                <a16:creationId xmlns:a16="http://schemas.microsoft.com/office/drawing/2014/main" id="{5582F728-ADA5-2A4D-8E5C-8E6FF8795A18}"/>
              </a:ext>
            </a:extLst>
          </p:cNvPr>
          <p:cNvGraphicFramePr>
            <a:graphicFrameLocks/>
          </p:cNvGraphicFramePr>
          <p:nvPr>
            <p:extLst>
              <p:ext uri="{D42A27DB-BD31-4B8C-83A1-F6EECF244321}">
                <p14:modId xmlns:p14="http://schemas.microsoft.com/office/powerpoint/2010/main" val="3790467168"/>
              </p:ext>
            </p:extLst>
          </p:nvPr>
        </p:nvGraphicFramePr>
        <p:xfrm>
          <a:off x="802526" y="1510351"/>
          <a:ext cx="8805497" cy="4626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8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3A7B-9135-41D7-AE49-95A22FE8710A}"/>
              </a:ext>
            </a:extLst>
          </p:cNvPr>
          <p:cNvSpPr>
            <a:spLocks noGrp="1"/>
          </p:cNvSpPr>
          <p:nvPr>
            <p:ph type="title"/>
          </p:nvPr>
        </p:nvSpPr>
        <p:spPr>
          <a:xfrm>
            <a:off x="196553" y="180993"/>
            <a:ext cx="11900746" cy="923330"/>
          </a:xfrm>
        </p:spPr>
        <p:txBody>
          <a:bodyPr>
            <a:noAutofit/>
          </a:bodyPr>
          <a:lstStyle/>
          <a:p>
            <a:r>
              <a:rPr lang="en-US" sz="3200" b="1" dirty="0">
                <a:solidFill>
                  <a:schemeClr val="tx1"/>
                </a:solidFill>
              </a:rPr>
              <a:t>Statistical significance of changes in regional </a:t>
            </a:r>
            <a:r>
              <a:rPr lang="en-US" sz="3200" b="1" dirty="0" err="1">
                <a:solidFill>
                  <a:schemeClr val="tx1"/>
                </a:solidFill>
              </a:rPr>
              <a:t>mCPR</a:t>
            </a:r>
            <a:r>
              <a:rPr lang="en-US" sz="3200" b="1" dirty="0">
                <a:solidFill>
                  <a:schemeClr val="tx1"/>
                </a:solidFill>
              </a:rPr>
              <a:t> among all women, 2020-2021</a:t>
            </a:r>
          </a:p>
        </p:txBody>
      </p:sp>
      <p:graphicFrame>
        <p:nvGraphicFramePr>
          <p:cNvPr id="5" name="Table 4">
            <a:extLst>
              <a:ext uri="{FF2B5EF4-FFF2-40B4-BE49-F238E27FC236}">
                <a16:creationId xmlns:a16="http://schemas.microsoft.com/office/drawing/2014/main" id="{D21C8807-5DD6-C445-B4BC-6460DBDF9A8B}"/>
              </a:ext>
            </a:extLst>
          </p:cNvPr>
          <p:cNvGraphicFramePr>
            <a:graphicFrameLocks noGrp="1"/>
          </p:cNvGraphicFramePr>
          <p:nvPr>
            <p:extLst>
              <p:ext uri="{D42A27DB-BD31-4B8C-83A1-F6EECF244321}">
                <p14:modId xmlns:p14="http://schemas.microsoft.com/office/powerpoint/2010/main" val="2153597361"/>
              </p:ext>
            </p:extLst>
          </p:nvPr>
        </p:nvGraphicFramePr>
        <p:xfrm>
          <a:off x="481912" y="1283821"/>
          <a:ext cx="11104346" cy="3843763"/>
        </p:xfrm>
        <a:graphic>
          <a:graphicData uri="http://schemas.openxmlformats.org/drawingml/2006/table">
            <a:tbl>
              <a:tblPr firstRow="1" bandRow="1">
                <a:tableStyleId>{5C22544A-7EE6-4342-B048-85BDC9FD1C3A}</a:tableStyleId>
              </a:tblPr>
              <a:tblGrid>
                <a:gridCol w="2058424">
                  <a:extLst>
                    <a:ext uri="{9D8B030D-6E8A-4147-A177-3AD203B41FA5}">
                      <a16:colId xmlns:a16="http://schemas.microsoft.com/office/drawing/2014/main" val="2085255211"/>
                    </a:ext>
                  </a:extLst>
                </a:gridCol>
                <a:gridCol w="2081631">
                  <a:extLst>
                    <a:ext uri="{9D8B030D-6E8A-4147-A177-3AD203B41FA5}">
                      <a16:colId xmlns:a16="http://schemas.microsoft.com/office/drawing/2014/main" val="3608618518"/>
                    </a:ext>
                  </a:extLst>
                </a:gridCol>
                <a:gridCol w="1046903">
                  <a:extLst>
                    <a:ext uri="{9D8B030D-6E8A-4147-A177-3AD203B41FA5}">
                      <a16:colId xmlns:a16="http://schemas.microsoft.com/office/drawing/2014/main" val="2155924163"/>
                    </a:ext>
                  </a:extLst>
                </a:gridCol>
                <a:gridCol w="1022556">
                  <a:extLst>
                    <a:ext uri="{9D8B030D-6E8A-4147-A177-3AD203B41FA5}">
                      <a16:colId xmlns:a16="http://schemas.microsoft.com/office/drawing/2014/main" val="1320141085"/>
                    </a:ext>
                  </a:extLst>
                </a:gridCol>
                <a:gridCol w="1399840">
                  <a:extLst>
                    <a:ext uri="{9D8B030D-6E8A-4147-A177-3AD203B41FA5}">
                      <a16:colId xmlns:a16="http://schemas.microsoft.com/office/drawing/2014/main" val="1786701709"/>
                    </a:ext>
                  </a:extLst>
                </a:gridCol>
                <a:gridCol w="914300">
                  <a:extLst>
                    <a:ext uri="{9D8B030D-6E8A-4147-A177-3AD203B41FA5}">
                      <a16:colId xmlns:a16="http://schemas.microsoft.com/office/drawing/2014/main" val="3804797763"/>
                    </a:ext>
                  </a:extLst>
                </a:gridCol>
                <a:gridCol w="918173">
                  <a:extLst>
                    <a:ext uri="{9D8B030D-6E8A-4147-A177-3AD203B41FA5}">
                      <a16:colId xmlns:a16="http://schemas.microsoft.com/office/drawing/2014/main" val="4182960460"/>
                    </a:ext>
                  </a:extLst>
                </a:gridCol>
                <a:gridCol w="1662519">
                  <a:extLst>
                    <a:ext uri="{9D8B030D-6E8A-4147-A177-3AD203B41FA5}">
                      <a16:colId xmlns:a16="http://schemas.microsoft.com/office/drawing/2014/main" val="3180784982"/>
                    </a:ext>
                  </a:extLst>
                </a:gridCol>
              </a:tblGrid>
              <a:tr h="574435">
                <a:tc gridSpan="8">
                  <a:txBody>
                    <a:bodyPr/>
                    <a:lstStyle/>
                    <a:p>
                      <a:pPr algn="ctr" fontAlgn="t"/>
                      <a:r>
                        <a:rPr lang="en-GB" sz="1600" b="1" i="0" u="none" strike="noStrike" dirty="0">
                          <a:effectLst/>
                          <a:latin typeface="Segoe UI" panose="020B0502040204020203" pitchFamily="34" charset="0"/>
                          <a:cs typeface="Segoe UI" panose="020B0502040204020203" pitchFamily="34" charset="0"/>
                        </a:rPr>
                        <a:t>Select family planning and fertility indicators </a:t>
                      </a:r>
                      <a:r>
                        <a:rPr lang="en-US" sz="1600" b="1" i="0" u="none" strike="noStrike" dirty="0">
                          <a:effectLst/>
                          <a:latin typeface="Segoe UI" panose="020B0502040204020203" pitchFamily="34" charset="0"/>
                          <a:cs typeface="Segoe UI" panose="020B0502040204020203" pitchFamily="34" charset="0"/>
                        </a:rPr>
                        <a:t>(A</a:t>
                      </a:r>
                      <a:r>
                        <a:rPr lang="en-GB" sz="1600" b="1" i="0" u="none" strike="noStrike" dirty="0" err="1">
                          <a:effectLst/>
                          <a:latin typeface="Segoe UI" panose="020B0502040204020203" pitchFamily="34" charset="0"/>
                          <a:cs typeface="Segoe UI" panose="020B0502040204020203" pitchFamily="34" charset="0"/>
                        </a:rPr>
                        <a:t>ll</a:t>
                      </a:r>
                      <a:r>
                        <a:rPr lang="en-GB" sz="1600" b="1" i="0" u="none" strike="noStrike" dirty="0">
                          <a:effectLst/>
                          <a:latin typeface="Segoe UI" panose="020B0502040204020203" pitchFamily="34" charset="0"/>
                          <a:cs typeface="Segoe UI" panose="020B0502040204020203" pitchFamily="34" charset="0"/>
                        </a:rPr>
                        <a:t> </a:t>
                      </a:r>
                      <a:r>
                        <a:rPr lang="en-GB" sz="1600" b="1" i="0" u="none" strike="noStrike" kern="1200" dirty="0">
                          <a:solidFill>
                            <a:schemeClr val="lt1"/>
                          </a:solidFill>
                          <a:effectLst/>
                          <a:latin typeface="Segoe UI" panose="020B0502040204020203" pitchFamily="34" charset="0"/>
                          <a:ea typeface="+mn-ea"/>
                          <a:cs typeface="Segoe UI" panose="020B0502040204020203" pitchFamily="34" charset="0"/>
                        </a:rPr>
                        <a:t>Women ages 15-49</a:t>
                      </a:r>
                      <a:r>
                        <a:rPr lang="en-GB" sz="1600" b="1" i="0" u="none" strike="noStrike" dirty="0">
                          <a:effectLst/>
                          <a:latin typeface="Segoe UI" panose="020B0502040204020203" pitchFamily="34" charset="0"/>
                          <a:cs typeface="Segoe UI" panose="020B0502040204020203" pitchFamily="34" charset="0"/>
                        </a:rPr>
                        <a:t>, by region)</a:t>
                      </a:r>
                      <a:endParaRPr lang="en-GB" sz="1600" b="1" i="0" u="none" strike="noStrike" dirty="0">
                        <a:solidFill>
                          <a:srgbClr val="000000"/>
                        </a:solidFill>
                        <a:effectLst/>
                        <a:latin typeface="Segoe UI" panose="020B0502040204020203" pitchFamily="34" charset="0"/>
                        <a:cs typeface="Segoe UI" panose="020B0502040204020203" pitchFamily="34" charset="0"/>
                      </a:endParaRPr>
                    </a:p>
                  </a:txBody>
                  <a:tcPr marL="5955" marR="5955" marT="595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0597473"/>
                  </a:ext>
                </a:extLst>
              </a:tr>
              <a:tr h="463152">
                <a:tc>
                  <a:txBody>
                    <a:bodyPr/>
                    <a:lstStyle/>
                    <a:p>
                      <a:pPr algn="l" rtl="0" fontAlgn="ctr"/>
                      <a:endParaRPr lang="en-US" sz="1600" b="0" i="0" u="none" strike="noStrike">
                        <a:solidFill>
                          <a:schemeClr val="tx1">
                            <a:lumMod val="75000"/>
                          </a:schemeClr>
                        </a:solidFill>
                        <a:effectLst/>
                        <a:latin typeface="Segoe UI" panose="020B0502040204020203" pitchFamily="34" charset="0"/>
                        <a:cs typeface="Segoe UI" panose="020B0502040204020203" pitchFamily="34" charset="0"/>
                      </a:endParaRPr>
                    </a:p>
                  </a:txBody>
                  <a:tcPr marL="5955" marR="5955" marT="5955" marB="0" anchor="ctr"/>
                </a:tc>
                <a:tc gridSpan="3">
                  <a:txBody>
                    <a:bodyPr/>
                    <a:lstStyle/>
                    <a:p>
                      <a:pPr algn="ctr" rtl="0" fontAlgn="ctr"/>
                      <a:r>
                        <a:rPr lang="en-US" sz="1600" b="1" i="0" u="none" strike="noStrike" dirty="0">
                          <a:solidFill>
                            <a:schemeClr val="tx1">
                              <a:lumMod val="75000"/>
                            </a:schemeClr>
                          </a:solidFill>
                          <a:effectLst/>
                          <a:latin typeface="Segoe UI" panose="020B0502040204020203" pitchFamily="34" charset="0"/>
                          <a:cs typeface="Segoe UI" panose="020B0502040204020203" pitchFamily="34" charset="0"/>
                        </a:rPr>
                        <a:t>2020</a:t>
                      </a:r>
                    </a:p>
                  </a:txBody>
                  <a:tcPr marL="5955" marR="5955" marT="5955" marB="0" anchor="ctr"/>
                </a:tc>
                <a:tc hMerge="1">
                  <a:txBody>
                    <a:bodyPr/>
                    <a:lstStyle/>
                    <a:p>
                      <a:pPr algn="ctr" rtl="0" fontAlgn="ctr"/>
                      <a:endParaRPr lang="en-US" sz="1600" b="1" i="0" u="none" strike="noStrike" dirty="0">
                        <a:solidFill>
                          <a:schemeClr val="tx1">
                            <a:lumMod val="75000"/>
                          </a:schemeClr>
                        </a:solidFill>
                        <a:effectLst/>
                        <a:latin typeface="Segoe UI" panose="020B0502040204020203" pitchFamily="34" charset="0"/>
                        <a:cs typeface="Segoe UI" panose="020B0502040204020203" pitchFamily="34" charset="0"/>
                      </a:endParaRPr>
                    </a:p>
                  </a:txBody>
                  <a:tcPr marL="5955" marR="5955" marT="5955" marB="0" anchor="ctr"/>
                </a:tc>
                <a:tc hMerge="1">
                  <a:txBody>
                    <a:bodyPr/>
                    <a:lstStyle/>
                    <a:p>
                      <a:pPr algn="ctr" rtl="0" fontAlgn="ctr"/>
                      <a:endParaRPr lang="en-US" sz="1600" b="1" i="0" u="none" strike="noStrike" dirty="0">
                        <a:solidFill>
                          <a:schemeClr val="tx1">
                            <a:lumMod val="75000"/>
                          </a:schemeClr>
                        </a:solidFill>
                        <a:effectLst/>
                        <a:latin typeface="Segoe UI" panose="020B0502040204020203" pitchFamily="34" charset="0"/>
                        <a:cs typeface="Segoe UI" panose="020B0502040204020203" pitchFamily="34" charset="0"/>
                      </a:endParaRPr>
                    </a:p>
                  </a:txBody>
                  <a:tcPr marL="5955" marR="5955" marT="5955" marB="0" anchor="ctr"/>
                </a:tc>
                <a:tc gridSpan="3">
                  <a:txBody>
                    <a:bodyPr/>
                    <a:lstStyle/>
                    <a:p>
                      <a:pPr algn="ctr" rtl="0" fontAlgn="ctr"/>
                      <a:r>
                        <a:rPr lang="en-US" sz="1600" b="1" i="0" u="none" strike="noStrike" dirty="0">
                          <a:solidFill>
                            <a:schemeClr val="tx1">
                              <a:lumMod val="75000"/>
                            </a:schemeClr>
                          </a:solidFill>
                          <a:effectLst/>
                          <a:latin typeface="Segoe UI" panose="020B0502040204020203" pitchFamily="34" charset="0"/>
                          <a:cs typeface="Segoe UI" panose="020B0502040204020203" pitchFamily="34" charset="0"/>
                        </a:rPr>
                        <a:t>2021</a:t>
                      </a:r>
                    </a:p>
                  </a:txBody>
                  <a:tcPr marL="5955" marR="5955" marT="5955" marB="0" anchor="ctr"/>
                </a:tc>
                <a:tc hMerge="1">
                  <a:txBody>
                    <a:bodyPr/>
                    <a:lstStyle/>
                    <a:p>
                      <a:pPr algn="ctr" rtl="0" fontAlgn="ctr"/>
                      <a:endParaRPr lang="en-US" sz="1600" b="1" i="0" u="none" strike="noStrike" dirty="0">
                        <a:solidFill>
                          <a:schemeClr val="tx1">
                            <a:lumMod val="75000"/>
                          </a:schemeClr>
                        </a:solidFill>
                        <a:effectLst/>
                        <a:latin typeface="Segoe UI" panose="020B0502040204020203" pitchFamily="34" charset="0"/>
                        <a:cs typeface="Segoe UI" panose="020B0502040204020203" pitchFamily="34" charset="0"/>
                      </a:endParaRPr>
                    </a:p>
                  </a:txBody>
                  <a:tcPr marL="5955" marR="5955" marT="5955" marB="0" anchor="ctr"/>
                </a:tc>
                <a:tc hMerge="1">
                  <a:txBody>
                    <a:bodyPr/>
                    <a:lstStyle/>
                    <a:p>
                      <a:pPr algn="ctr" rtl="0" fontAlgn="ctr"/>
                      <a:endParaRPr lang="en-US" sz="1600" b="1" i="0" u="none" strike="noStrike" dirty="0">
                        <a:solidFill>
                          <a:schemeClr val="tx1">
                            <a:lumMod val="75000"/>
                          </a:schemeClr>
                        </a:solidFill>
                        <a:effectLst/>
                        <a:latin typeface="Segoe UI" panose="020B0502040204020203" pitchFamily="34" charset="0"/>
                        <a:cs typeface="Segoe UI" panose="020B0502040204020203" pitchFamily="34" charset="0"/>
                      </a:endParaRPr>
                    </a:p>
                  </a:txBody>
                  <a:tcPr marL="5955" marR="5955" marT="5955" marB="0" anchor="ctr"/>
                </a:tc>
                <a:tc>
                  <a:txBody>
                    <a:bodyPr/>
                    <a:lstStyle/>
                    <a:p>
                      <a:pPr algn="ctr" fontAlgn="b"/>
                      <a:endParaRPr lang="en-US" sz="1600" b="0" i="0" u="none" strike="noStrike">
                        <a:solidFill>
                          <a:schemeClr val="tx1"/>
                        </a:solidFill>
                        <a:effectLst/>
                        <a:latin typeface="Segoe UI" panose="020B0502040204020203" pitchFamily="34" charset="0"/>
                        <a:cs typeface="Segoe UI" panose="020B0502040204020203" pitchFamily="34" charset="0"/>
                      </a:endParaRPr>
                    </a:p>
                  </a:txBody>
                  <a:tcPr marL="6350" marR="6350" marT="6350" marB="0" anchor="b"/>
                </a:tc>
                <a:extLst>
                  <a:ext uri="{0D108BD9-81ED-4DB2-BD59-A6C34878D82A}">
                    <a16:rowId xmlns:a16="http://schemas.microsoft.com/office/drawing/2014/main" val="4117084625"/>
                  </a:ext>
                </a:extLst>
              </a:tr>
              <a:tr h="8404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a:solidFill>
                            <a:schemeClr val="tx1">
                              <a:lumMod val="75000"/>
                            </a:schemeClr>
                          </a:solidFill>
                          <a:effectLst/>
                          <a:latin typeface="Segoe UI" panose="020B0502040204020203" pitchFamily="34" charset="0"/>
                          <a:cs typeface="Segoe UI" panose="020B0502040204020203" pitchFamily="34" charset="0"/>
                        </a:rPr>
                        <a:t> Region</a:t>
                      </a:r>
                    </a:p>
                    <a:p>
                      <a:pPr algn="l" rtl="0" fontAlgn="ctr"/>
                      <a:endParaRPr lang="en-US" sz="1600" b="1" i="0" u="none" strike="noStrike">
                        <a:solidFill>
                          <a:schemeClr val="tx1">
                            <a:lumMod val="75000"/>
                          </a:schemeClr>
                        </a:solidFill>
                        <a:effectLst/>
                        <a:latin typeface="Segoe UI" panose="020B0502040204020203" pitchFamily="34" charset="0"/>
                        <a:cs typeface="Segoe UI" panose="020B0502040204020203" pitchFamily="34" charset="0"/>
                      </a:endParaRPr>
                    </a:p>
                  </a:txBody>
                  <a:tcPr marL="5955" marR="5955" marT="5955" marB="0" anchor="ctr"/>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mCPR all women</a:t>
                      </a:r>
                    </a:p>
                  </a:txBody>
                  <a:tcPr marL="6350" marR="6350" marT="6350" marB="0" anchor="ctr"/>
                </a:tc>
                <a:tc gridSpan="2">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[95% Conf. Interval]</a:t>
                      </a:r>
                    </a:p>
                  </a:txBody>
                  <a:tcPr marL="6350" marR="6350" marT="6350" marB="0" anchor="ctr"/>
                </a:tc>
                <a:tc hMerge="1">
                  <a:txBody>
                    <a:bodyPr/>
                    <a:lstStyle/>
                    <a:p>
                      <a:endParaRPr lang="en-US"/>
                    </a:p>
                  </a:txBody>
                  <a:tcPr/>
                </a:tc>
                <a:tc>
                  <a:txBody>
                    <a:bodyPr/>
                    <a:lstStyle/>
                    <a:p>
                      <a:pPr algn="ctr" fontAlgn="b"/>
                      <a:r>
                        <a:rPr lang="en-US" sz="1600" b="1" i="0" u="none" strike="noStrike" dirty="0" err="1">
                          <a:solidFill>
                            <a:schemeClr val="tx1"/>
                          </a:solidFill>
                          <a:effectLst/>
                          <a:latin typeface="Segoe UI" panose="020B0502040204020203" pitchFamily="34" charset="0"/>
                          <a:cs typeface="Segoe UI" panose="020B0502040204020203" pitchFamily="34" charset="0"/>
                        </a:rPr>
                        <a:t>mCPR</a:t>
                      </a:r>
                      <a:r>
                        <a:rPr lang="en-US" sz="1600" b="1" i="0" u="none" strike="noStrike" dirty="0">
                          <a:solidFill>
                            <a:schemeClr val="tx1"/>
                          </a:solidFill>
                          <a:effectLst/>
                          <a:latin typeface="Segoe UI" panose="020B0502040204020203" pitchFamily="34" charset="0"/>
                          <a:cs typeface="Segoe UI" panose="020B0502040204020203" pitchFamily="34" charset="0"/>
                        </a:rPr>
                        <a:t> all women</a:t>
                      </a:r>
                    </a:p>
                  </a:txBody>
                  <a:tcPr marL="6350" marR="6350" marT="6350" marB="0" anchor="ctr"/>
                </a:tc>
                <a:tc gridSpan="2">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[95% Conf. Interval]</a:t>
                      </a:r>
                    </a:p>
                  </a:txBody>
                  <a:tcPr marL="6350" marR="6350" marT="6350" marB="0" anchor="ctr"/>
                </a:tc>
                <a:tc h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a:solidFill>
                            <a:schemeClr val="tx1"/>
                          </a:solidFill>
                          <a:effectLst/>
                          <a:latin typeface="Segoe UI" panose="020B0502040204020203" pitchFamily="34" charset="0"/>
                          <a:cs typeface="Segoe UI" panose="020B0502040204020203" pitchFamily="34" charset="0"/>
                        </a:rPr>
                        <a:t>Absolute difference</a:t>
                      </a:r>
                    </a:p>
                    <a:p>
                      <a:pPr algn="ctr" fontAlgn="b"/>
                      <a:r>
                        <a:rPr lang="en-US" sz="1600" b="0" i="0" u="none" strike="noStrike">
                          <a:solidFill>
                            <a:schemeClr val="tx1"/>
                          </a:solidFill>
                          <a:effectLst/>
                          <a:latin typeface="Segoe UI" panose="020B0502040204020203" pitchFamily="34" charset="0"/>
                          <a:cs typeface="Segoe UI" panose="020B0502040204020203" pitchFamily="34" charset="0"/>
                        </a:rPr>
                        <a:t> </a:t>
                      </a:r>
                    </a:p>
                  </a:txBody>
                  <a:tcPr marL="6350" marR="6350" marT="6350" marB="0" anchor="ctr"/>
                </a:tc>
                <a:extLst>
                  <a:ext uri="{0D108BD9-81ED-4DB2-BD59-A6C34878D82A}">
                    <a16:rowId xmlns:a16="http://schemas.microsoft.com/office/drawing/2014/main" val="1404863070"/>
                  </a:ext>
                </a:extLst>
              </a:tr>
              <a:tr h="461839">
                <a:tc>
                  <a:txBody>
                    <a:bodyPr/>
                    <a:lstStyle/>
                    <a:p>
                      <a:pPr algn="l" fontAlgn="b"/>
                      <a:r>
                        <a:rPr lang="en-US" sz="1600" b="0" i="0" u="none" strike="noStrike">
                          <a:solidFill>
                            <a:schemeClr val="tx1"/>
                          </a:solidFill>
                          <a:effectLst/>
                          <a:latin typeface="Segoe UI" panose="020B0502040204020203" pitchFamily="34" charset="0"/>
                          <a:cs typeface="Segoe UI" panose="020B0502040204020203" pitchFamily="34" charset="0"/>
                        </a:rPr>
                        <a:t>Amhara</a:t>
                      </a:r>
                    </a:p>
                  </a:txBody>
                  <a:tcPr marL="6350" marR="6350" marT="6350" marB="0" anchor="b"/>
                </a:tc>
                <a:tc>
                  <a:txBody>
                    <a:bodyPr/>
                    <a:lstStyle/>
                    <a:p>
                      <a:pPr algn="ctr" fontAlgn="b"/>
                      <a:r>
                        <a:rPr lang="en-US" sz="1600" b="0" i="0" u="none" strike="noStrike">
                          <a:solidFill>
                            <a:schemeClr val="tx1"/>
                          </a:solidFill>
                          <a:effectLst/>
                          <a:latin typeface="Segoe UI" panose="020B0502040204020203" pitchFamily="34" charset="0"/>
                          <a:cs typeface="Segoe UI" panose="020B0502040204020203" pitchFamily="34" charset="0"/>
                        </a:rPr>
                        <a:t>30.8</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28.5</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33.3</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27.6</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23.6</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31.9</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-3.2</a:t>
                      </a:r>
                    </a:p>
                  </a:txBody>
                  <a:tcPr marL="6350" marR="6350" marT="6350" marB="0" anchor="b"/>
                </a:tc>
                <a:extLst>
                  <a:ext uri="{0D108BD9-81ED-4DB2-BD59-A6C34878D82A}">
                    <a16:rowId xmlns:a16="http://schemas.microsoft.com/office/drawing/2014/main" val="2478484023"/>
                  </a:ext>
                </a:extLst>
              </a:tr>
              <a:tr h="404109">
                <a:tc>
                  <a:txBody>
                    <a:bodyPr/>
                    <a:lstStyle/>
                    <a:p>
                      <a:pPr algn="l" fontAlgn="b"/>
                      <a:r>
                        <a:rPr lang="en-US" sz="1600" b="0" i="0" u="none" strike="noStrike" dirty="0">
                          <a:solidFill>
                            <a:schemeClr val="tx1"/>
                          </a:solidFill>
                          <a:effectLst/>
                          <a:latin typeface="Segoe UI" panose="020B0502040204020203" pitchFamily="34" charset="0"/>
                          <a:cs typeface="Segoe UI" panose="020B0502040204020203" pitchFamily="34" charset="0"/>
                        </a:rPr>
                        <a:t>Oromia</a:t>
                      </a:r>
                    </a:p>
                  </a:txBody>
                  <a:tcPr marL="6350" marR="6350" marT="6350" marB="0" anchor="b"/>
                </a:tc>
                <a:tc>
                  <a:txBody>
                    <a:bodyPr/>
                    <a:lstStyle/>
                    <a:p>
                      <a:pPr algn="ctr" fontAlgn="b"/>
                      <a:r>
                        <a:rPr lang="en-US" sz="1600" b="0" i="0" u="none" strike="noStrike">
                          <a:solidFill>
                            <a:schemeClr val="tx1"/>
                          </a:solidFill>
                          <a:effectLst/>
                          <a:latin typeface="Segoe UI" panose="020B0502040204020203" pitchFamily="34" charset="0"/>
                          <a:cs typeface="Segoe UI" panose="020B0502040204020203" pitchFamily="34" charset="0"/>
                        </a:rPr>
                        <a:t>24.8</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22.8</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27.0</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23.7</a:t>
                      </a:r>
                    </a:p>
                  </a:txBody>
                  <a:tcPr marL="6350" marR="6350" marT="6350" marB="0" anchor="b"/>
                </a:tc>
                <a:tc>
                  <a:txBody>
                    <a:bodyPr/>
                    <a:lstStyle/>
                    <a:p>
                      <a:pPr algn="ctr" fontAlgn="b"/>
                      <a:r>
                        <a:rPr lang="en-US" sz="1600" b="0" i="0" u="none" strike="noStrike" dirty="0">
                          <a:solidFill>
                            <a:schemeClr val="tx1">
                              <a:lumMod val="50000"/>
                            </a:schemeClr>
                          </a:solidFill>
                          <a:effectLst/>
                          <a:latin typeface="Segoe UI" panose="020B0502040204020203" pitchFamily="34" charset="0"/>
                          <a:cs typeface="Segoe UI" panose="020B0502040204020203" pitchFamily="34" charset="0"/>
                        </a:rPr>
                        <a:t>19.6</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28.3</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-1.1</a:t>
                      </a:r>
                    </a:p>
                  </a:txBody>
                  <a:tcPr marL="6350" marR="6350" marT="6350" marB="0" anchor="b"/>
                </a:tc>
                <a:extLst>
                  <a:ext uri="{0D108BD9-81ED-4DB2-BD59-A6C34878D82A}">
                    <a16:rowId xmlns:a16="http://schemas.microsoft.com/office/drawing/2014/main" val="611925422"/>
                  </a:ext>
                </a:extLst>
              </a:tr>
              <a:tr h="389676">
                <a:tc>
                  <a:txBody>
                    <a:bodyPr/>
                    <a:lstStyle/>
                    <a:p>
                      <a:pPr algn="l" fontAlgn="b"/>
                      <a:r>
                        <a:rPr lang="en-US" sz="1600" b="0" i="0" u="none" strike="noStrike" dirty="0">
                          <a:solidFill>
                            <a:schemeClr val="tx1"/>
                          </a:solidFill>
                          <a:effectLst/>
                          <a:latin typeface="Segoe UI" panose="020B0502040204020203" pitchFamily="34" charset="0"/>
                          <a:cs typeface="Segoe UI" panose="020B0502040204020203" pitchFamily="34" charset="0"/>
                        </a:rPr>
                        <a:t>SNNP + </a:t>
                      </a:r>
                      <a:r>
                        <a:rPr lang="en-US" sz="1600" b="0" i="0" u="none" strike="noStrike" dirty="0" err="1">
                          <a:solidFill>
                            <a:schemeClr val="tx1"/>
                          </a:solidFill>
                          <a:effectLst/>
                          <a:latin typeface="Segoe UI" panose="020B0502040204020203" pitchFamily="34" charset="0"/>
                          <a:cs typeface="Segoe UI" panose="020B0502040204020203" pitchFamily="34" charset="0"/>
                        </a:rPr>
                        <a:t>Sidama</a:t>
                      </a:r>
                      <a:endParaRPr lang="en-US" sz="1600" b="0" i="0" u="none" strike="noStrike" dirty="0">
                        <a:solidFill>
                          <a:schemeClr val="tx1"/>
                        </a:solidFill>
                        <a:effectLst/>
                        <a:latin typeface="Segoe UI" panose="020B0502040204020203" pitchFamily="34" charset="0"/>
                        <a:cs typeface="Segoe UI" panose="020B0502040204020203" pitchFamily="34" charset="0"/>
                      </a:endParaRPr>
                    </a:p>
                  </a:txBody>
                  <a:tcPr marL="6350" marR="6350" marT="6350" marB="0" anchor="b"/>
                </a:tc>
                <a:tc>
                  <a:txBody>
                    <a:bodyPr/>
                    <a:lstStyle/>
                    <a:p>
                      <a:pPr algn="ctr" fontAlgn="b"/>
                      <a:r>
                        <a:rPr lang="en-US" sz="1600" b="0" i="0" u="none" strike="noStrike">
                          <a:solidFill>
                            <a:schemeClr val="tx1"/>
                          </a:solidFill>
                          <a:effectLst/>
                          <a:latin typeface="Segoe UI" panose="020B0502040204020203" pitchFamily="34" charset="0"/>
                          <a:cs typeface="Segoe UI" panose="020B0502040204020203" pitchFamily="34" charset="0"/>
                        </a:rPr>
                        <a:t>23.4</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21.3</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25.7</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24.2</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22.3</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26.1</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0.8</a:t>
                      </a:r>
                    </a:p>
                  </a:txBody>
                  <a:tcPr marL="6350" marR="6350" marT="6350" marB="0" anchor="b"/>
                </a:tc>
                <a:extLst>
                  <a:ext uri="{0D108BD9-81ED-4DB2-BD59-A6C34878D82A}">
                    <a16:rowId xmlns:a16="http://schemas.microsoft.com/office/drawing/2014/main" val="1117850978"/>
                  </a:ext>
                </a:extLst>
              </a:tr>
              <a:tr h="402462">
                <a:tc>
                  <a:txBody>
                    <a:bodyPr/>
                    <a:lstStyle/>
                    <a:p>
                      <a:pPr algn="l" fontAlgn="b"/>
                      <a:r>
                        <a:rPr lang="en-US" sz="1600" b="0" i="0" u="none" strike="noStrike">
                          <a:solidFill>
                            <a:schemeClr val="tx1"/>
                          </a:solidFill>
                          <a:effectLst/>
                          <a:latin typeface="Segoe UI" panose="020B0502040204020203" pitchFamily="34" charset="0"/>
                          <a:cs typeface="Segoe UI" panose="020B0502040204020203" pitchFamily="34" charset="0"/>
                        </a:rPr>
                        <a:t>Addis</a:t>
                      </a:r>
                    </a:p>
                  </a:txBody>
                  <a:tcPr marL="6350" marR="6350" marT="6350" marB="0" anchor="b"/>
                </a:tc>
                <a:tc>
                  <a:txBody>
                    <a:bodyPr/>
                    <a:lstStyle/>
                    <a:p>
                      <a:pPr algn="ctr" fontAlgn="b"/>
                      <a:r>
                        <a:rPr lang="en-US" sz="1600" b="0" i="0" u="none" strike="noStrike">
                          <a:solidFill>
                            <a:schemeClr val="tx1"/>
                          </a:solidFill>
                          <a:effectLst/>
                          <a:latin typeface="Segoe UI" panose="020B0502040204020203" pitchFamily="34" charset="0"/>
                          <a:cs typeface="Segoe UI" panose="020B0502040204020203" pitchFamily="34" charset="0"/>
                        </a:rPr>
                        <a:t>25.4</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22.4</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28.7</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30.0</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27.2</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33.0</a:t>
                      </a:r>
                    </a:p>
                  </a:txBody>
                  <a:tcPr marL="6350" marR="6350" marT="6350" marB="0" anchor="b"/>
                </a:tc>
                <a:tc>
                  <a:txBody>
                    <a:bodyPr/>
                    <a:lstStyle/>
                    <a:p>
                      <a:pPr algn="ctr" fontAlgn="b"/>
                      <a:r>
                        <a:rPr lang="en-US" sz="1600" b="0" i="0" u="none" strike="noStrike">
                          <a:solidFill>
                            <a:schemeClr val="tx1">
                              <a:lumMod val="50000"/>
                            </a:schemeClr>
                          </a:solidFill>
                          <a:effectLst/>
                          <a:latin typeface="Segoe UI" panose="020B0502040204020203" pitchFamily="34" charset="0"/>
                          <a:cs typeface="Segoe UI" panose="020B0502040204020203" pitchFamily="34" charset="0"/>
                        </a:rPr>
                        <a:t>4.6</a:t>
                      </a:r>
                    </a:p>
                  </a:txBody>
                  <a:tcPr marL="6350" marR="6350" marT="6350" marB="0" anchor="b"/>
                </a:tc>
                <a:extLst>
                  <a:ext uri="{0D108BD9-81ED-4DB2-BD59-A6C34878D82A}">
                    <a16:rowId xmlns:a16="http://schemas.microsoft.com/office/drawing/2014/main" val="1284992483"/>
                  </a:ext>
                </a:extLst>
              </a:tr>
              <a:tr h="307592">
                <a:tc>
                  <a:txBody>
                    <a:bodyPr/>
                    <a:lstStyle/>
                    <a:p>
                      <a:pPr algn="l" fontAlgn="b"/>
                      <a:r>
                        <a:rPr lang="en-US" sz="1600" b="1" i="0" u="none" strike="noStrike">
                          <a:solidFill>
                            <a:schemeClr val="tx1"/>
                          </a:solidFill>
                          <a:effectLst/>
                          <a:latin typeface="Segoe UI" panose="020B0502040204020203" pitchFamily="34" charset="0"/>
                          <a:cs typeface="Segoe UI" panose="020B0502040204020203" pitchFamily="34" charset="0"/>
                        </a:rPr>
                        <a:t>Total</a:t>
                      </a:r>
                    </a:p>
                  </a:txBody>
                  <a:tcPr marL="6350" marR="6350" marT="6350" marB="0" anchor="b"/>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25.0</a:t>
                      </a:r>
                    </a:p>
                  </a:txBody>
                  <a:tcPr marL="6350" marR="6350" marT="6350" marB="0" anchor="b"/>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23.8</a:t>
                      </a:r>
                    </a:p>
                  </a:txBody>
                  <a:tcPr marL="6350" marR="6350" marT="6350" marB="0" anchor="b"/>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26.2</a:t>
                      </a:r>
                    </a:p>
                  </a:txBody>
                  <a:tcPr marL="6350" marR="6350" marT="6350" marB="0" anchor="b"/>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24.1</a:t>
                      </a:r>
                    </a:p>
                  </a:txBody>
                  <a:tcPr marL="6350" marR="6350" marT="6350" marB="0" anchor="b"/>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21.9</a:t>
                      </a:r>
                    </a:p>
                  </a:txBody>
                  <a:tcPr marL="6350" marR="6350" marT="6350" marB="0" anchor="b"/>
                </a:tc>
                <a:tc>
                  <a:txBody>
                    <a:bodyPr/>
                    <a:lstStyle/>
                    <a:p>
                      <a:pPr algn="ctr" fontAlgn="b"/>
                      <a:r>
                        <a:rPr lang="en-US" sz="1600" b="1" i="0" u="none" strike="noStrike">
                          <a:solidFill>
                            <a:schemeClr val="tx1"/>
                          </a:solidFill>
                          <a:effectLst/>
                          <a:latin typeface="Segoe UI" panose="020B0502040204020203" pitchFamily="34" charset="0"/>
                          <a:cs typeface="Segoe UI" panose="020B0502040204020203" pitchFamily="34" charset="0"/>
                        </a:rPr>
                        <a:t>26.4</a:t>
                      </a:r>
                    </a:p>
                  </a:txBody>
                  <a:tcPr marL="6350" marR="6350" marT="6350" marB="0" anchor="b"/>
                </a:tc>
                <a:tc>
                  <a:txBody>
                    <a:bodyPr/>
                    <a:lstStyle/>
                    <a:p>
                      <a:pPr algn="ctr" fontAlgn="b"/>
                      <a:r>
                        <a:rPr lang="en-US" sz="1600" b="1" i="0" u="none" strike="noStrike" dirty="0">
                          <a:solidFill>
                            <a:schemeClr val="tx1"/>
                          </a:solidFill>
                          <a:effectLst/>
                          <a:latin typeface="Segoe UI" panose="020B0502040204020203" pitchFamily="34" charset="0"/>
                          <a:cs typeface="Segoe UI" panose="020B0502040204020203" pitchFamily="34" charset="0"/>
                        </a:rPr>
                        <a:t>-0.9</a:t>
                      </a:r>
                    </a:p>
                  </a:txBody>
                  <a:tcPr marL="6350" marR="6350" marT="6350" marB="0" anchor="b"/>
                </a:tc>
                <a:extLst>
                  <a:ext uri="{0D108BD9-81ED-4DB2-BD59-A6C34878D82A}">
                    <a16:rowId xmlns:a16="http://schemas.microsoft.com/office/drawing/2014/main" val="2291760362"/>
                  </a:ext>
                </a:extLst>
              </a:tr>
            </a:tbl>
          </a:graphicData>
        </a:graphic>
      </p:graphicFrame>
      <p:sp>
        <p:nvSpPr>
          <p:cNvPr id="10" name="TextBox 9">
            <a:extLst>
              <a:ext uri="{FF2B5EF4-FFF2-40B4-BE49-F238E27FC236}">
                <a16:creationId xmlns:a16="http://schemas.microsoft.com/office/drawing/2014/main" id="{074CB295-0332-1C44-882A-F8C8B053F2D5}"/>
              </a:ext>
            </a:extLst>
          </p:cNvPr>
          <p:cNvSpPr txBox="1"/>
          <p:nvPr/>
        </p:nvSpPr>
        <p:spPr>
          <a:xfrm>
            <a:off x="291252" y="5288584"/>
            <a:ext cx="11900747" cy="871713"/>
          </a:xfrm>
          <a:prstGeom prst="rect">
            <a:avLst/>
          </a:prstGeom>
          <a:noFill/>
        </p:spPr>
        <p:txBody>
          <a:bodyPr wrap="square" rtlCol="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i="1" dirty="0">
                <a:solidFill>
                  <a:srgbClr val="59595B">
                    <a:lumMod val="50000"/>
                  </a:srgbClr>
                </a:solidFill>
                <a:latin typeface="Segoe UI" panose="020B0502040204020203" pitchFamily="34" charset="0"/>
                <a:cs typeface="Segoe UI" panose="020B0502040204020203" pitchFamily="34" charset="0"/>
              </a:rPr>
              <a:t>There was a </a:t>
            </a:r>
            <a:r>
              <a:rPr kumimoji="0" lang="en-US"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decreasing pattern in </a:t>
            </a:r>
            <a:r>
              <a:rPr kumimoji="0" lang="en-US" b="1" i="1" u="none" strike="noStrike" kern="1200" cap="none" spc="0" normalizeH="0" baseline="0" noProof="0" dirty="0" err="1">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mCPR</a:t>
            </a:r>
            <a:r>
              <a:rPr lang="en-US" i="1" dirty="0">
                <a:solidFill>
                  <a:srgbClr val="59595B">
                    <a:lumMod val="50000"/>
                  </a:srgbClr>
                </a:solidFill>
                <a:latin typeface="Segoe UI" panose="020B0502040204020203" pitchFamily="34" charset="0"/>
                <a:cs typeface="Segoe UI" panose="020B0502040204020203" pitchFamily="34" charset="0"/>
              </a:rPr>
              <a:t> across</a:t>
            </a:r>
            <a:r>
              <a:rPr kumimoji="0" lang="en-US"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all regions except in Addis and SNNP in 2021</a:t>
            </a:r>
          </a:p>
          <a:p>
            <a:pPr marL="285750" indent="-285750">
              <a:lnSpc>
                <a:spcPct val="150000"/>
              </a:lnSpc>
              <a:buFont typeface="Arial" panose="020B0604020202020204" pitchFamily="34" charset="0"/>
              <a:buChar char="•"/>
              <a:defRPr/>
            </a:pPr>
            <a:r>
              <a:rPr kumimoji="0" lang="en-US"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However, the changes in </a:t>
            </a:r>
            <a:r>
              <a:rPr kumimoji="0" lang="en-US" i="1" u="none" strike="noStrike" kern="1200" cap="none" spc="0" normalizeH="0" baseline="0" noProof="0" dirty="0" err="1">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mCPR</a:t>
            </a:r>
            <a:r>
              <a:rPr kumimoji="0" lang="en-US" i="1" u="none" strike="noStrike" kern="1200" cap="none" spc="0" normalizeH="0" baseline="0" noProof="0" dirty="0">
                <a:ln>
                  <a:noFill/>
                </a:ln>
                <a:solidFill>
                  <a:srgbClr val="59595B">
                    <a:lumMod val="50000"/>
                  </a:srgbClr>
                </a:solidFill>
                <a:effectLst/>
                <a:uLnTx/>
                <a:uFillTx/>
                <a:latin typeface="Segoe UI" panose="020B0502040204020203" pitchFamily="34" charset="0"/>
                <a:ea typeface="+mn-ea"/>
                <a:cs typeface="Segoe UI" panose="020B0502040204020203" pitchFamily="34" charset="0"/>
              </a:rPr>
              <a:t> were not statistically significant between 2020 and 2021</a:t>
            </a:r>
          </a:p>
        </p:txBody>
      </p:sp>
    </p:spTree>
    <p:extLst>
      <p:ext uri="{BB962C8B-B14F-4D97-AF65-F5344CB8AC3E}">
        <p14:creationId xmlns:p14="http://schemas.microsoft.com/office/powerpoint/2010/main" val="3032942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5BC7-017F-4566-AA5A-4F7B67739F34}"/>
              </a:ext>
            </a:extLst>
          </p:cNvPr>
          <p:cNvSpPr>
            <a:spLocks noGrp="1"/>
          </p:cNvSpPr>
          <p:nvPr>
            <p:ph type="title"/>
          </p:nvPr>
        </p:nvSpPr>
        <p:spPr>
          <a:xfrm>
            <a:off x="384048" y="267285"/>
            <a:ext cx="11210544" cy="827504"/>
          </a:xfrm>
        </p:spPr>
        <p:txBody>
          <a:bodyPr/>
          <a:lstStyle/>
          <a:p>
            <a:pPr algn="ctr"/>
            <a:r>
              <a:rPr lang="en-GB" dirty="0">
                <a:solidFill>
                  <a:schemeClr val="tx1"/>
                </a:solidFill>
              </a:rPr>
              <a:t>Trend in married women </a:t>
            </a:r>
            <a:r>
              <a:rPr lang="en-GB" dirty="0" err="1">
                <a:solidFill>
                  <a:schemeClr val="tx1"/>
                </a:solidFill>
              </a:rPr>
              <a:t>mCPR</a:t>
            </a:r>
            <a:r>
              <a:rPr lang="en-GB" dirty="0">
                <a:solidFill>
                  <a:schemeClr val="tx1"/>
                </a:solidFill>
              </a:rPr>
              <a:t> </a:t>
            </a:r>
            <a:br>
              <a:rPr lang="en-GB" dirty="0">
                <a:solidFill>
                  <a:schemeClr val="tx1"/>
                </a:solidFill>
              </a:rPr>
            </a:br>
            <a:r>
              <a:rPr lang="en-GB" sz="3200" b="0" i="1" dirty="0">
                <a:solidFill>
                  <a:schemeClr val="tx1"/>
                </a:solidFill>
              </a:rPr>
              <a:t>by age </a:t>
            </a:r>
            <a:endParaRPr lang="en-US" sz="3200" b="0" i="1" dirty="0">
              <a:solidFill>
                <a:schemeClr val="tx1"/>
              </a:solidFill>
            </a:endParaRPr>
          </a:p>
        </p:txBody>
      </p:sp>
      <p:graphicFrame>
        <p:nvGraphicFramePr>
          <p:cNvPr id="5" name="Content Placeholder 4">
            <a:extLst>
              <a:ext uri="{FF2B5EF4-FFF2-40B4-BE49-F238E27FC236}">
                <a16:creationId xmlns:a16="http://schemas.microsoft.com/office/drawing/2014/main" id="{E5398D57-5AB7-475E-AD05-C08A62882410}"/>
              </a:ext>
            </a:extLst>
          </p:cNvPr>
          <p:cNvGraphicFramePr>
            <a:graphicFrameLocks noGrp="1"/>
          </p:cNvGraphicFramePr>
          <p:nvPr>
            <p:ph idx="1"/>
            <p:extLst>
              <p:ext uri="{D42A27DB-BD31-4B8C-83A1-F6EECF244321}">
                <p14:modId xmlns:p14="http://schemas.microsoft.com/office/powerpoint/2010/main" val="1755380988"/>
              </p:ext>
            </p:extLst>
          </p:nvPr>
        </p:nvGraphicFramePr>
        <p:xfrm>
          <a:off x="384048" y="1503863"/>
          <a:ext cx="8662675" cy="43332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B2D685-68E9-4465-8C15-DE799A81E4BE}"/>
              </a:ext>
            </a:extLst>
          </p:cNvPr>
          <p:cNvSpPr txBox="1"/>
          <p:nvPr/>
        </p:nvSpPr>
        <p:spPr>
          <a:xfrm>
            <a:off x="9212094" y="2239324"/>
            <a:ext cx="25958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59595B"/>
                </a:solidFill>
                <a:latin typeface="Segoe UI"/>
                <a:cs typeface="Segoe UI"/>
              </a:rPr>
              <a:t>An increasing trend in </a:t>
            </a:r>
            <a:r>
              <a:rPr lang="en-US" sz="2000" b="1" i="1" dirty="0" err="1">
                <a:solidFill>
                  <a:srgbClr val="59595B"/>
                </a:solidFill>
                <a:latin typeface="Segoe UI"/>
                <a:cs typeface="Segoe UI"/>
              </a:rPr>
              <a:t>mCPR</a:t>
            </a:r>
            <a:r>
              <a:rPr lang="en-US" sz="2000" b="1" i="1" dirty="0">
                <a:solidFill>
                  <a:srgbClr val="59595B"/>
                </a:solidFill>
                <a:latin typeface="Segoe UI"/>
                <a:cs typeface="Segoe UI"/>
              </a:rPr>
              <a:t> </a:t>
            </a:r>
            <a:r>
              <a:rPr lang="en-US" sz="2000" i="1" dirty="0">
                <a:solidFill>
                  <a:srgbClr val="59595B"/>
                </a:solidFill>
                <a:latin typeface="Segoe UI"/>
                <a:cs typeface="Segoe UI"/>
              </a:rPr>
              <a:t>among younger age groups </a:t>
            </a:r>
            <a:r>
              <a:rPr lang="en-US" sz="2000" b="1" i="1" dirty="0">
                <a:solidFill>
                  <a:srgbClr val="59595B"/>
                </a:solidFill>
                <a:latin typeface="Segoe UI"/>
                <a:cs typeface="Segoe UI"/>
              </a:rPr>
              <a:t>(15-34) </a:t>
            </a:r>
            <a:r>
              <a:rPr lang="en-US" sz="2000" i="1" dirty="0">
                <a:solidFill>
                  <a:srgbClr val="59595B"/>
                </a:solidFill>
                <a:latin typeface="Segoe UI"/>
                <a:cs typeface="Segoe UI"/>
              </a:rPr>
              <a:t>from the baseline year </a:t>
            </a:r>
            <a:r>
              <a:rPr lang="en-US" sz="2000" b="1" i="1" dirty="0">
                <a:solidFill>
                  <a:srgbClr val="59595B"/>
                </a:solidFill>
                <a:latin typeface="Segoe UI"/>
                <a:cs typeface="Segoe UI"/>
              </a:rPr>
              <a:t>(2014) </a:t>
            </a:r>
            <a:r>
              <a:rPr lang="en-US" sz="2000" i="1" dirty="0">
                <a:solidFill>
                  <a:srgbClr val="59595B"/>
                </a:solidFill>
                <a:latin typeface="Segoe UI"/>
                <a:cs typeface="Segoe UI"/>
              </a:rPr>
              <a:t>through </a:t>
            </a:r>
            <a:r>
              <a:rPr lang="en-US" sz="2000" b="1" i="1" dirty="0">
                <a:solidFill>
                  <a:srgbClr val="59595B"/>
                </a:solidFill>
                <a:latin typeface="Segoe UI"/>
                <a:cs typeface="Segoe UI"/>
              </a:rPr>
              <a:t>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rgbClr val="59595B"/>
              </a:solidFill>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59595B"/>
                </a:solidFill>
                <a:latin typeface="Segoe UI"/>
                <a:cs typeface="Segoe UI"/>
              </a:rPr>
              <a:t>For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59595B"/>
                </a:solidFill>
                <a:latin typeface="Segoe UI"/>
                <a:cs typeface="Segoe UI"/>
              </a:rPr>
              <a:t>older age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59595B"/>
                </a:solidFill>
                <a:latin typeface="Segoe UI"/>
                <a:cs typeface="Segoe UI"/>
              </a:rPr>
              <a:t>(35-49) however, there is  a decreasing trend</a:t>
            </a:r>
          </a:p>
        </p:txBody>
      </p:sp>
    </p:spTree>
    <p:extLst>
      <p:ext uri="{BB962C8B-B14F-4D97-AF65-F5344CB8AC3E}">
        <p14:creationId xmlns:p14="http://schemas.microsoft.com/office/powerpoint/2010/main" val="871879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9B77327-8116-4C84-9E66-36502DC43846}"/>
              </a:ext>
            </a:extLst>
          </p:cNvPr>
          <p:cNvGraphicFramePr>
            <a:graphicFrameLocks/>
          </p:cNvGraphicFramePr>
          <p:nvPr>
            <p:extLst>
              <p:ext uri="{D42A27DB-BD31-4B8C-83A1-F6EECF244321}">
                <p14:modId xmlns:p14="http://schemas.microsoft.com/office/powerpoint/2010/main" val="3655776143"/>
              </p:ext>
            </p:extLst>
          </p:nvPr>
        </p:nvGraphicFramePr>
        <p:xfrm>
          <a:off x="329610" y="1158893"/>
          <a:ext cx="8910084" cy="50414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B72B137-246A-4277-BBCC-1B609FDCC9D2}"/>
              </a:ext>
            </a:extLst>
          </p:cNvPr>
          <p:cNvSpPr txBox="1">
            <a:spLocks/>
          </p:cNvSpPr>
          <p:nvPr/>
        </p:nvSpPr>
        <p:spPr>
          <a:xfrm>
            <a:off x="559904" y="311734"/>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Trends in Contraceptive Method Mix - Married Women</a:t>
            </a:r>
            <a:endParaRPr kumimoji="0" lang="fr-CA" sz="32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72166F5-E88B-4000-8711-C7B03D4341AE}"/>
              </a:ext>
            </a:extLst>
          </p:cNvPr>
          <p:cNvSpPr txBox="1"/>
          <p:nvPr/>
        </p:nvSpPr>
        <p:spPr>
          <a:xfrm>
            <a:off x="9122735" y="1711703"/>
            <a:ext cx="2830086" cy="3477875"/>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a:solidFill>
                  <a:srgbClr val="59595B"/>
                </a:solidFill>
                <a:latin typeface="Segoe UI"/>
                <a:cs typeface="Segoe UI"/>
              </a:rPr>
              <a:t>Method mix showed increased </a:t>
            </a:r>
            <a:r>
              <a:rPr lang="en-US" sz="2000" b="1" i="1" dirty="0">
                <a:solidFill>
                  <a:srgbClr val="59595B"/>
                </a:solidFill>
                <a:latin typeface="Segoe UI"/>
                <a:cs typeface="Segoe UI"/>
              </a:rPr>
              <a:t>use of long-acting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1" dirty="0">
              <a:solidFill>
                <a:srgbClr val="59595B"/>
              </a:solidFill>
              <a:latin typeface="Segoe UI"/>
              <a:cs typeface="Segoe U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1" dirty="0">
                <a:solidFill>
                  <a:srgbClr val="59595B"/>
                </a:solidFill>
                <a:latin typeface="Segoe UI"/>
                <a:cs typeface="Segoe UI"/>
              </a:rPr>
              <a:t>Implant use increased from 30% to 35% </a:t>
            </a:r>
            <a:r>
              <a:rPr lang="en-US" sz="2000" i="1" dirty="0">
                <a:solidFill>
                  <a:srgbClr val="59595B"/>
                </a:solidFill>
                <a:latin typeface="Segoe UI"/>
                <a:cs typeface="Segoe UI"/>
              </a:rPr>
              <a:t>of the total modern method mix among married women</a:t>
            </a:r>
          </a:p>
        </p:txBody>
      </p:sp>
      <p:sp>
        <p:nvSpPr>
          <p:cNvPr id="2" name="TextBox 1">
            <a:extLst>
              <a:ext uri="{FF2B5EF4-FFF2-40B4-BE49-F238E27FC236}">
                <a16:creationId xmlns:a16="http://schemas.microsoft.com/office/drawing/2014/main" id="{F740D8D1-F617-AEF9-4A13-ECD2D539ABF9}"/>
              </a:ext>
            </a:extLst>
          </p:cNvPr>
          <p:cNvSpPr txBox="1"/>
          <p:nvPr/>
        </p:nvSpPr>
        <p:spPr>
          <a:xfrm>
            <a:off x="2542784" y="1158893"/>
            <a:ext cx="4922728" cy="381808"/>
          </a:xfrm>
          <a:prstGeom prst="rect">
            <a:avLst/>
          </a:prstGeom>
          <a:noFill/>
        </p:spPr>
        <p:txBody>
          <a:bodyPr wrap="square" rtlCol="0">
            <a:spAutoFit/>
          </a:bodyPr>
          <a:lstStyle/>
          <a:p>
            <a:r>
              <a:rPr lang="en-US" dirty="0"/>
              <a:t>n= 1628 (for 2020)             n=1793 (for 2021)</a:t>
            </a:r>
          </a:p>
        </p:txBody>
      </p:sp>
    </p:spTree>
    <p:extLst>
      <p:ext uri="{BB962C8B-B14F-4D97-AF65-F5344CB8AC3E}">
        <p14:creationId xmlns:p14="http://schemas.microsoft.com/office/powerpoint/2010/main" val="3547015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5FBB80-3BCE-4CD1-9EF6-1AB672BE8EE7}"/>
              </a:ext>
            </a:extLst>
          </p:cNvPr>
          <p:cNvSpPr txBox="1">
            <a:spLocks/>
          </p:cNvSpPr>
          <p:nvPr/>
        </p:nvSpPr>
        <p:spPr>
          <a:xfrm>
            <a:off x="506117" y="541330"/>
            <a:ext cx="10540032" cy="95410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Contraceptive Method Mix among Married Women by region (n=1793)</a:t>
            </a:r>
            <a:endParaRPr kumimoji="0" lang="fr-CA" sz="2800" b="0"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C122C65F-262A-4799-960F-88F2CB9C42AD}"/>
              </a:ext>
            </a:extLst>
          </p:cNvPr>
          <p:cNvSpPr txBox="1"/>
          <p:nvPr/>
        </p:nvSpPr>
        <p:spPr>
          <a:xfrm>
            <a:off x="9411456" y="1905506"/>
            <a:ext cx="2268354" cy="397031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59595B"/>
                </a:solidFill>
                <a:latin typeface="Segoe UI"/>
                <a:cs typeface="Segoe UI"/>
              </a:rPr>
              <a:t>Long-acting methods (implants and IUDs) </a:t>
            </a:r>
            <a:r>
              <a:rPr lang="en-US" sz="2000" i="1" dirty="0">
                <a:solidFill>
                  <a:srgbClr val="59595B"/>
                </a:solidFill>
                <a:latin typeface="Segoe UI"/>
                <a:cs typeface="Segoe UI"/>
              </a:rPr>
              <a:t>contribution to the total modern method mix among married women is </a:t>
            </a:r>
            <a:r>
              <a:rPr lang="en-US" sz="2000" b="1" i="1" dirty="0">
                <a:solidFill>
                  <a:srgbClr val="59595B"/>
                </a:solidFill>
                <a:latin typeface="Segoe UI"/>
                <a:cs typeface="Segoe UI"/>
              </a:rPr>
              <a:t>low in Gambella, Sidama </a:t>
            </a:r>
            <a:r>
              <a:rPr lang="en-US" sz="2000" i="1" dirty="0">
                <a:solidFill>
                  <a:srgbClr val="59595B"/>
                </a:solidFill>
                <a:latin typeface="Segoe UI"/>
                <a:cs typeface="Segoe UI"/>
              </a:rPr>
              <a:t>and </a:t>
            </a:r>
            <a:r>
              <a:rPr lang="en-US" sz="2000" b="1" i="1" dirty="0">
                <a:solidFill>
                  <a:srgbClr val="59595B"/>
                </a:solidFill>
                <a:latin typeface="Segoe UI"/>
                <a:cs typeface="Segoe UI"/>
              </a:rPr>
              <a:t>Amhara</a:t>
            </a:r>
            <a:r>
              <a:rPr lang="en-US" sz="2000" i="1" dirty="0">
                <a:solidFill>
                  <a:srgbClr val="59595B"/>
                </a:solidFill>
                <a:latin typeface="Segoe UI"/>
                <a:cs typeface="Segoe UI"/>
              </a:rPr>
              <a:t>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59595B"/>
              </a:solidFill>
              <a:effectLst/>
              <a:uLnTx/>
              <a:uFillTx/>
              <a:latin typeface="Segoe UI"/>
              <a:ea typeface="+mn-ea"/>
              <a:cs typeface="Segoe UI"/>
            </a:endParaRPr>
          </a:p>
        </p:txBody>
      </p:sp>
      <p:graphicFrame>
        <p:nvGraphicFramePr>
          <p:cNvPr id="8" name="Chart 7">
            <a:extLst>
              <a:ext uri="{FF2B5EF4-FFF2-40B4-BE49-F238E27FC236}">
                <a16:creationId xmlns:a16="http://schemas.microsoft.com/office/drawing/2014/main" id="{E037FFEF-A984-F10A-4829-1FDD6FB5191D}"/>
              </a:ext>
            </a:extLst>
          </p:cNvPr>
          <p:cNvGraphicFramePr>
            <a:graphicFrameLocks/>
          </p:cNvGraphicFramePr>
          <p:nvPr>
            <p:extLst>
              <p:ext uri="{D42A27DB-BD31-4B8C-83A1-F6EECF244321}">
                <p14:modId xmlns:p14="http://schemas.microsoft.com/office/powerpoint/2010/main" val="3216295790"/>
              </p:ext>
            </p:extLst>
          </p:nvPr>
        </p:nvGraphicFramePr>
        <p:xfrm>
          <a:off x="381361" y="1540917"/>
          <a:ext cx="8610238" cy="4590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209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00" y="172322"/>
            <a:ext cx="1036650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prstClr val="black">
                    <a:lumMod val="65000"/>
                    <a:lumOff val="35000"/>
                  </a:prstClr>
                </a:solidFill>
                <a:latin typeface="+mn-lt"/>
                <a:ea typeface="+mn-ea"/>
                <a:cs typeface="+mn-cs"/>
              </a:defRPr>
            </a:pPr>
            <a:r>
              <a:rPr kumimoji="0" lang="en-US" sz="28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Share of Modern Long-acting/Permanent Method Users in Comparison to Total Modern Method Users </a:t>
            </a:r>
          </a:p>
          <a:p>
            <a:pPr marL="0" marR="0" lvl="0" indent="0" algn="ctr" defTabSz="914400" rtl="0" eaLnBrk="1" fontAlgn="auto" latinLnBrk="0" hangingPunct="1">
              <a:lnSpc>
                <a:spcPct val="100000"/>
              </a:lnSpc>
              <a:spcBef>
                <a:spcPts val="0"/>
              </a:spcBef>
              <a:spcAft>
                <a:spcPts val="0"/>
              </a:spcAft>
              <a:buClrTx/>
              <a:buSzTx/>
              <a:buFontTx/>
              <a:buNone/>
              <a:tabLst/>
              <a:defRPr sz="1920" b="0" i="0" u="none" strike="noStrike" kern="1200" spc="0" baseline="0">
                <a:solidFill>
                  <a:prstClr val="black">
                    <a:lumMod val="65000"/>
                    <a:lumOff val="35000"/>
                  </a:prstClr>
                </a:solidFill>
                <a:latin typeface="+mn-lt"/>
                <a:ea typeface="+mn-ea"/>
                <a:cs typeface="+mn-cs"/>
              </a:defRPr>
            </a:pPr>
            <a:r>
              <a:rPr kumimoji="0" lang="en-US" sz="1920" b="0" i="1"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Among married women </a:t>
            </a:r>
            <a:r>
              <a:rPr lang="en-US" sz="1920" i="1" dirty="0">
                <a:solidFill>
                  <a:prstClr val="black">
                    <a:lumMod val="65000"/>
                    <a:lumOff val="35000"/>
                  </a:prstClr>
                </a:solidFill>
                <a:latin typeface="Segoe UI" panose="020B0502040204020203" pitchFamily="34" charset="0"/>
                <a:cs typeface="Segoe UI" panose="020B0502040204020203" pitchFamily="34" charset="0"/>
              </a:rPr>
              <a:t>ages 1</a:t>
            </a:r>
            <a:r>
              <a:rPr kumimoji="0" lang="en-US" sz="1920" b="0" i="1"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5-49 years</a:t>
            </a:r>
          </a:p>
        </p:txBody>
      </p:sp>
      <p:sp>
        <p:nvSpPr>
          <p:cNvPr id="5" name="TextBox 4">
            <a:extLst>
              <a:ext uri="{FF2B5EF4-FFF2-40B4-BE49-F238E27FC236}">
                <a16:creationId xmlns:a16="http://schemas.microsoft.com/office/drawing/2014/main" id="{E10A3615-551E-43EB-B6F1-17BFCDD6A7BB}"/>
              </a:ext>
            </a:extLst>
          </p:cNvPr>
          <p:cNvSpPr txBox="1"/>
          <p:nvPr/>
        </p:nvSpPr>
        <p:spPr>
          <a:xfrm>
            <a:off x="9785445" y="2083235"/>
            <a:ext cx="2253284"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59595B"/>
                </a:solidFill>
                <a:latin typeface="Segoe UI"/>
                <a:cs typeface="Segoe UI"/>
              </a:rPr>
              <a:t>There has been an increase </a:t>
            </a:r>
            <a:r>
              <a:rPr lang="en-US" sz="2000" i="1" dirty="0">
                <a:solidFill>
                  <a:srgbClr val="59595B"/>
                </a:solidFill>
                <a:latin typeface="Segoe UI"/>
                <a:cs typeface="Segoe UI"/>
              </a:rPr>
              <a:t>in long-acting method use since 2014 in all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rgbClr val="59595B"/>
              </a:solidFill>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59595B"/>
                </a:solidFill>
                <a:latin typeface="Segoe UI"/>
                <a:cs typeface="Segoe UI"/>
              </a:rPr>
              <a:t>SNNPR</a:t>
            </a:r>
            <a:r>
              <a:rPr lang="en-US" sz="2000" i="1" dirty="0">
                <a:solidFill>
                  <a:srgbClr val="59595B"/>
                </a:solidFill>
                <a:latin typeface="Segoe UI"/>
                <a:cs typeface="Segoe UI"/>
              </a:rPr>
              <a:t> showed the largest </a:t>
            </a:r>
            <a:r>
              <a:rPr lang="en-US" sz="2000" b="1" i="1" dirty="0">
                <a:solidFill>
                  <a:srgbClr val="59595B"/>
                </a:solidFill>
                <a:latin typeface="Segoe UI"/>
                <a:cs typeface="Segoe UI"/>
              </a:rPr>
              <a:t>increase by 31 percentage point over this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B"/>
              </a:solidFill>
              <a:effectLst/>
              <a:uLnTx/>
              <a:uFillTx/>
              <a:latin typeface="Arial"/>
              <a:ea typeface="+mn-ea"/>
              <a:cs typeface="+mn-cs"/>
            </a:endParaRPr>
          </a:p>
        </p:txBody>
      </p:sp>
      <p:graphicFrame>
        <p:nvGraphicFramePr>
          <p:cNvPr id="6" name="Chart 5">
            <a:extLst>
              <a:ext uri="{FF2B5EF4-FFF2-40B4-BE49-F238E27FC236}">
                <a16:creationId xmlns:a16="http://schemas.microsoft.com/office/drawing/2014/main" id="{5AD0D2DF-9D08-4829-90AB-BD07D8F19778}"/>
              </a:ext>
            </a:extLst>
          </p:cNvPr>
          <p:cNvGraphicFramePr>
            <a:graphicFrameLocks/>
          </p:cNvGraphicFramePr>
          <p:nvPr>
            <p:extLst>
              <p:ext uri="{D42A27DB-BD31-4B8C-83A1-F6EECF244321}">
                <p14:modId xmlns:p14="http://schemas.microsoft.com/office/powerpoint/2010/main" val="2680654844"/>
              </p:ext>
            </p:extLst>
          </p:nvPr>
        </p:nvGraphicFramePr>
        <p:xfrm>
          <a:off x="470264" y="1604120"/>
          <a:ext cx="9645613" cy="4493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2269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EBC6B-0431-F44A-A80B-F82D60AF583C}"/>
              </a:ext>
            </a:extLst>
          </p:cNvPr>
          <p:cNvSpPr txBox="1">
            <a:spLocks/>
          </p:cNvSpPr>
          <p:nvPr/>
        </p:nvSpPr>
        <p:spPr>
          <a:xfrm>
            <a:off x="559902" y="379198"/>
            <a:ext cx="11072191"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Reasons </a:t>
            </a: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rPr>
              <a:t>for Non-Use of Family Planning</a:t>
            </a:r>
            <a:endParaRPr kumimoji="0" lang="fr-CA" sz="3200" b="1" i="0" u="none" strike="noStrike" kern="1200" cap="none" spc="0" normalizeH="0" baseline="0" noProof="0" dirty="0">
              <a:ln>
                <a:noFill/>
              </a:ln>
              <a:solidFill>
                <a:srgbClr val="59595B"/>
              </a:solidFill>
              <a:effectLst/>
              <a:uLnTx/>
              <a:uFillTx/>
              <a:latin typeface="Segoe UI" panose="020B0502040204020203" pitchFamily="34" charset="0"/>
              <a:ea typeface="+mn-ea"/>
              <a:cs typeface="Segoe UI" panose="020B0502040204020203" pitchFamily="34" charset="0"/>
            </a:endParaRPr>
          </a:p>
        </p:txBody>
      </p:sp>
      <p:graphicFrame>
        <p:nvGraphicFramePr>
          <p:cNvPr id="6" name="Table 5">
            <a:extLst>
              <a:ext uri="{FF2B5EF4-FFF2-40B4-BE49-F238E27FC236}">
                <a16:creationId xmlns:a16="http://schemas.microsoft.com/office/drawing/2014/main" id="{1F18371B-58C3-364A-BEDA-1368BD84789F}"/>
              </a:ext>
            </a:extLst>
          </p:cNvPr>
          <p:cNvGraphicFramePr>
            <a:graphicFrameLocks noGrp="1"/>
          </p:cNvGraphicFramePr>
          <p:nvPr/>
        </p:nvGraphicFramePr>
        <p:xfrm>
          <a:off x="219457" y="1714118"/>
          <a:ext cx="7493780" cy="4050548"/>
        </p:xfrm>
        <a:graphic>
          <a:graphicData uri="http://schemas.openxmlformats.org/drawingml/2006/table">
            <a:tbl>
              <a:tblPr firstRow="1" bandRow="1">
                <a:tableStyleId>{5C22544A-7EE6-4342-B048-85BDC9FD1C3A}</a:tableStyleId>
              </a:tblPr>
              <a:tblGrid>
                <a:gridCol w="3959004">
                  <a:extLst>
                    <a:ext uri="{9D8B030D-6E8A-4147-A177-3AD203B41FA5}">
                      <a16:colId xmlns:a16="http://schemas.microsoft.com/office/drawing/2014/main" val="2437586246"/>
                    </a:ext>
                  </a:extLst>
                </a:gridCol>
                <a:gridCol w="3534776">
                  <a:extLst>
                    <a:ext uri="{9D8B030D-6E8A-4147-A177-3AD203B41FA5}">
                      <a16:colId xmlns:a16="http://schemas.microsoft.com/office/drawing/2014/main" val="2326940162"/>
                    </a:ext>
                  </a:extLst>
                </a:gridCol>
              </a:tblGrid>
              <a:tr h="782736">
                <a:tc gridSpan="2">
                  <a:txBody>
                    <a:bodyPr/>
                    <a:lstStyle/>
                    <a:p>
                      <a:r>
                        <a:rPr lang="en-US" sz="1600" b="1" dirty="0">
                          <a:latin typeface="Segoe UI" panose="020B0502040204020203" pitchFamily="34" charset="0"/>
                          <a:ea typeface="Segoe UI Symbol" panose="020B0502040204020203" pitchFamily="34" charset="0"/>
                          <a:cs typeface="Segoe UI" panose="020B0502040204020203" pitchFamily="34" charset="0"/>
                        </a:rPr>
                        <a:t>Reasons Mentioned for Non-Use Among All Women Wanting to Delay Next Birth (n=2,660)</a:t>
                      </a:r>
                    </a:p>
                  </a:txBody>
                  <a:tcPr/>
                </a:tc>
                <a:tc hMerge="1">
                  <a:txBody>
                    <a:bodyPr/>
                    <a:lstStyle/>
                    <a:p>
                      <a:endParaRPr lang="en-US" b="1">
                        <a:latin typeface="Segoe UI Symbol" panose="020B0502040204020203" pitchFamily="34" charset="0"/>
                        <a:ea typeface="Segoe UI Symbol" panose="020B0502040204020203" pitchFamily="34" charset="0"/>
                      </a:endParaRPr>
                    </a:p>
                  </a:txBody>
                  <a:tcPr/>
                </a:tc>
                <a:extLst>
                  <a:ext uri="{0D108BD9-81ED-4DB2-BD59-A6C34878D82A}">
                    <a16:rowId xmlns:a16="http://schemas.microsoft.com/office/drawing/2014/main" val="4090778776"/>
                  </a:ext>
                </a:extLst>
              </a:tr>
              <a:tr h="502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Perceived Not-At-Risk/Lack of Need</a:t>
                      </a:r>
                    </a:p>
                    <a:p>
                      <a:pPr algn="l"/>
                      <a:endPar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tc>
                <a:tc>
                  <a:txBody>
                    <a:bodyPr/>
                    <a:lstStyle/>
                    <a:p>
                      <a:pPr marL="0" algn="ctr" defTabSz="914400" rtl="0" eaLnBrk="1" latinLnBrk="0" hangingPunct="1"/>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47</a:t>
                      </a:r>
                    </a:p>
                  </a:txBody>
                  <a:tcPr anchor="ctr"/>
                </a:tc>
                <a:extLst>
                  <a:ext uri="{0D108BD9-81ED-4DB2-BD59-A6C34878D82A}">
                    <a16:rowId xmlns:a16="http://schemas.microsoft.com/office/drawing/2014/main" val="2110436737"/>
                  </a:ext>
                </a:extLst>
              </a:tr>
              <a:tr h="157947">
                <a:tc>
                  <a:txBody>
                    <a:bodyPr/>
                    <a:lstStyle/>
                    <a:p>
                      <a:pPr algn="l"/>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Not Married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43</a:t>
                      </a:r>
                    </a:p>
                    <a:p>
                      <a:pPr marL="0" algn="ctr" defTabSz="914400" rtl="0" eaLnBrk="1" latinLnBrk="0" hangingPunct="1"/>
                      <a:endPar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endParaRPr>
                    </a:p>
                  </a:txBody>
                  <a:tcPr anchor="ctr"/>
                </a:tc>
                <a:extLst>
                  <a:ext uri="{0D108BD9-81ED-4DB2-BD59-A6C34878D82A}">
                    <a16:rowId xmlns:a16="http://schemas.microsoft.com/office/drawing/2014/main" val="59512318"/>
                  </a:ext>
                </a:extLst>
              </a:tr>
              <a:tr h="552308">
                <a:tc>
                  <a:txBody>
                    <a:bodyPr/>
                    <a:lstStyle/>
                    <a:p>
                      <a:pPr algn="l"/>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Method or Health-related Concerns</a:t>
                      </a:r>
                    </a:p>
                  </a:txBody>
                  <a:tcPr/>
                </a:tc>
                <a:tc>
                  <a:txBody>
                    <a:bodyPr/>
                    <a:lstStyle/>
                    <a:p>
                      <a:pPr marL="0" algn="ctr" defTabSz="914400" rtl="0" eaLnBrk="1" latinLnBrk="0" hangingPunct="1"/>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12</a:t>
                      </a:r>
                    </a:p>
                  </a:txBody>
                  <a:tcPr anchor="ctr"/>
                </a:tc>
                <a:extLst>
                  <a:ext uri="{0D108BD9-81ED-4DB2-BD59-A6C34878D82A}">
                    <a16:rowId xmlns:a16="http://schemas.microsoft.com/office/drawing/2014/main" val="2070667169"/>
                  </a:ext>
                </a:extLst>
              </a:tr>
              <a:tr h="502943">
                <a:tc>
                  <a:txBody>
                    <a:bodyPr/>
                    <a:lstStyle/>
                    <a:p>
                      <a:pPr algn="l"/>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Opposition to Use</a:t>
                      </a:r>
                    </a:p>
                  </a:txBody>
                  <a:tcPr/>
                </a:tc>
                <a:tc>
                  <a:txBody>
                    <a:bodyPr/>
                    <a:lstStyle/>
                    <a:p>
                      <a:pPr marL="0" algn="ctr" defTabSz="914400" rtl="0" eaLnBrk="1" latinLnBrk="0" hangingPunct="1"/>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6</a:t>
                      </a:r>
                    </a:p>
                  </a:txBody>
                  <a:tcPr anchor="ctr"/>
                </a:tc>
                <a:extLst>
                  <a:ext uri="{0D108BD9-81ED-4DB2-BD59-A6C34878D82A}">
                    <a16:rowId xmlns:a16="http://schemas.microsoft.com/office/drawing/2014/main" val="2047178270"/>
                  </a:ext>
                </a:extLst>
              </a:tr>
              <a:tr h="502943">
                <a:tc>
                  <a:txBody>
                    <a:bodyPr/>
                    <a:lstStyle/>
                    <a:p>
                      <a:pPr algn="l"/>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Lack of Access/Knowledge</a:t>
                      </a:r>
                    </a:p>
                  </a:txBody>
                  <a:tcPr/>
                </a:tc>
                <a:tc>
                  <a:txBody>
                    <a:bodyPr/>
                    <a:lstStyle/>
                    <a:p>
                      <a:pPr marL="0" algn="ctr" defTabSz="914400" rtl="0" eaLnBrk="1" latinLnBrk="0" hangingPunct="1"/>
                      <a:r>
                        <a:rPr lang="en-US" sz="1600" b="0" kern="12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2</a:t>
                      </a:r>
                    </a:p>
                  </a:txBody>
                  <a:tcPr anchor="ctr"/>
                </a:tc>
                <a:extLst>
                  <a:ext uri="{0D108BD9-81ED-4DB2-BD59-A6C34878D82A}">
                    <a16:rowId xmlns:a16="http://schemas.microsoft.com/office/drawing/2014/main" val="1564392692"/>
                  </a:ext>
                </a:extLst>
              </a:tr>
              <a:tr h="551378">
                <a:tc>
                  <a:txBody>
                    <a:bodyPr/>
                    <a:lstStyle/>
                    <a:p>
                      <a:pPr algn="l"/>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Other</a:t>
                      </a:r>
                    </a:p>
                  </a:txBody>
                  <a:tcPr/>
                </a:tc>
                <a:tc>
                  <a:txBody>
                    <a:bodyPr/>
                    <a:lstStyle/>
                    <a:p>
                      <a:pPr algn="ctr"/>
                      <a:r>
                        <a:rPr lang="en-US" sz="1600" b="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6</a:t>
                      </a:r>
                    </a:p>
                  </a:txBody>
                  <a:tcPr anchor="ctr"/>
                </a:tc>
                <a:extLst>
                  <a:ext uri="{0D108BD9-81ED-4DB2-BD59-A6C34878D82A}">
                    <a16:rowId xmlns:a16="http://schemas.microsoft.com/office/drawing/2014/main" val="3362686255"/>
                  </a:ext>
                </a:extLst>
              </a:tr>
            </a:tbl>
          </a:graphicData>
        </a:graphic>
      </p:graphicFrame>
      <p:sp>
        <p:nvSpPr>
          <p:cNvPr id="5" name="TextBox 4">
            <a:extLst>
              <a:ext uri="{FF2B5EF4-FFF2-40B4-BE49-F238E27FC236}">
                <a16:creationId xmlns:a16="http://schemas.microsoft.com/office/drawing/2014/main" id="{E2633E2B-B708-43BB-932D-86BA03A29622}"/>
              </a:ext>
            </a:extLst>
          </p:cNvPr>
          <p:cNvSpPr txBox="1"/>
          <p:nvPr/>
        </p:nvSpPr>
        <p:spPr>
          <a:xfrm>
            <a:off x="8118130" y="1952455"/>
            <a:ext cx="3854413"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1" dirty="0">
                <a:solidFill>
                  <a:srgbClr val="59595B"/>
                </a:solidFill>
                <a:latin typeface="Segoe UI"/>
                <a:cs typeface="Segoe UI"/>
              </a:rPr>
              <a:t>Among current non-users of family planning nearly </a:t>
            </a:r>
            <a:r>
              <a:rPr lang="en-US" sz="2000" b="1" i="1" dirty="0">
                <a:solidFill>
                  <a:srgbClr val="59595B"/>
                </a:solidFill>
                <a:latin typeface="Segoe UI"/>
                <a:cs typeface="Segoe UI"/>
              </a:rPr>
              <a:t>half reported that they are not using because they do not perceive themselves as being at risk </a:t>
            </a:r>
            <a:r>
              <a:rPr lang="en-US" sz="2000" i="1" dirty="0">
                <a:solidFill>
                  <a:srgbClr val="59595B"/>
                </a:solidFill>
                <a:latin typeface="Segoe UI"/>
                <a:cs typeface="Segoe UI"/>
              </a:rPr>
              <a:t>of becoming pregnant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1" dirty="0">
              <a:solidFill>
                <a:srgbClr val="59595B"/>
              </a:solidFill>
              <a:latin typeface="Segoe UI"/>
              <a:cs typeface="Segoe U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1" dirty="0">
                <a:solidFill>
                  <a:srgbClr val="59595B"/>
                </a:solidFill>
                <a:latin typeface="Segoe UI"/>
                <a:cs typeface="Segoe UI"/>
              </a:rPr>
              <a:t>About one in ten cited method or health concerns</a:t>
            </a:r>
            <a:r>
              <a:rPr lang="en-US" sz="2000" i="1" dirty="0">
                <a:solidFill>
                  <a:srgbClr val="59595B"/>
                </a:solidFill>
                <a:latin typeface="Segoe UI"/>
                <a:cs typeface="Segoe UI"/>
              </a:rPr>
              <a:t>, which could include side effects – real or perceived – as a reason for non-use</a:t>
            </a:r>
          </a:p>
        </p:txBody>
      </p:sp>
    </p:spTree>
    <p:extLst>
      <p:ext uri="{BB962C8B-B14F-4D97-AF65-F5344CB8AC3E}">
        <p14:creationId xmlns:p14="http://schemas.microsoft.com/office/powerpoint/2010/main" val="1869500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FE59EED1-7F08-DBF6-F7CF-8B0AB621F02C}"/>
              </a:ext>
            </a:extLst>
          </p:cNvPr>
          <p:cNvPicPr>
            <a:picLocks noChangeAspect="1"/>
          </p:cNvPicPr>
          <p:nvPr/>
        </p:nvPicPr>
        <p:blipFill>
          <a:blip r:embed="rId3">
            <a:extLst>
              <a:ext uri="{28A0092B-C50C-407E-A947-70E740481C1C}">
                <a14:useLocalDpi xmlns:a14="http://schemas.microsoft.com/office/drawing/2010/main" val="0"/>
              </a:ext>
            </a:extLst>
          </a:blip>
          <a:srcRect t="2725" b="2725"/>
          <a:stretch>
            <a:fillRect/>
          </a:stretch>
        </p:blipFill>
        <p:spPr>
          <a:xfrm>
            <a:off x="0" y="254643"/>
            <a:ext cx="7252793" cy="6018838"/>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pic>
      <p:sp>
        <p:nvSpPr>
          <p:cNvPr id="5" name="TextBox 4">
            <a:extLst>
              <a:ext uri="{FF2B5EF4-FFF2-40B4-BE49-F238E27FC236}">
                <a16:creationId xmlns:a16="http://schemas.microsoft.com/office/drawing/2014/main" id="{AA134341-C653-B1BE-16BF-08CACCEDEF5F}"/>
              </a:ext>
            </a:extLst>
          </p:cNvPr>
          <p:cNvSpPr txBox="1">
            <a:spLocks/>
          </p:cNvSpPr>
          <p:nvPr/>
        </p:nvSpPr>
        <p:spPr>
          <a:xfrm>
            <a:off x="5991502" y="2575779"/>
            <a:ext cx="5872332" cy="144655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Quality of family planning counseling</a:t>
            </a:r>
          </a:p>
        </p:txBody>
      </p:sp>
    </p:spTree>
    <p:extLst>
      <p:ext uri="{BB962C8B-B14F-4D97-AF65-F5344CB8AC3E}">
        <p14:creationId xmlns:p14="http://schemas.microsoft.com/office/powerpoint/2010/main" val="323415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4A15-D325-4944-ACB3-0A9A4962F436}"/>
              </a:ext>
            </a:extLst>
          </p:cNvPr>
          <p:cNvSpPr>
            <a:spLocks noGrp="1"/>
          </p:cNvSpPr>
          <p:nvPr>
            <p:ph type="title"/>
          </p:nvPr>
        </p:nvSpPr>
        <p:spPr>
          <a:xfrm>
            <a:off x="772297" y="949046"/>
            <a:ext cx="10647405" cy="492463"/>
          </a:xfrm>
        </p:spPr>
        <p:txBody>
          <a:bodyPr>
            <a:noAutofit/>
          </a:bodyPr>
          <a:lstStyle/>
          <a:p>
            <a:r>
              <a:rPr lang="en-US" sz="1800" b="0" i="1" dirty="0">
                <a:solidFill>
                  <a:schemeClr val="tx1"/>
                </a:solidFill>
              </a:rPr>
              <a:t>Trends in percentage of family</a:t>
            </a:r>
            <a:r>
              <a:rPr lang="en-GB" sz="1800" b="0" i="1" dirty="0">
                <a:solidFill>
                  <a:schemeClr val="tx1"/>
                </a:solidFill>
              </a:rPr>
              <a:t> planning users ages 15-49 years who were informed about other contraceptive methods</a:t>
            </a:r>
            <a:r>
              <a:rPr lang="en-US" sz="1800" b="0" i="1" dirty="0">
                <a:solidFill>
                  <a:schemeClr val="tx1"/>
                </a:solidFill>
              </a:rPr>
              <a:t> </a:t>
            </a:r>
          </a:p>
        </p:txBody>
      </p:sp>
      <p:sp>
        <p:nvSpPr>
          <p:cNvPr id="3" name="Rectangle 2">
            <a:extLst>
              <a:ext uri="{FF2B5EF4-FFF2-40B4-BE49-F238E27FC236}">
                <a16:creationId xmlns:a16="http://schemas.microsoft.com/office/drawing/2014/main" id="{38458542-9C5B-D146-B923-02952264AF0F}"/>
              </a:ext>
            </a:extLst>
          </p:cNvPr>
          <p:cNvSpPr/>
          <p:nvPr/>
        </p:nvSpPr>
        <p:spPr>
          <a:xfrm>
            <a:off x="477794" y="5702299"/>
            <a:ext cx="11236411" cy="923330"/>
          </a:xfrm>
          <a:prstGeom prst="rect">
            <a:avLst/>
          </a:prstGeom>
        </p:spPr>
        <p:txBody>
          <a:bodyPr wrap="square">
            <a:spAutoFit/>
          </a:bodyPr>
          <a:lstStyle/>
          <a:p>
            <a:r>
              <a:rPr lang="en-US" i="1" dirty="0">
                <a:latin typeface="Segoe UI" panose="020B0502040204020203" pitchFamily="34" charset="0"/>
                <a:cs typeface="Segoe UI" panose="020B0502040204020203" pitchFamily="34" charset="0"/>
              </a:rPr>
              <a:t>The proportion of FP users ages 15-49 years who </a:t>
            </a:r>
            <a:r>
              <a:rPr lang="en-US" b="1" i="1" dirty="0">
                <a:latin typeface="Segoe UI" panose="020B0502040204020203" pitchFamily="34" charset="0"/>
                <a:cs typeface="Segoe UI" panose="020B0502040204020203" pitchFamily="34" charset="0"/>
              </a:rPr>
              <a:t>were informed about others contraceptive methods </a:t>
            </a:r>
            <a:r>
              <a:rPr lang="en-US" i="1" dirty="0">
                <a:latin typeface="Segoe UI" panose="020B0502040204020203" pitchFamily="34" charset="0"/>
                <a:cs typeface="Segoe UI" panose="020B0502040204020203" pitchFamily="34" charset="0"/>
              </a:rPr>
              <a:t>showed slight increase since </a:t>
            </a:r>
            <a:r>
              <a:rPr lang="en-US" b="1" i="1" dirty="0">
                <a:latin typeface="Segoe UI" panose="020B0502040204020203" pitchFamily="34" charset="0"/>
                <a:cs typeface="Segoe UI" panose="020B0502040204020203" pitchFamily="34" charset="0"/>
              </a:rPr>
              <a:t>2019 nationally although there is regional variation</a:t>
            </a:r>
          </a:p>
          <a:p>
            <a:endParaRPr lang="en-US" i="1" dirty="0">
              <a:latin typeface="Segoe UI" panose="020B0502040204020203" pitchFamily="34" charset="0"/>
              <a:cs typeface="Segoe UI" panose="020B0502040204020203" pitchFamily="34" charset="0"/>
            </a:endParaRPr>
          </a:p>
        </p:txBody>
      </p:sp>
      <p:sp>
        <p:nvSpPr>
          <p:cNvPr id="5" name="Title 5">
            <a:extLst>
              <a:ext uri="{FF2B5EF4-FFF2-40B4-BE49-F238E27FC236}">
                <a16:creationId xmlns:a16="http://schemas.microsoft.com/office/drawing/2014/main" id="{AE9E4F9F-823C-9D40-B569-56ECD52D97DE}"/>
              </a:ext>
            </a:extLst>
          </p:cNvPr>
          <p:cNvSpPr txBox="1">
            <a:spLocks/>
          </p:cNvSpPr>
          <p:nvPr/>
        </p:nvSpPr>
        <p:spPr>
          <a:xfrm>
            <a:off x="1290637" y="315017"/>
            <a:ext cx="9610725" cy="646331"/>
          </a:xfrm>
          <a:prstGeom prst="rect">
            <a:avLst/>
          </a:prstGeom>
        </p:spPr>
        <p:txBody>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algn="ctr"/>
            <a:r>
              <a:rPr lang="en-US" sz="3200" dirty="0">
                <a:solidFill>
                  <a:schemeClr val="tx1"/>
                </a:solidFill>
                <a:latin typeface="Segoe UI" panose="020B0502040204020203" pitchFamily="34" charset="0"/>
                <a:cs typeface="Segoe UI" panose="020B0502040204020203" pitchFamily="34" charset="0"/>
              </a:rPr>
              <a:t>Regional trends: counseling on other methods</a:t>
            </a:r>
          </a:p>
        </p:txBody>
      </p:sp>
      <p:graphicFrame>
        <p:nvGraphicFramePr>
          <p:cNvPr id="8" name="Content Placeholder 7">
            <a:extLst>
              <a:ext uri="{FF2B5EF4-FFF2-40B4-BE49-F238E27FC236}">
                <a16:creationId xmlns:a16="http://schemas.microsoft.com/office/drawing/2014/main" id="{005141F5-68DE-4FD3-A226-9A20B7D8B579}"/>
              </a:ext>
            </a:extLst>
          </p:cNvPr>
          <p:cNvGraphicFramePr>
            <a:graphicFrameLocks noGrp="1"/>
          </p:cNvGraphicFramePr>
          <p:nvPr>
            <p:ph idx="1"/>
            <p:extLst>
              <p:ext uri="{D42A27DB-BD31-4B8C-83A1-F6EECF244321}">
                <p14:modId xmlns:p14="http://schemas.microsoft.com/office/powerpoint/2010/main" val="2446177682"/>
              </p:ext>
            </p:extLst>
          </p:nvPr>
        </p:nvGraphicFramePr>
        <p:xfrm>
          <a:off x="681039" y="1736943"/>
          <a:ext cx="10854469" cy="3597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153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4A15-D325-4944-ACB3-0A9A4962F436}"/>
              </a:ext>
            </a:extLst>
          </p:cNvPr>
          <p:cNvSpPr>
            <a:spLocks noGrp="1"/>
          </p:cNvSpPr>
          <p:nvPr>
            <p:ph type="title"/>
          </p:nvPr>
        </p:nvSpPr>
        <p:spPr>
          <a:xfrm>
            <a:off x="307845" y="731926"/>
            <a:ext cx="11576304" cy="521038"/>
          </a:xfrm>
        </p:spPr>
        <p:txBody>
          <a:bodyPr>
            <a:noAutofit/>
          </a:bodyPr>
          <a:lstStyle/>
          <a:p>
            <a:r>
              <a:rPr lang="en-US" sz="1800" b="0" i="1" dirty="0">
                <a:solidFill>
                  <a:schemeClr val="tx1"/>
                </a:solidFill>
              </a:rPr>
              <a:t>Trends in </a:t>
            </a:r>
            <a:r>
              <a:rPr lang="en-GB" sz="1800" b="0" i="1" dirty="0">
                <a:solidFill>
                  <a:schemeClr val="tx1"/>
                </a:solidFill>
              </a:rPr>
              <a:t>percentage of current modern family planning users age</a:t>
            </a:r>
            <a:r>
              <a:rPr lang="en-US" sz="1800" b="0" i="1" dirty="0">
                <a:solidFill>
                  <a:schemeClr val="tx1"/>
                </a:solidFill>
              </a:rPr>
              <a:t>s </a:t>
            </a:r>
            <a:r>
              <a:rPr lang="en-GB" sz="1800" b="0" i="1" dirty="0">
                <a:solidFill>
                  <a:schemeClr val="tx1"/>
                </a:solidFill>
              </a:rPr>
              <a:t> 15-49 years who were counselled on side effects</a:t>
            </a:r>
            <a:endParaRPr lang="en-US" sz="1800" b="0" i="1" dirty="0">
              <a:solidFill>
                <a:schemeClr val="tx1"/>
              </a:solidFill>
            </a:endParaRPr>
          </a:p>
        </p:txBody>
      </p:sp>
      <p:sp>
        <p:nvSpPr>
          <p:cNvPr id="3" name="Rectangle 2">
            <a:extLst>
              <a:ext uri="{FF2B5EF4-FFF2-40B4-BE49-F238E27FC236}">
                <a16:creationId xmlns:a16="http://schemas.microsoft.com/office/drawing/2014/main" id="{38458542-9C5B-D146-B923-02952264AF0F}"/>
              </a:ext>
            </a:extLst>
          </p:cNvPr>
          <p:cNvSpPr/>
          <p:nvPr/>
        </p:nvSpPr>
        <p:spPr>
          <a:xfrm>
            <a:off x="477793" y="5085150"/>
            <a:ext cx="11236411" cy="923330"/>
          </a:xfrm>
          <a:prstGeom prst="rect">
            <a:avLst/>
          </a:prstGeom>
        </p:spPr>
        <p:txBody>
          <a:bodyPr wrap="square">
            <a:spAutoFit/>
          </a:bodyPr>
          <a:lstStyle/>
          <a:p>
            <a:r>
              <a:rPr lang="en-US" i="1" dirty="0">
                <a:latin typeface="Segoe UI" panose="020B0502040204020203" pitchFamily="34" charset="0"/>
                <a:cs typeface="Segoe UI" panose="020B0502040204020203" pitchFamily="34" charset="0"/>
              </a:rPr>
              <a:t>There was a slight increase in the percentage of current FP users ages</a:t>
            </a:r>
            <a:r>
              <a:rPr lang="en-US" i="1" dirty="0">
                <a:solidFill>
                  <a:srgbClr val="FF0000"/>
                </a:solidFill>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15-49 years who were </a:t>
            </a:r>
            <a:r>
              <a:rPr lang="en-US" b="1" i="1" dirty="0">
                <a:latin typeface="Segoe UI" panose="020B0502040204020203" pitchFamily="34" charset="0"/>
                <a:cs typeface="Segoe UI" panose="020B0502040204020203" pitchFamily="34" charset="0"/>
              </a:rPr>
              <a:t>counselled on side effects</a:t>
            </a:r>
            <a:r>
              <a:rPr lang="en-US" i="1" dirty="0">
                <a:latin typeface="Segoe UI" panose="020B0502040204020203" pitchFamily="34" charset="0"/>
                <a:cs typeface="Segoe UI" panose="020B0502040204020203" pitchFamily="34" charset="0"/>
              </a:rPr>
              <a:t> in 2021 compared to 2020, ranging from the lowest in </a:t>
            </a:r>
            <a:r>
              <a:rPr lang="en-US" b="1" i="1" dirty="0">
                <a:latin typeface="Segoe UI" panose="020B0502040204020203" pitchFamily="34" charset="0"/>
                <a:cs typeface="Segoe UI" panose="020B0502040204020203" pitchFamily="34" charset="0"/>
              </a:rPr>
              <a:t>Amhara (23%) </a:t>
            </a:r>
            <a:r>
              <a:rPr lang="en-US" i="1" dirty="0">
                <a:latin typeface="Segoe UI" panose="020B0502040204020203" pitchFamily="34" charset="0"/>
                <a:cs typeface="Segoe UI" panose="020B0502040204020203" pitchFamily="34" charset="0"/>
              </a:rPr>
              <a:t>to the highest in </a:t>
            </a:r>
            <a:r>
              <a:rPr lang="en-US" b="1" i="1" dirty="0">
                <a:latin typeface="Segoe UI" panose="020B0502040204020203" pitchFamily="34" charset="0"/>
                <a:cs typeface="Segoe UI" panose="020B0502040204020203" pitchFamily="34" charset="0"/>
              </a:rPr>
              <a:t> Addis (42%)</a:t>
            </a:r>
          </a:p>
        </p:txBody>
      </p:sp>
      <p:sp>
        <p:nvSpPr>
          <p:cNvPr id="5" name="Title 5">
            <a:extLst>
              <a:ext uri="{FF2B5EF4-FFF2-40B4-BE49-F238E27FC236}">
                <a16:creationId xmlns:a16="http://schemas.microsoft.com/office/drawing/2014/main" id="{C93B43DD-9B3E-7843-824B-EC38DBDD3CCF}"/>
              </a:ext>
            </a:extLst>
          </p:cNvPr>
          <p:cNvSpPr txBox="1">
            <a:spLocks/>
          </p:cNvSpPr>
          <p:nvPr/>
        </p:nvSpPr>
        <p:spPr>
          <a:xfrm>
            <a:off x="1290635" y="183627"/>
            <a:ext cx="9610725" cy="646331"/>
          </a:xfrm>
          <a:prstGeom prst="rect">
            <a:avLst/>
          </a:prstGeom>
        </p:spPr>
        <p:txBody>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algn="ctr"/>
            <a:r>
              <a:rPr lang="en-US" sz="3200" dirty="0">
                <a:solidFill>
                  <a:schemeClr val="tx1"/>
                </a:solidFill>
                <a:latin typeface="Segoe UI" panose="020B0502040204020203" pitchFamily="34" charset="0"/>
                <a:cs typeface="Segoe UI" panose="020B0502040204020203" pitchFamily="34" charset="0"/>
              </a:rPr>
              <a:t>Regional trends: counseling on side effects</a:t>
            </a:r>
          </a:p>
        </p:txBody>
      </p:sp>
      <p:graphicFrame>
        <p:nvGraphicFramePr>
          <p:cNvPr id="8" name="Content Placeholder 7">
            <a:extLst>
              <a:ext uri="{FF2B5EF4-FFF2-40B4-BE49-F238E27FC236}">
                <a16:creationId xmlns:a16="http://schemas.microsoft.com/office/drawing/2014/main" id="{44D6591D-CE1F-4E7D-AF77-C468964F7058}"/>
              </a:ext>
            </a:extLst>
          </p:cNvPr>
          <p:cNvGraphicFramePr>
            <a:graphicFrameLocks noGrp="1"/>
          </p:cNvGraphicFramePr>
          <p:nvPr>
            <p:ph idx="1"/>
            <p:extLst>
              <p:ext uri="{D42A27DB-BD31-4B8C-83A1-F6EECF244321}">
                <p14:modId xmlns:p14="http://schemas.microsoft.com/office/powerpoint/2010/main" val="910852686"/>
              </p:ext>
            </p:extLst>
          </p:nvPr>
        </p:nvGraphicFramePr>
        <p:xfrm>
          <a:off x="477793" y="1576754"/>
          <a:ext cx="10600515"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79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80664" y="2143470"/>
            <a:ext cx="5872332" cy="40934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Key summary findings from Cohort 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40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6 months and 12 months follow-up </a:t>
            </a:r>
            <a:r>
              <a:rPr lang="en-US" sz="4000" i="1" dirty="0">
                <a:solidFill>
                  <a:srgbClr val="00667D"/>
                </a:solidFill>
                <a:latin typeface="Segoe UI" panose="020B0502040204020203" pitchFamily="34" charset="0"/>
                <a:ea typeface="Segoe UI" panose="020B0502040204020203" pitchFamily="34" charset="0"/>
                <a:cs typeface="Segoe UI" panose="020B0502040204020203" pitchFamily="34" charset="0"/>
              </a:rPr>
              <a:t>interview</a:t>
            </a:r>
            <a:r>
              <a:rPr kumimoji="0" lang="en-US" sz="40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44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0"/>
            <a:ext cx="7252793" cy="6236898"/>
          </a:xfrm>
        </p:spPr>
      </p:pic>
    </p:spTree>
    <p:extLst>
      <p:ext uri="{BB962C8B-B14F-4D97-AF65-F5344CB8AC3E}">
        <p14:creationId xmlns:p14="http://schemas.microsoft.com/office/powerpoint/2010/main" val="233209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4A15-D325-4944-ACB3-0A9A4962F436}"/>
              </a:ext>
            </a:extLst>
          </p:cNvPr>
          <p:cNvSpPr>
            <a:spLocks noGrp="1"/>
          </p:cNvSpPr>
          <p:nvPr>
            <p:ph type="title"/>
          </p:nvPr>
        </p:nvSpPr>
        <p:spPr>
          <a:xfrm>
            <a:off x="717464" y="1298237"/>
            <a:ext cx="11236411" cy="646331"/>
          </a:xfrm>
        </p:spPr>
        <p:txBody>
          <a:bodyPr>
            <a:noAutofit/>
          </a:bodyPr>
          <a:lstStyle/>
          <a:p>
            <a:r>
              <a:rPr lang="en-US" sz="1800" b="0" i="1" dirty="0">
                <a:solidFill>
                  <a:schemeClr val="tx1"/>
                </a:solidFill>
              </a:rPr>
              <a:t>Trends in percentage of current modern family planning users ages 15-49 years who were told what to do if side effects were to occur</a:t>
            </a:r>
          </a:p>
        </p:txBody>
      </p:sp>
      <p:sp>
        <p:nvSpPr>
          <p:cNvPr id="3" name="Rectangle 2">
            <a:extLst>
              <a:ext uri="{FF2B5EF4-FFF2-40B4-BE49-F238E27FC236}">
                <a16:creationId xmlns:a16="http://schemas.microsoft.com/office/drawing/2014/main" id="{38458542-9C5B-D146-B923-02952264AF0F}"/>
              </a:ext>
            </a:extLst>
          </p:cNvPr>
          <p:cNvSpPr/>
          <p:nvPr/>
        </p:nvSpPr>
        <p:spPr>
          <a:xfrm>
            <a:off x="647741" y="5559735"/>
            <a:ext cx="11236411" cy="646331"/>
          </a:xfrm>
          <a:prstGeom prst="rect">
            <a:avLst/>
          </a:prstGeom>
        </p:spPr>
        <p:txBody>
          <a:bodyPr wrap="square">
            <a:spAutoFit/>
          </a:bodyPr>
          <a:lstStyle/>
          <a:p>
            <a:r>
              <a:rPr lang="en-US" i="1" dirty="0">
                <a:latin typeface="Segoe UI" panose="020B0502040204020203" pitchFamily="34" charset="0"/>
                <a:cs typeface="Segoe UI" panose="020B0502040204020203" pitchFamily="34" charset="0"/>
              </a:rPr>
              <a:t>The percentage</a:t>
            </a:r>
            <a:r>
              <a:rPr lang="en-US" b="1" i="1"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of current modern FP users ages 15-49 who were told </a:t>
            </a:r>
            <a:r>
              <a:rPr lang="en-US" b="1" i="1" dirty="0">
                <a:latin typeface="Segoe UI" panose="020B0502040204020203" pitchFamily="34" charset="0"/>
                <a:cs typeface="Segoe UI" panose="020B0502040204020203" pitchFamily="34" charset="0"/>
              </a:rPr>
              <a:t>what to do if side effects were to occur has increased since 2019, both nationally and regionally</a:t>
            </a:r>
          </a:p>
        </p:txBody>
      </p:sp>
      <p:sp>
        <p:nvSpPr>
          <p:cNvPr id="5" name="Title 5">
            <a:extLst>
              <a:ext uri="{FF2B5EF4-FFF2-40B4-BE49-F238E27FC236}">
                <a16:creationId xmlns:a16="http://schemas.microsoft.com/office/drawing/2014/main" id="{B9AFCA3A-3877-2C47-A79F-AD1861C6BFB6}"/>
              </a:ext>
            </a:extLst>
          </p:cNvPr>
          <p:cNvSpPr txBox="1">
            <a:spLocks/>
          </p:cNvSpPr>
          <p:nvPr/>
        </p:nvSpPr>
        <p:spPr>
          <a:xfrm>
            <a:off x="115746" y="315017"/>
            <a:ext cx="12076253" cy="646331"/>
          </a:xfrm>
          <a:prstGeom prst="rect">
            <a:avLst/>
          </a:prstGeom>
        </p:spPr>
        <p:txBody>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algn="ctr"/>
            <a:r>
              <a:rPr lang="en-US" sz="3200" dirty="0">
                <a:solidFill>
                  <a:schemeClr val="tx1"/>
                </a:solidFill>
                <a:latin typeface="Segoe UI" panose="020B0502040204020203" pitchFamily="34" charset="0"/>
                <a:cs typeface="Segoe UI" panose="020B0502040204020203" pitchFamily="34" charset="0"/>
              </a:rPr>
              <a:t>Regional trends: counseling on what to do about side effects </a:t>
            </a:r>
            <a:endParaRPr lang="en-US" sz="3200" dirty="0">
              <a:solidFill>
                <a:srgbClr val="FF0000"/>
              </a:solidFill>
              <a:latin typeface="Segoe UI" panose="020B0502040204020203" pitchFamily="34" charset="0"/>
              <a:cs typeface="Segoe UI" panose="020B0502040204020203" pitchFamily="34" charset="0"/>
            </a:endParaRPr>
          </a:p>
        </p:txBody>
      </p:sp>
      <p:graphicFrame>
        <p:nvGraphicFramePr>
          <p:cNvPr id="8" name="Content Placeholder 7">
            <a:extLst>
              <a:ext uri="{FF2B5EF4-FFF2-40B4-BE49-F238E27FC236}">
                <a16:creationId xmlns:a16="http://schemas.microsoft.com/office/drawing/2014/main" id="{5459FCC8-2257-44AF-91AA-B06CF19F70B6}"/>
              </a:ext>
            </a:extLst>
          </p:cNvPr>
          <p:cNvGraphicFramePr>
            <a:graphicFrameLocks noGrp="1"/>
          </p:cNvGraphicFramePr>
          <p:nvPr>
            <p:ph idx="1"/>
            <p:extLst>
              <p:ext uri="{D42A27DB-BD31-4B8C-83A1-F6EECF244321}">
                <p14:modId xmlns:p14="http://schemas.microsoft.com/office/powerpoint/2010/main" val="1309573687"/>
              </p:ext>
            </p:extLst>
          </p:nvPr>
        </p:nvGraphicFramePr>
        <p:xfrm>
          <a:off x="681038" y="1981201"/>
          <a:ext cx="10313533" cy="342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574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1E96-E2E4-48C3-BFFF-88854E7CF4A5}"/>
              </a:ext>
            </a:extLst>
          </p:cNvPr>
          <p:cNvSpPr>
            <a:spLocks noGrp="1"/>
          </p:cNvSpPr>
          <p:nvPr>
            <p:ph type="title"/>
          </p:nvPr>
        </p:nvSpPr>
        <p:spPr>
          <a:xfrm>
            <a:off x="382385" y="305096"/>
            <a:ext cx="11233882" cy="909782"/>
          </a:xfrm>
        </p:spPr>
        <p:txBody>
          <a:bodyPr>
            <a:normAutofit/>
          </a:bodyPr>
          <a:lstStyle/>
          <a:p>
            <a:r>
              <a:rPr lang="en-US" sz="3200" b="1" dirty="0">
                <a:solidFill>
                  <a:schemeClr val="tx1"/>
                </a:solidFill>
              </a:rPr>
              <a:t>Method Information Index* - Quality of counseling</a:t>
            </a:r>
            <a:endParaRPr lang="en-US" sz="3200" dirty="0">
              <a:solidFill>
                <a:schemeClr val="tx1"/>
              </a:solidFill>
            </a:endParaRPr>
          </a:p>
        </p:txBody>
      </p:sp>
      <p:sp>
        <p:nvSpPr>
          <p:cNvPr id="5" name="Content Placeholder 4">
            <a:extLst>
              <a:ext uri="{FF2B5EF4-FFF2-40B4-BE49-F238E27FC236}">
                <a16:creationId xmlns:a16="http://schemas.microsoft.com/office/drawing/2014/main" id="{EEF1C7B9-6F0E-4C26-A3EF-9C26A25A8F9C}"/>
              </a:ext>
            </a:extLst>
          </p:cNvPr>
          <p:cNvSpPr>
            <a:spLocks noGrp="1"/>
          </p:cNvSpPr>
          <p:nvPr>
            <p:ph idx="1"/>
          </p:nvPr>
        </p:nvSpPr>
        <p:spPr>
          <a:xfrm>
            <a:off x="382385" y="530276"/>
            <a:ext cx="11233882" cy="5292076"/>
          </a:xfrm>
        </p:spPr>
        <p:txBody>
          <a:bodyPr anchor="ctr">
            <a:normAutofit lnSpcReduction="10000"/>
          </a:bodyPr>
          <a:lstStyle/>
          <a:p>
            <a:pPr marL="0" indent="0">
              <a:buNone/>
            </a:pPr>
            <a:endParaRPr lang="en-US" sz="2300" dirty="0">
              <a:solidFill>
                <a:schemeClr val="tx1"/>
              </a:solidFill>
            </a:endParaRPr>
          </a:p>
          <a:p>
            <a:pPr marL="0" indent="0">
              <a:buNone/>
            </a:pPr>
            <a:r>
              <a:rPr lang="en-US" sz="2600" dirty="0">
                <a:solidFill>
                  <a:schemeClr val="tx1"/>
                </a:solidFill>
              </a:rPr>
              <a:t>The Method Information Index </a:t>
            </a:r>
            <a:r>
              <a:rPr lang="en-US" sz="2600" b="1" dirty="0">
                <a:solidFill>
                  <a:schemeClr val="tx1"/>
                </a:solidFill>
              </a:rPr>
              <a:t>(MII) </a:t>
            </a:r>
            <a:r>
              <a:rPr lang="en-US" sz="2600" dirty="0">
                <a:solidFill>
                  <a:schemeClr val="tx1"/>
                </a:solidFill>
              </a:rPr>
              <a:t>is a </a:t>
            </a:r>
            <a:r>
              <a:rPr lang="en-US" sz="2600" b="1" dirty="0">
                <a:solidFill>
                  <a:schemeClr val="tx1"/>
                </a:solidFill>
              </a:rPr>
              <a:t>composite metric </a:t>
            </a:r>
            <a:r>
              <a:rPr lang="en-US" sz="2600" dirty="0">
                <a:solidFill>
                  <a:schemeClr val="tx1"/>
                </a:solidFill>
              </a:rPr>
              <a:t>that calculates an index as the proportion of respondents who answered “yes” to three equally weighted questions referring to </a:t>
            </a:r>
            <a:r>
              <a:rPr lang="en-US" sz="2600" b="1" dirty="0">
                <a:solidFill>
                  <a:schemeClr val="tx1"/>
                </a:solidFill>
              </a:rPr>
              <a:t>counseling information given to the client when obtaining the contraceptive method</a:t>
            </a:r>
            <a:endParaRPr lang="en-US" sz="2600" dirty="0">
              <a:solidFill>
                <a:schemeClr val="tx1"/>
              </a:solidFill>
            </a:endParaRPr>
          </a:p>
          <a:p>
            <a:pPr marL="0" indent="0">
              <a:buNone/>
            </a:pPr>
            <a:r>
              <a:rPr lang="en-US" sz="2300" dirty="0">
                <a:solidFill>
                  <a:schemeClr val="tx1"/>
                </a:solidFill>
              </a:rPr>
              <a:t>The questions are: </a:t>
            </a:r>
          </a:p>
          <a:p>
            <a:pPr marL="457200" lvl="1" indent="0">
              <a:buNone/>
            </a:pPr>
            <a:r>
              <a:rPr lang="en-US" sz="2400" i="1" dirty="0">
                <a:solidFill>
                  <a:schemeClr val="tx1"/>
                </a:solidFill>
              </a:rPr>
              <a:t>1 “Were you informed about alternative contraceptive methods?”;</a:t>
            </a:r>
          </a:p>
          <a:p>
            <a:pPr marL="457200" lvl="1" indent="0">
              <a:buNone/>
            </a:pPr>
            <a:r>
              <a:rPr lang="en-US" sz="2400" i="1" dirty="0">
                <a:solidFill>
                  <a:schemeClr val="tx1"/>
                </a:solidFill>
              </a:rPr>
              <a:t>2. “Were you informed about the side effects of each method?”; and, </a:t>
            </a:r>
          </a:p>
          <a:p>
            <a:pPr marL="457200" lvl="1" indent="0">
              <a:buNone/>
            </a:pPr>
            <a:r>
              <a:rPr lang="en-US" sz="2400" i="1" dirty="0">
                <a:solidFill>
                  <a:schemeClr val="tx1"/>
                </a:solidFill>
              </a:rPr>
              <a:t>3. “Were you told what to do if side effects were to occur?”</a:t>
            </a:r>
          </a:p>
          <a:p>
            <a:pPr marL="457200" lvl="1" indent="0">
              <a:buNone/>
            </a:pPr>
            <a:endParaRPr lang="en-US" sz="2300" b="1" dirty="0">
              <a:solidFill>
                <a:schemeClr val="tx1"/>
              </a:solidFill>
            </a:endParaRPr>
          </a:p>
          <a:p>
            <a:pPr marL="457200" lvl="1" indent="0">
              <a:buNone/>
            </a:pPr>
            <a:r>
              <a:rPr lang="en-US" sz="2300" b="1" dirty="0">
                <a:solidFill>
                  <a:schemeClr val="tx1"/>
                </a:solidFill>
              </a:rPr>
              <a:t>A fourth question “Were you told that you could switch to another method” is added to make the MII+</a:t>
            </a:r>
          </a:p>
        </p:txBody>
      </p:sp>
    </p:spTree>
    <p:extLst>
      <p:ext uri="{BB962C8B-B14F-4D97-AF65-F5344CB8AC3E}">
        <p14:creationId xmlns:p14="http://schemas.microsoft.com/office/powerpoint/2010/main" val="5830013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1E96-E2E4-48C3-BFFF-88854E7CF4A5}"/>
              </a:ext>
            </a:extLst>
          </p:cNvPr>
          <p:cNvSpPr>
            <a:spLocks noGrp="1"/>
          </p:cNvSpPr>
          <p:nvPr>
            <p:ph type="title"/>
          </p:nvPr>
        </p:nvSpPr>
        <p:spPr>
          <a:xfrm>
            <a:off x="382385" y="471546"/>
            <a:ext cx="11233882" cy="909782"/>
          </a:xfrm>
        </p:spPr>
        <p:txBody>
          <a:bodyPr>
            <a:normAutofit/>
          </a:bodyPr>
          <a:lstStyle/>
          <a:p>
            <a:r>
              <a:rPr lang="en-US" sz="3200" b="1" dirty="0">
                <a:solidFill>
                  <a:schemeClr val="tx1"/>
                </a:solidFill>
              </a:rPr>
              <a:t>Method Information Index* - Quality of counseling</a:t>
            </a:r>
            <a:endParaRPr lang="en-US" sz="3200" dirty="0">
              <a:solidFill>
                <a:schemeClr val="tx1"/>
              </a:solidFill>
            </a:endParaRPr>
          </a:p>
        </p:txBody>
      </p:sp>
      <p:sp>
        <p:nvSpPr>
          <p:cNvPr id="5" name="Content Placeholder 4">
            <a:extLst>
              <a:ext uri="{FF2B5EF4-FFF2-40B4-BE49-F238E27FC236}">
                <a16:creationId xmlns:a16="http://schemas.microsoft.com/office/drawing/2014/main" id="{EEF1C7B9-6F0E-4C26-A3EF-9C26A25A8F9C}"/>
              </a:ext>
            </a:extLst>
          </p:cNvPr>
          <p:cNvSpPr>
            <a:spLocks noGrp="1"/>
          </p:cNvSpPr>
          <p:nvPr>
            <p:ph idx="1"/>
          </p:nvPr>
        </p:nvSpPr>
        <p:spPr>
          <a:xfrm>
            <a:off x="382385" y="1381328"/>
            <a:ext cx="11233882" cy="3857263"/>
          </a:xfrm>
        </p:spPr>
        <p:txBody>
          <a:bodyPr anchor="ctr">
            <a:normAutofit/>
          </a:bodyPr>
          <a:lstStyle/>
          <a:p>
            <a:pPr>
              <a:buFont typeface="Wingdings" panose="05000000000000000000" pitchFamily="2" charset="2"/>
              <a:buChar char="§"/>
            </a:pPr>
            <a:r>
              <a:rPr lang="en-US" sz="2400" b="1" dirty="0">
                <a:solidFill>
                  <a:schemeClr val="tx1"/>
                </a:solidFill>
              </a:rPr>
              <a:t>Quality of counseling </a:t>
            </a:r>
            <a:endParaRPr lang="en-US" sz="2400" dirty="0">
              <a:solidFill>
                <a:schemeClr val="tx1"/>
              </a:solidFill>
            </a:endParaRPr>
          </a:p>
          <a:p>
            <a:pPr marL="914400" lvl="1" indent="-457200">
              <a:buClr>
                <a:schemeClr val="tx1"/>
              </a:buClr>
              <a:buFont typeface="+mj-lt"/>
              <a:buAutoNum type="arabicPeriod"/>
            </a:pPr>
            <a:r>
              <a:rPr lang="en-US" sz="2400" b="1" i="1" dirty="0">
                <a:solidFill>
                  <a:schemeClr val="tx1"/>
                </a:solidFill>
              </a:rPr>
              <a:t>“No Counseling” -</a:t>
            </a:r>
            <a:r>
              <a:rPr lang="en-US" sz="2400" i="1" dirty="0">
                <a:solidFill>
                  <a:schemeClr val="tx1"/>
                </a:solidFill>
              </a:rPr>
              <a:t> </a:t>
            </a:r>
            <a:r>
              <a:rPr lang="en-US" sz="2400" b="1" i="1" dirty="0">
                <a:solidFill>
                  <a:schemeClr val="tx1"/>
                </a:solidFill>
              </a:rPr>
              <a:t>zero/no information received across all three questions</a:t>
            </a:r>
            <a:endParaRPr lang="en-US" sz="2400" i="1" dirty="0">
              <a:solidFill>
                <a:schemeClr val="tx1"/>
              </a:solidFill>
            </a:endParaRPr>
          </a:p>
          <a:p>
            <a:pPr marL="914400" lvl="1" indent="-457200">
              <a:buClr>
                <a:schemeClr val="tx1"/>
              </a:buClr>
              <a:buFont typeface="+mj-lt"/>
              <a:buAutoNum type="arabicPeriod"/>
            </a:pPr>
            <a:r>
              <a:rPr lang="en-US" sz="2400" b="1" i="1" dirty="0">
                <a:solidFill>
                  <a:schemeClr val="tx1"/>
                </a:solidFill>
              </a:rPr>
              <a:t>“Poor Quality Counseling” - </a:t>
            </a:r>
            <a:r>
              <a:rPr lang="en-US" sz="2400" i="1" dirty="0">
                <a:solidFill>
                  <a:schemeClr val="tx1"/>
                </a:solidFill>
              </a:rPr>
              <a:t>being </a:t>
            </a:r>
            <a:r>
              <a:rPr lang="en-US" sz="2400" b="1" i="1" dirty="0">
                <a:solidFill>
                  <a:schemeClr val="tx1"/>
                </a:solidFill>
              </a:rPr>
              <a:t>informed on only one of the three indicator questions,</a:t>
            </a:r>
            <a:endParaRPr lang="en-US" sz="2400" i="1" dirty="0">
              <a:solidFill>
                <a:schemeClr val="tx1"/>
              </a:solidFill>
            </a:endParaRPr>
          </a:p>
          <a:p>
            <a:pPr marL="914400" lvl="1" indent="-457200">
              <a:buClr>
                <a:schemeClr val="tx1"/>
              </a:buClr>
              <a:buFont typeface="+mj-lt"/>
              <a:buAutoNum type="arabicPeriod"/>
            </a:pPr>
            <a:r>
              <a:rPr lang="en-US" sz="2400" b="1" i="1" dirty="0">
                <a:solidFill>
                  <a:schemeClr val="tx1"/>
                </a:solidFill>
              </a:rPr>
              <a:t>“Intermediate Quality Counseling” </a:t>
            </a:r>
            <a:r>
              <a:rPr lang="en-US" sz="2400" i="1" dirty="0">
                <a:solidFill>
                  <a:schemeClr val="tx1"/>
                </a:solidFill>
              </a:rPr>
              <a:t>informed</a:t>
            </a:r>
            <a:r>
              <a:rPr lang="en-US" sz="2400" b="1" i="1" dirty="0">
                <a:solidFill>
                  <a:schemeClr val="tx1"/>
                </a:solidFill>
              </a:rPr>
              <a:t> on two indicator questions</a:t>
            </a:r>
          </a:p>
          <a:p>
            <a:pPr marL="914400" lvl="1" indent="-457200">
              <a:buClr>
                <a:schemeClr val="tx1"/>
              </a:buClr>
              <a:buFont typeface="+mj-lt"/>
              <a:buAutoNum type="arabicPeriod"/>
            </a:pPr>
            <a:r>
              <a:rPr lang="en-US" sz="2400" b="1" i="1" dirty="0">
                <a:solidFill>
                  <a:schemeClr val="tx1"/>
                </a:solidFill>
              </a:rPr>
              <a:t>“Good Counseling” </a:t>
            </a:r>
            <a:r>
              <a:rPr lang="en-US" sz="2400" i="1" dirty="0">
                <a:solidFill>
                  <a:schemeClr val="tx1"/>
                </a:solidFill>
              </a:rPr>
              <a:t>informed </a:t>
            </a:r>
            <a:r>
              <a:rPr lang="en-US" sz="2400" b="1" i="1" dirty="0">
                <a:solidFill>
                  <a:schemeClr val="tx1"/>
                </a:solidFill>
              </a:rPr>
              <a:t>on all three indicator questions</a:t>
            </a:r>
            <a:endParaRPr lang="en-US" sz="2400" dirty="0">
              <a:solidFill>
                <a:schemeClr val="tx1"/>
              </a:solidFill>
            </a:endParaRPr>
          </a:p>
          <a:p>
            <a:pPr marL="457200" lvl="1" indent="0">
              <a:buNone/>
            </a:pPr>
            <a:endParaRPr lang="en-US" sz="2300" i="1" dirty="0">
              <a:solidFill>
                <a:schemeClr val="tx1"/>
              </a:solidFill>
            </a:endParaRPr>
          </a:p>
        </p:txBody>
      </p:sp>
      <p:pic>
        <p:nvPicPr>
          <p:cNvPr id="6" name="chart">
            <a:extLst>
              <a:ext uri="{FF2B5EF4-FFF2-40B4-BE49-F238E27FC236}">
                <a16:creationId xmlns:a16="http://schemas.microsoft.com/office/drawing/2014/main" id="{1A2AB4B8-E2F8-43C6-8932-7C241794A15E}"/>
              </a:ext>
            </a:extLst>
          </p:cNvPr>
          <p:cNvPicPr>
            <a:picLocks noChangeAspect="1"/>
          </p:cNvPicPr>
          <p:nvPr/>
        </p:nvPicPr>
        <p:blipFill>
          <a:blip r:embed="rId3"/>
          <a:stretch>
            <a:fillRect/>
          </a:stretch>
        </p:blipFill>
        <p:spPr>
          <a:xfrm>
            <a:off x="615383" y="5897086"/>
            <a:ext cx="8494333" cy="377985"/>
          </a:xfrm>
          <a:prstGeom prst="rect">
            <a:avLst/>
          </a:prstGeom>
        </p:spPr>
      </p:pic>
    </p:spTree>
    <p:extLst>
      <p:ext uri="{BB962C8B-B14F-4D97-AF65-F5344CB8AC3E}">
        <p14:creationId xmlns:p14="http://schemas.microsoft.com/office/powerpoint/2010/main" val="34701373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D285-DE81-4105-A9B5-B6F2B624E2A5}"/>
              </a:ext>
            </a:extLst>
          </p:cNvPr>
          <p:cNvSpPr>
            <a:spLocks noGrp="1"/>
          </p:cNvSpPr>
          <p:nvPr>
            <p:ph type="title"/>
          </p:nvPr>
        </p:nvSpPr>
        <p:spPr>
          <a:xfrm>
            <a:off x="680943" y="350279"/>
            <a:ext cx="10830113" cy="1116106"/>
          </a:xfrm>
        </p:spPr>
        <p:txBody>
          <a:bodyPr/>
          <a:lstStyle/>
          <a:p>
            <a:r>
              <a:rPr lang="en-US" sz="3200" dirty="0">
                <a:solidFill>
                  <a:schemeClr val="tx1"/>
                </a:solidFill>
              </a:rPr>
              <a:t>Method Information Index +</a:t>
            </a:r>
            <a:br>
              <a:rPr lang="en-US" dirty="0">
                <a:solidFill>
                  <a:schemeClr val="tx1"/>
                </a:solidFill>
              </a:rPr>
            </a:br>
            <a:r>
              <a:rPr lang="en-US" sz="1800" b="0" i="1" dirty="0">
                <a:solidFill>
                  <a:schemeClr val="tx1"/>
                </a:solidFill>
              </a:rPr>
              <a:t>Percent of women who were told about side effects, what to do about side effects, of other methods, and the possibility of switching methods </a:t>
            </a:r>
            <a:br>
              <a:rPr lang="en-US" sz="1600" b="0" i="1" dirty="0">
                <a:solidFill>
                  <a:schemeClr val="tx1"/>
                </a:solidFill>
              </a:rPr>
            </a:br>
            <a:endParaRPr lang="en-US" sz="1600" b="0" i="1" dirty="0">
              <a:solidFill>
                <a:schemeClr val="tx1"/>
              </a:solidFill>
            </a:endParaRPr>
          </a:p>
        </p:txBody>
      </p:sp>
      <p:graphicFrame>
        <p:nvGraphicFramePr>
          <p:cNvPr id="11" name="Chart 10">
            <a:extLst>
              <a:ext uri="{FF2B5EF4-FFF2-40B4-BE49-F238E27FC236}">
                <a16:creationId xmlns:a16="http://schemas.microsoft.com/office/drawing/2014/main" id="{5D55F3DC-BC6E-40B3-A66B-9FB062426E1D}"/>
              </a:ext>
            </a:extLst>
          </p:cNvPr>
          <p:cNvGraphicFramePr>
            <a:graphicFrameLocks/>
          </p:cNvGraphicFramePr>
          <p:nvPr>
            <p:extLst>
              <p:ext uri="{D42A27DB-BD31-4B8C-83A1-F6EECF244321}">
                <p14:modId xmlns:p14="http://schemas.microsoft.com/office/powerpoint/2010/main" val="214780477"/>
              </p:ext>
            </p:extLst>
          </p:nvPr>
        </p:nvGraphicFramePr>
        <p:xfrm>
          <a:off x="8108823" y="1587284"/>
          <a:ext cx="4020222" cy="423550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689F87B-939A-4043-9471-84D86CB0AB24}"/>
              </a:ext>
            </a:extLst>
          </p:cNvPr>
          <p:cNvSpPr txBox="1"/>
          <p:nvPr/>
        </p:nvSpPr>
        <p:spPr>
          <a:xfrm>
            <a:off x="451635" y="5701888"/>
            <a:ext cx="7971603" cy="646331"/>
          </a:xfrm>
          <a:prstGeom prst="rect">
            <a:avLst/>
          </a:prstGeom>
          <a:noFill/>
        </p:spPr>
        <p:txBody>
          <a:bodyPr wrap="square" rtlCol="0">
            <a:spAutoFit/>
          </a:bodyPr>
          <a:lstStyle/>
          <a:p>
            <a:r>
              <a:rPr lang="en-US" b="1" i="1" dirty="0"/>
              <a:t>Around 1 in 5 women </a:t>
            </a:r>
            <a:r>
              <a:rPr lang="en-US" i="1" dirty="0"/>
              <a:t>received </a:t>
            </a:r>
            <a:r>
              <a:rPr lang="en-US" b="1" i="1" dirty="0"/>
              <a:t>FP counseling </a:t>
            </a:r>
            <a:r>
              <a:rPr lang="en-US" i="1" dirty="0"/>
              <a:t>on all of the above four elements</a:t>
            </a:r>
          </a:p>
        </p:txBody>
      </p:sp>
      <p:graphicFrame>
        <p:nvGraphicFramePr>
          <p:cNvPr id="6" name="Chart 5">
            <a:extLst>
              <a:ext uri="{FF2B5EF4-FFF2-40B4-BE49-F238E27FC236}">
                <a16:creationId xmlns:a16="http://schemas.microsoft.com/office/drawing/2014/main" id="{629D4DCA-3A42-4869-8A79-42A779B758CE}"/>
              </a:ext>
            </a:extLst>
          </p:cNvPr>
          <p:cNvGraphicFramePr>
            <a:graphicFrameLocks/>
          </p:cNvGraphicFramePr>
          <p:nvPr>
            <p:extLst>
              <p:ext uri="{D42A27DB-BD31-4B8C-83A1-F6EECF244321}">
                <p14:modId xmlns:p14="http://schemas.microsoft.com/office/powerpoint/2010/main" val="4051829851"/>
              </p:ext>
            </p:extLst>
          </p:nvPr>
        </p:nvGraphicFramePr>
        <p:xfrm>
          <a:off x="300942" y="1466384"/>
          <a:ext cx="7738159" cy="42355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54723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4A15-D325-4944-ACB3-0A9A4962F436}"/>
              </a:ext>
            </a:extLst>
          </p:cNvPr>
          <p:cNvSpPr>
            <a:spLocks noGrp="1"/>
          </p:cNvSpPr>
          <p:nvPr>
            <p:ph type="title"/>
          </p:nvPr>
        </p:nvSpPr>
        <p:spPr>
          <a:xfrm>
            <a:off x="1527586" y="886920"/>
            <a:ext cx="9821732" cy="699883"/>
          </a:xfrm>
        </p:spPr>
        <p:txBody>
          <a:bodyPr>
            <a:noAutofit/>
          </a:bodyPr>
          <a:lstStyle/>
          <a:p>
            <a:r>
              <a:rPr lang="en-US" sz="1800" b="0" i="1" dirty="0">
                <a:solidFill>
                  <a:schemeClr val="tx1"/>
                </a:solidFill>
              </a:rPr>
              <a:t>Trends in percentage of women who received </a:t>
            </a:r>
            <a:r>
              <a:rPr lang="en-US" sz="1800" i="1" dirty="0">
                <a:solidFill>
                  <a:schemeClr val="tx1"/>
                </a:solidFill>
              </a:rPr>
              <a:t>"good counseling*“ </a:t>
            </a:r>
            <a:r>
              <a:rPr lang="en-US" sz="1800" b="0" i="1" dirty="0">
                <a:solidFill>
                  <a:schemeClr val="tx1"/>
                </a:solidFill>
              </a:rPr>
              <a:t>about modern family planning methods</a:t>
            </a:r>
          </a:p>
        </p:txBody>
      </p:sp>
      <p:sp>
        <p:nvSpPr>
          <p:cNvPr id="3" name="Rectangle 2">
            <a:extLst>
              <a:ext uri="{FF2B5EF4-FFF2-40B4-BE49-F238E27FC236}">
                <a16:creationId xmlns:a16="http://schemas.microsoft.com/office/drawing/2014/main" id="{38458542-9C5B-D146-B923-02952264AF0F}"/>
              </a:ext>
            </a:extLst>
          </p:cNvPr>
          <p:cNvSpPr/>
          <p:nvPr/>
        </p:nvSpPr>
        <p:spPr>
          <a:xfrm>
            <a:off x="681038" y="5729468"/>
            <a:ext cx="11456294" cy="923330"/>
          </a:xfrm>
          <a:prstGeom prst="rect">
            <a:avLst/>
          </a:prstGeom>
        </p:spPr>
        <p:txBody>
          <a:bodyPr wrap="square">
            <a:spAutoFit/>
          </a:bodyPr>
          <a:lstStyle/>
          <a:p>
            <a:r>
              <a:rPr lang="en-US" i="1" dirty="0">
                <a:latin typeface="Segoe UI" panose="020B0502040204020203" pitchFamily="34" charset="0"/>
                <a:cs typeface="Segoe UI" panose="020B0502040204020203" pitchFamily="34" charset="0"/>
              </a:rPr>
              <a:t>Overall, the percentage of women receiving "</a:t>
            </a:r>
            <a:r>
              <a:rPr lang="en-US" b="1" i="1" dirty="0">
                <a:latin typeface="Segoe UI" panose="020B0502040204020203" pitchFamily="34" charset="0"/>
                <a:cs typeface="Segoe UI" panose="020B0502040204020203" pitchFamily="34" charset="0"/>
              </a:rPr>
              <a:t>good counseling</a:t>
            </a:r>
            <a:r>
              <a:rPr lang="en-US" i="1" dirty="0">
                <a:latin typeface="Segoe UI" panose="020B0502040204020203" pitchFamily="34" charset="0"/>
                <a:cs typeface="Segoe UI" panose="020B0502040204020203" pitchFamily="34" charset="0"/>
              </a:rPr>
              <a:t>" is increasing since 2019 nationally</a:t>
            </a:r>
          </a:p>
          <a:p>
            <a:r>
              <a:rPr lang="en-US" sz="1600" b="1" i="1" dirty="0">
                <a:latin typeface="Segoe UI" panose="020B0502040204020203" pitchFamily="34" charset="0"/>
                <a:cs typeface="Segoe UI" panose="020B0502040204020203" pitchFamily="34" charset="0"/>
              </a:rPr>
              <a:t>*</a:t>
            </a:r>
            <a:r>
              <a:rPr lang="en-US" sz="1600" b="1" i="1" dirty="0">
                <a:solidFill>
                  <a:schemeClr val="tx1"/>
                </a:solidFill>
              </a:rPr>
              <a:t>Good Counseling - </a:t>
            </a:r>
            <a:r>
              <a:rPr lang="en-US" sz="1600" i="1" dirty="0">
                <a:solidFill>
                  <a:schemeClr val="tx1"/>
                </a:solidFill>
              </a:rPr>
              <a:t>informed </a:t>
            </a:r>
            <a:r>
              <a:rPr lang="en-US" sz="1600" b="1" i="1" dirty="0">
                <a:solidFill>
                  <a:schemeClr val="tx1"/>
                </a:solidFill>
              </a:rPr>
              <a:t>on all three indicator questions</a:t>
            </a:r>
            <a:endParaRPr lang="en-US" sz="1600" dirty="0">
              <a:solidFill>
                <a:schemeClr val="tx1"/>
              </a:solidFill>
            </a:endParaRPr>
          </a:p>
          <a:p>
            <a:endParaRPr lang="en-US" b="1" i="1" dirty="0">
              <a:latin typeface="Segoe UI" panose="020B0502040204020203" pitchFamily="34" charset="0"/>
              <a:cs typeface="Segoe UI" panose="020B0502040204020203" pitchFamily="34" charset="0"/>
            </a:endParaRPr>
          </a:p>
        </p:txBody>
      </p:sp>
      <p:sp>
        <p:nvSpPr>
          <p:cNvPr id="5" name="Title 5">
            <a:extLst>
              <a:ext uri="{FF2B5EF4-FFF2-40B4-BE49-F238E27FC236}">
                <a16:creationId xmlns:a16="http://schemas.microsoft.com/office/drawing/2014/main" id="{2F57A70E-F6BE-554D-9E5B-87CC5DE494AF}"/>
              </a:ext>
            </a:extLst>
          </p:cNvPr>
          <p:cNvSpPr txBox="1">
            <a:spLocks/>
          </p:cNvSpPr>
          <p:nvPr/>
        </p:nvSpPr>
        <p:spPr>
          <a:xfrm>
            <a:off x="1290637" y="315017"/>
            <a:ext cx="9610725" cy="646331"/>
          </a:xfrm>
          <a:prstGeom prst="rect">
            <a:avLst/>
          </a:prstGeom>
        </p:spPr>
        <p:txBody>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algn="ctr"/>
            <a:r>
              <a:rPr lang="en-US" sz="3200" dirty="0">
                <a:solidFill>
                  <a:schemeClr val="tx1"/>
                </a:solidFill>
                <a:latin typeface="Segoe UI" panose="020B0502040204020203" pitchFamily="34" charset="0"/>
                <a:cs typeface="Segoe UI" panose="020B0502040204020203" pitchFamily="34" charset="0"/>
              </a:rPr>
              <a:t>Regional trends: Good Counseling</a:t>
            </a:r>
          </a:p>
        </p:txBody>
      </p:sp>
      <p:graphicFrame>
        <p:nvGraphicFramePr>
          <p:cNvPr id="8" name="Content Placeholder 7">
            <a:extLst>
              <a:ext uri="{FF2B5EF4-FFF2-40B4-BE49-F238E27FC236}">
                <a16:creationId xmlns:a16="http://schemas.microsoft.com/office/drawing/2014/main" id="{69583B5D-0107-4FC6-9090-CDE6326657A8}"/>
              </a:ext>
            </a:extLst>
          </p:cNvPr>
          <p:cNvGraphicFramePr>
            <a:graphicFrameLocks noGrp="1"/>
          </p:cNvGraphicFramePr>
          <p:nvPr>
            <p:ph idx="1"/>
            <p:extLst>
              <p:ext uri="{D42A27DB-BD31-4B8C-83A1-F6EECF244321}">
                <p14:modId xmlns:p14="http://schemas.microsoft.com/office/powerpoint/2010/main" val="1870008037"/>
              </p:ext>
            </p:extLst>
          </p:nvPr>
        </p:nvGraphicFramePr>
        <p:xfrm>
          <a:off x="681038" y="1586804"/>
          <a:ext cx="10926132" cy="4142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0864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3F22-79FE-4011-BA91-B94938E5858C}"/>
              </a:ext>
            </a:extLst>
          </p:cNvPr>
          <p:cNvSpPr>
            <a:spLocks noGrp="1"/>
          </p:cNvSpPr>
          <p:nvPr>
            <p:ph type="title"/>
          </p:nvPr>
        </p:nvSpPr>
        <p:spPr>
          <a:xfrm>
            <a:off x="680945" y="484094"/>
            <a:ext cx="10830113" cy="532841"/>
          </a:xfrm>
        </p:spPr>
        <p:txBody>
          <a:bodyPr/>
          <a:lstStyle/>
          <a:p>
            <a:pPr algn="ctr"/>
            <a:r>
              <a:rPr lang="en-US" sz="3200" dirty="0">
                <a:solidFill>
                  <a:schemeClr val="tx1"/>
                </a:solidFill>
              </a:rPr>
              <a:t>Partner involvement in FP decisions*</a:t>
            </a:r>
          </a:p>
        </p:txBody>
      </p:sp>
      <p:graphicFrame>
        <p:nvGraphicFramePr>
          <p:cNvPr id="3" name="Chart 2">
            <a:extLst>
              <a:ext uri="{FF2B5EF4-FFF2-40B4-BE49-F238E27FC236}">
                <a16:creationId xmlns:a16="http://schemas.microsoft.com/office/drawing/2014/main" id="{C9B0FC84-920C-7B40-B74E-23D057321D81}"/>
              </a:ext>
            </a:extLst>
          </p:cNvPr>
          <p:cNvGraphicFramePr/>
          <p:nvPr/>
        </p:nvGraphicFramePr>
        <p:xfrm>
          <a:off x="1019530" y="2430061"/>
          <a:ext cx="3544081" cy="3559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3357036-710B-A44B-80FA-9FE68E15D645}"/>
              </a:ext>
            </a:extLst>
          </p:cNvPr>
          <p:cNvGraphicFramePr/>
          <p:nvPr/>
        </p:nvGraphicFramePr>
        <p:xfrm>
          <a:off x="6853806" y="2430062"/>
          <a:ext cx="3956155" cy="345062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0DCC92B-5ADC-47DD-93CC-B5D867EAFA47}"/>
              </a:ext>
            </a:extLst>
          </p:cNvPr>
          <p:cNvSpPr txBox="1"/>
          <p:nvPr/>
        </p:nvSpPr>
        <p:spPr>
          <a:xfrm>
            <a:off x="0" y="4896578"/>
            <a:ext cx="11904345" cy="1200329"/>
          </a:xfrm>
          <a:prstGeom prst="rect">
            <a:avLst/>
          </a:prstGeom>
          <a:noFill/>
        </p:spPr>
        <p:txBody>
          <a:bodyPr wrap="square" rtlCol="0">
            <a:spAutoFit/>
          </a:bodyPr>
          <a:lstStyle/>
          <a:p>
            <a:pPr marL="285750" indent="-285750">
              <a:buFont typeface="Arial" panose="020B0604020202020204" pitchFamily="34" charset="0"/>
              <a:buChar char="•"/>
            </a:pPr>
            <a:r>
              <a:rPr lang="en-US" b="1" i="1" dirty="0">
                <a:latin typeface="Segoe UI" panose="020B0502040204020203" pitchFamily="34" charset="0"/>
                <a:cs typeface="Segoe UI" panose="020B0502040204020203" pitchFamily="34" charset="0"/>
              </a:rPr>
              <a:t>Close to 1 in 10 women reported that their husband/partner does/did not know they are using a FP method</a:t>
            </a:r>
          </a:p>
          <a:p>
            <a:pPr marL="285750" indent="-285750">
              <a:buFont typeface="Arial" panose="020B0604020202020204" pitchFamily="34" charset="0"/>
              <a:buChar char="•"/>
            </a:pPr>
            <a:r>
              <a:rPr lang="en-US" b="1" i="1" dirty="0">
                <a:latin typeface="Segoe UI" panose="020B0502040204020203" pitchFamily="34" charset="0"/>
                <a:cs typeface="Segoe UI" panose="020B0502040204020203" pitchFamily="34" charset="0"/>
              </a:rPr>
              <a:t>Around 1 in 5 women </a:t>
            </a:r>
            <a:r>
              <a:rPr lang="en-US" i="1" dirty="0">
                <a:latin typeface="Segoe UI" panose="020B0502040204020203" pitchFamily="34" charset="0"/>
                <a:cs typeface="Segoe UI" panose="020B0502040204020203" pitchFamily="34" charset="0"/>
              </a:rPr>
              <a:t>discussed with their partner </a:t>
            </a:r>
            <a:r>
              <a:rPr lang="en-US" b="1" i="1" dirty="0">
                <a:latin typeface="Segoe UI" panose="020B0502040204020203" pitchFamily="34" charset="0"/>
                <a:cs typeface="Segoe UI" panose="020B0502040204020203" pitchFamily="34" charset="0"/>
              </a:rPr>
              <a:t>after</a:t>
            </a:r>
            <a:r>
              <a:rPr lang="en-US" i="1" dirty="0">
                <a:latin typeface="Segoe UI" panose="020B0502040204020203" pitchFamily="34" charset="0"/>
                <a:cs typeface="Segoe UI" panose="020B0502040204020203" pitchFamily="34" charset="0"/>
              </a:rPr>
              <a:t> using their current contraceptive method</a:t>
            </a:r>
          </a:p>
          <a:p>
            <a:endParaRPr lang="en-US" i="1" dirty="0">
              <a:latin typeface="Segoe UI" panose="020B0502040204020203" pitchFamily="34" charset="0"/>
              <a:cs typeface="Segoe UI" panose="020B0502040204020203" pitchFamily="34" charset="0"/>
            </a:endParaRPr>
          </a:p>
        </p:txBody>
      </p:sp>
      <p:graphicFrame>
        <p:nvGraphicFramePr>
          <p:cNvPr id="9" name="Chart 8">
            <a:extLst>
              <a:ext uri="{FF2B5EF4-FFF2-40B4-BE49-F238E27FC236}">
                <a16:creationId xmlns:a16="http://schemas.microsoft.com/office/drawing/2014/main" id="{23535339-484D-49FF-929F-A81FD9F40F83}"/>
              </a:ext>
            </a:extLst>
          </p:cNvPr>
          <p:cNvGraphicFramePr>
            <a:graphicFrameLocks/>
          </p:cNvGraphicFramePr>
          <p:nvPr>
            <p:extLst>
              <p:ext uri="{D42A27DB-BD31-4B8C-83A1-F6EECF244321}">
                <p14:modId xmlns:p14="http://schemas.microsoft.com/office/powerpoint/2010/main" val="2511914609"/>
              </p:ext>
            </p:extLst>
          </p:nvPr>
        </p:nvGraphicFramePr>
        <p:xfrm>
          <a:off x="379631" y="1879026"/>
          <a:ext cx="5483957" cy="35562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7648426A-4DD3-418C-9F38-3B39DFBFF851}"/>
              </a:ext>
            </a:extLst>
          </p:cNvPr>
          <p:cNvGraphicFramePr>
            <a:graphicFrameLocks/>
          </p:cNvGraphicFramePr>
          <p:nvPr>
            <p:extLst>
              <p:ext uri="{D42A27DB-BD31-4B8C-83A1-F6EECF244321}">
                <p14:modId xmlns:p14="http://schemas.microsoft.com/office/powerpoint/2010/main" val="391238093"/>
              </p:ext>
            </p:extLst>
          </p:nvPr>
        </p:nvGraphicFramePr>
        <p:xfrm>
          <a:off x="6328414" y="1095256"/>
          <a:ext cx="5483955" cy="3723001"/>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854AD2DD-F96A-85DF-1D68-FC1A632E1727}"/>
              </a:ext>
            </a:extLst>
          </p:cNvPr>
          <p:cNvSpPr txBox="1"/>
          <p:nvPr/>
        </p:nvSpPr>
        <p:spPr>
          <a:xfrm>
            <a:off x="581761" y="1140362"/>
            <a:ext cx="5483957" cy="1354217"/>
          </a:xfrm>
          <a:prstGeom prst="rect">
            <a:avLst/>
          </a:prstGeom>
          <a:noFill/>
        </p:spPr>
        <p:txBody>
          <a:bodyPr wrap="square" rtlCol="0">
            <a:spAutoFit/>
          </a:bodyPr>
          <a:lstStyle/>
          <a:p>
            <a:pPr algn="ctr" rtl="0">
              <a:defRPr sz="1600" b="0" i="1" u="none" strike="noStrike" kern="1200" spc="0" baseline="0">
                <a:solidFill>
                  <a:srgbClr val="59595B"/>
                </a:solidFill>
                <a:latin typeface="Segoe UI" panose="020B0502040204020203" pitchFamily="34" charset="0"/>
                <a:ea typeface="+mn-ea"/>
                <a:cs typeface="Segoe UI" panose="020B0502040204020203" pitchFamily="34" charset="0"/>
              </a:defRPr>
            </a:pPr>
            <a:r>
              <a:rPr lang="en-US" sz="1600" i="1" dirty="0">
                <a:solidFill>
                  <a:schemeClr val="tx1"/>
                </a:solidFill>
                <a:latin typeface="Segoe UI" panose="020B0502040204020203" pitchFamily="34" charset="0"/>
                <a:cs typeface="Segoe UI" panose="020B0502040204020203" pitchFamily="34" charset="0"/>
              </a:rPr>
              <a:t>Does/did your husband/partner know that you are/were using a FP method?</a:t>
            </a:r>
          </a:p>
          <a:p>
            <a:pPr algn="ctr" rtl="0">
              <a:defRPr sz="1600" b="0" i="1" u="none" strike="noStrike" kern="1200" spc="0" baseline="0">
                <a:solidFill>
                  <a:srgbClr val="59595B"/>
                </a:solidFill>
                <a:latin typeface="Segoe UI" panose="020B0502040204020203" pitchFamily="34" charset="0"/>
                <a:ea typeface="+mn-ea"/>
                <a:cs typeface="Segoe UI" panose="020B0502040204020203" pitchFamily="34" charset="0"/>
              </a:defRPr>
            </a:pPr>
            <a:r>
              <a:rPr lang="en-US" sz="1600" i="1" dirty="0">
                <a:solidFill>
                  <a:schemeClr val="tx1"/>
                </a:solidFill>
                <a:latin typeface="Segoe UI" panose="020B0502040204020203" pitchFamily="34" charset="0"/>
                <a:cs typeface="Segoe UI" panose="020B0502040204020203" pitchFamily="34" charset="0"/>
              </a:rPr>
              <a:t>Among users of female controlled</a:t>
            </a:r>
            <a:r>
              <a:rPr lang="en-US" sz="1600" i="1" baseline="0" dirty="0">
                <a:solidFill>
                  <a:schemeClr val="tx1"/>
                </a:solidFill>
                <a:latin typeface="Segoe UI" panose="020B0502040204020203" pitchFamily="34" charset="0"/>
                <a:cs typeface="Segoe UI" panose="020B0502040204020203" pitchFamily="34" charset="0"/>
              </a:rPr>
              <a:t> method </a:t>
            </a:r>
          </a:p>
          <a:p>
            <a:pPr algn="ctr" rtl="0">
              <a:defRPr sz="1600" b="0" i="1" u="none" strike="noStrike" kern="1200" spc="0" baseline="0">
                <a:solidFill>
                  <a:srgbClr val="59595B"/>
                </a:solidFill>
                <a:latin typeface="Segoe UI" panose="020B0502040204020203" pitchFamily="34" charset="0"/>
                <a:ea typeface="+mn-ea"/>
                <a:cs typeface="Segoe UI" panose="020B0502040204020203" pitchFamily="34" charset="0"/>
              </a:defRPr>
            </a:pPr>
            <a:r>
              <a:rPr lang="en-US" sz="1600" i="1" dirty="0">
                <a:solidFill>
                  <a:schemeClr val="tx1"/>
                </a:solidFill>
                <a:latin typeface="Segoe UI" panose="020B0502040204020203" pitchFamily="34" charset="0"/>
                <a:cs typeface="Segoe UI" panose="020B0502040204020203" pitchFamily="34" charset="0"/>
              </a:rPr>
              <a:t> (n= 1,922)</a:t>
            </a:r>
          </a:p>
          <a:p>
            <a:endParaRPr lang="en-US" dirty="0"/>
          </a:p>
        </p:txBody>
      </p:sp>
    </p:spTree>
    <p:extLst>
      <p:ext uri="{BB962C8B-B14F-4D97-AF65-F5344CB8AC3E}">
        <p14:creationId xmlns:p14="http://schemas.microsoft.com/office/powerpoint/2010/main" val="16719996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D26D218-56D0-0E45-B1F3-1B2FCD6C3B77}"/>
              </a:ext>
            </a:extLst>
          </p:cNvPr>
          <p:cNvCxnSpPr>
            <a:cxnSpLocks/>
          </p:cNvCxnSpPr>
          <p:nvPr/>
        </p:nvCxnSpPr>
        <p:spPr>
          <a:xfrm>
            <a:off x="6275444" y="1133921"/>
            <a:ext cx="0" cy="4610402"/>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55880588-0854-6141-80E3-43B1073BADC6}"/>
              </a:ext>
            </a:extLst>
          </p:cNvPr>
          <p:cNvSpPr/>
          <p:nvPr/>
        </p:nvSpPr>
        <p:spPr>
          <a:xfrm>
            <a:off x="6560877" y="1133921"/>
            <a:ext cx="5583823" cy="830997"/>
          </a:xfrm>
          <a:prstGeom prst="rect">
            <a:avLst/>
          </a:prstGeom>
        </p:spPr>
        <p:txBody>
          <a:bodyPr wrap="square">
            <a:spAutoFit/>
          </a:bodyPr>
          <a:lstStyle/>
          <a:p>
            <a:pPr algn="ctr"/>
            <a:r>
              <a:rPr lang="en-US" sz="1600" i="1" dirty="0">
                <a:latin typeface="Segoe UI" panose="020B0502040204020203" pitchFamily="34" charset="0"/>
                <a:cs typeface="Segoe UI" panose="020B0502040204020203" pitchFamily="34" charset="0"/>
              </a:rPr>
              <a:t>Percent of women who are not currently using family planning and agree with the following statements </a:t>
            </a:r>
          </a:p>
          <a:p>
            <a:pPr algn="ctr"/>
            <a:r>
              <a:rPr lang="en-US" sz="1600" i="1" dirty="0">
                <a:latin typeface="Segoe UI" panose="020B0502040204020203" pitchFamily="34" charset="0"/>
                <a:cs typeface="Segoe UI" panose="020B0502040204020203" pitchFamily="34" charset="0"/>
              </a:rPr>
              <a:t>(n=5,254)</a:t>
            </a:r>
          </a:p>
        </p:txBody>
      </p:sp>
      <p:sp>
        <p:nvSpPr>
          <p:cNvPr id="20" name="Title 1">
            <a:extLst>
              <a:ext uri="{FF2B5EF4-FFF2-40B4-BE49-F238E27FC236}">
                <a16:creationId xmlns:a16="http://schemas.microsoft.com/office/drawing/2014/main" id="{80F38B8A-0EC8-4C29-B8CE-729DC316B067}"/>
              </a:ext>
            </a:extLst>
          </p:cNvPr>
          <p:cNvSpPr>
            <a:spLocks noGrp="1"/>
          </p:cNvSpPr>
          <p:nvPr>
            <p:ph type="title"/>
          </p:nvPr>
        </p:nvSpPr>
        <p:spPr>
          <a:xfrm>
            <a:off x="681037" y="484188"/>
            <a:ext cx="10829925" cy="649733"/>
          </a:xfrm>
        </p:spPr>
        <p:txBody>
          <a:bodyPr/>
          <a:lstStyle/>
          <a:p>
            <a:pPr algn="ctr"/>
            <a:r>
              <a:rPr lang="en-US" sz="3200" dirty="0">
                <a:solidFill>
                  <a:schemeClr val="tx1"/>
                </a:solidFill>
              </a:rPr>
              <a:t>Partner involvement in FP decisions (2)</a:t>
            </a:r>
          </a:p>
        </p:txBody>
      </p:sp>
      <p:sp>
        <p:nvSpPr>
          <p:cNvPr id="3" name="TextBox 2">
            <a:extLst>
              <a:ext uri="{FF2B5EF4-FFF2-40B4-BE49-F238E27FC236}">
                <a16:creationId xmlns:a16="http://schemas.microsoft.com/office/drawing/2014/main" id="{4D430771-3B00-4209-8107-FB029EBDCAAB}"/>
              </a:ext>
            </a:extLst>
          </p:cNvPr>
          <p:cNvSpPr txBox="1"/>
          <p:nvPr/>
        </p:nvSpPr>
        <p:spPr>
          <a:xfrm>
            <a:off x="6458678" y="5262414"/>
            <a:ext cx="5246013" cy="923330"/>
          </a:xfrm>
          <a:prstGeom prst="rect">
            <a:avLst/>
          </a:prstGeom>
          <a:noFill/>
        </p:spPr>
        <p:txBody>
          <a:bodyPr wrap="square" rtlCol="0">
            <a:spAutoFit/>
          </a:bodyPr>
          <a:lstStyle/>
          <a:p>
            <a:r>
              <a:rPr lang="en-US" b="1" i="1" dirty="0">
                <a:latin typeface="Segoe UI" panose="020B0502040204020203" pitchFamily="34" charset="0"/>
                <a:cs typeface="Segoe UI" panose="020B0502040204020203" pitchFamily="34" charset="0"/>
              </a:rPr>
              <a:t>Majority of FP non-user women (68%) </a:t>
            </a:r>
            <a:r>
              <a:rPr lang="en-US" i="1" dirty="0">
                <a:latin typeface="Segoe UI" panose="020B0502040204020203" pitchFamily="34" charset="0"/>
                <a:cs typeface="Segoe UI" panose="020B0502040204020203" pitchFamily="34" charset="0"/>
              </a:rPr>
              <a:t>reported that not using family planning is mainly their decision</a:t>
            </a:r>
          </a:p>
        </p:txBody>
      </p:sp>
      <p:graphicFrame>
        <p:nvGraphicFramePr>
          <p:cNvPr id="15" name="Chart 14">
            <a:extLst>
              <a:ext uri="{FF2B5EF4-FFF2-40B4-BE49-F238E27FC236}">
                <a16:creationId xmlns:a16="http://schemas.microsoft.com/office/drawing/2014/main" id="{84A9BC40-9F07-4E1F-930E-E22F66FEE580}"/>
              </a:ext>
            </a:extLst>
          </p:cNvPr>
          <p:cNvGraphicFramePr>
            <a:graphicFrameLocks/>
          </p:cNvGraphicFramePr>
          <p:nvPr>
            <p:extLst>
              <p:ext uri="{D42A27DB-BD31-4B8C-83A1-F6EECF244321}">
                <p14:modId xmlns:p14="http://schemas.microsoft.com/office/powerpoint/2010/main" val="2757758016"/>
              </p:ext>
            </p:extLst>
          </p:nvPr>
        </p:nvGraphicFramePr>
        <p:xfrm>
          <a:off x="0" y="1133921"/>
          <a:ext cx="5990012" cy="3723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D905F0B5-515A-4C46-B359-F361896CF222}"/>
              </a:ext>
            </a:extLst>
          </p:cNvPr>
          <p:cNvGraphicFramePr>
            <a:graphicFrameLocks/>
          </p:cNvGraphicFramePr>
          <p:nvPr>
            <p:extLst>
              <p:ext uri="{D42A27DB-BD31-4B8C-83A1-F6EECF244321}">
                <p14:modId xmlns:p14="http://schemas.microsoft.com/office/powerpoint/2010/main" val="723637582"/>
              </p:ext>
            </p:extLst>
          </p:nvPr>
        </p:nvGraphicFramePr>
        <p:xfrm>
          <a:off x="6275444" y="2004698"/>
          <a:ext cx="542924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82260B3-4DBE-476B-8390-34DF96B2F86B}"/>
              </a:ext>
            </a:extLst>
          </p:cNvPr>
          <p:cNvSpPr txBox="1"/>
          <p:nvPr/>
        </p:nvSpPr>
        <p:spPr>
          <a:xfrm>
            <a:off x="79638" y="5282658"/>
            <a:ext cx="6275441" cy="923330"/>
          </a:xfrm>
          <a:prstGeom prst="rect">
            <a:avLst/>
          </a:prstGeom>
          <a:noFill/>
        </p:spPr>
        <p:txBody>
          <a:bodyPr wrap="square" rtlCol="0">
            <a:spAutoFit/>
          </a:bodyPr>
          <a:lstStyle/>
          <a:p>
            <a:r>
              <a:rPr lang="en-US" i="1" dirty="0">
                <a:latin typeface="Segoe UI" panose="020B0502040204020203" pitchFamily="34" charset="0"/>
                <a:cs typeface="Segoe UI" panose="020B0502040204020203" pitchFamily="34" charset="0"/>
              </a:rPr>
              <a:t>Largest percentage of women said </a:t>
            </a:r>
            <a:r>
              <a:rPr lang="en-US" b="1" i="1" dirty="0">
                <a:latin typeface="Segoe UI" panose="020B0502040204020203" pitchFamily="34" charset="0"/>
                <a:cs typeface="Segoe UI" panose="020B0502040204020203" pitchFamily="34" charset="0"/>
              </a:rPr>
              <a:t>'it doesn't concern him’ (38%), </a:t>
            </a:r>
            <a:r>
              <a:rPr lang="en-US" i="1" dirty="0">
                <a:latin typeface="Segoe UI" panose="020B0502040204020203" pitchFamily="34" charset="0"/>
                <a:cs typeface="Segoe UI" panose="020B0502040204020203" pitchFamily="34" charset="0"/>
              </a:rPr>
              <a:t>and </a:t>
            </a:r>
            <a:r>
              <a:rPr lang="en-US" b="1" i="1" dirty="0">
                <a:latin typeface="Segoe UI" panose="020B0502040204020203" pitchFamily="34" charset="0"/>
                <a:cs typeface="Segoe UI" panose="020B0502040204020203" pitchFamily="34" charset="0"/>
              </a:rPr>
              <a:t>‘there might be negative consequences in telling him’ (38%) </a:t>
            </a:r>
            <a:r>
              <a:rPr lang="en-US" i="1" dirty="0">
                <a:latin typeface="Segoe UI" panose="020B0502040204020203" pitchFamily="34" charset="0"/>
                <a:cs typeface="Segoe UI" panose="020B0502040204020203" pitchFamily="34" charset="0"/>
              </a:rPr>
              <a:t>as reasons for not discussing with partner</a:t>
            </a:r>
            <a:endParaRPr lang="en-US" b="1"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1351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FE59EED1-7F08-DBF6-F7CF-8B0AB621F02C}"/>
              </a:ext>
            </a:extLst>
          </p:cNvPr>
          <p:cNvPicPr>
            <a:picLocks noChangeAspect="1"/>
          </p:cNvPicPr>
          <p:nvPr/>
        </p:nvPicPr>
        <p:blipFill>
          <a:blip r:embed="rId3">
            <a:extLst>
              <a:ext uri="{28A0092B-C50C-407E-A947-70E740481C1C}">
                <a14:useLocalDpi xmlns:a14="http://schemas.microsoft.com/office/drawing/2010/main" val="0"/>
              </a:ext>
            </a:extLst>
          </a:blip>
          <a:srcRect t="2725" b="2725"/>
          <a:stretch>
            <a:fillRect/>
          </a:stretch>
        </p:blipFill>
        <p:spPr>
          <a:xfrm>
            <a:off x="0" y="254643"/>
            <a:ext cx="7252793" cy="6018838"/>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pic>
      <p:sp>
        <p:nvSpPr>
          <p:cNvPr id="5" name="TextBox 4">
            <a:extLst>
              <a:ext uri="{FF2B5EF4-FFF2-40B4-BE49-F238E27FC236}">
                <a16:creationId xmlns:a16="http://schemas.microsoft.com/office/drawing/2014/main" id="{AA134341-C653-B1BE-16BF-08CACCEDEF5F}"/>
              </a:ext>
            </a:extLst>
          </p:cNvPr>
          <p:cNvSpPr txBox="1">
            <a:spLocks/>
          </p:cNvSpPr>
          <p:nvPr/>
        </p:nvSpPr>
        <p:spPr>
          <a:xfrm>
            <a:off x="5991502" y="2575779"/>
            <a:ext cx="5872332" cy="286232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PMA Ethiopia Cross-sectional survey findings: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for 2021 Health Facilities Survey</a:t>
            </a:r>
            <a:endParaRPr kumimoji="0" lang="fr-CA" sz="3600" b="0" i="1" u="none" strike="noStrike" kern="1200" cap="none" spc="0" normalizeH="0" baseline="0" noProof="0" dirty="0">
              <a:ln>
                <a:noFill/>
              </a:ln>
              <a:solidFill>
                <a:srgbClr val="00667D"/>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13202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164" y="1308636"/>
            <a:ext cx="11211762" cy="500951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Results from the health facility survey come from data collected from a range of facilities </a:t>
            </a:r>
            <a:r>
              <a:rPr lang="en-US" sz="2400" dirty="0">
                <a:solidFill>
                  <a:srgbClr val="59595B"/>
                </a:solidFill>
                <a:latin typeface="Segoe UI" panose="020B0502040204020203" pitchFamily="34" charset="0"/>
                <a:ea typeface="Segoe UI Symbol" panose="020B0502040204020203" pitchFamily="34" charset="0"/>
                <a:cs typeface="Segoe UI" panose="020B0502040204020203" pitchFamily="34" charset="0"/>
              </a:rPr>
              <a:t>throughout the country </a:t>
            </a:r>
            <a:endParaRPr lang="fr-CA" sz="2400"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Priority indicators include:</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Stock availability </a:t>
            </a:r>
            <a:endParaRPr lang="en-US" sz="2400" i="1" dirty="0">
              <a:solidFill>
                <a:srgbClr val="59595B"/>
              </a:solidFill>
              <a:latin typeface="Segoe UI" panose="020B0502040204020203" pitchFamily="34" charset="0"/>
              <a:ea typeface="Segoe UI Symbol" panose="020B0502040204020203" pitchFamily="34" charset="0"/>
              <a:cs typeface="Segoe UI" panose="020B0502040204020203" pitchFamily="34" charset="0"/>
            </a:endParaRPr>
          </a:p>
          <a:p>
            <a:pPr marL="1257300" lvl="2" indent="-342900">
              <a:lnSpc>
                <a:spcPct val="150000"/>
              </a:lnSpc>
              <a:buFont typeface="Courier New" panose="02070309020205020404" pitchFamily="49" charset="0"/>
              <a:buChar char="o"/>
              <a:defRPr/>
            </a:pPr>
            <a:r>
              <a:rPr kumimoji="0" lang="en-US" sz="240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Contraceptive commodities</a:t>
            </a:r>
          </a:p>
          <a:p>
            <a:pPr marL="1257300" lvl="2" indent="-342900">
              <a:lnSpc>
                <a:spcPct val="150000"/>
              </a:lnSpc>
              <a:buFont typeface="Courier New" panose="02070309020205020404" pitchFamily="49" charset="0"/>
              <a:buChar char="o"/>
              <a:defRPr/>
            </a:pPr>
            <a:r>
              <a:rPr kumimoji="0" lang="en-US" sz="240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Life-saving maternal and reproductive health medicines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Provision of FP services by selected health facilities</a:t>
            </a: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a:t>
            </a:r>
          </a:p>
          <a:p>
            <a:pPr marL="1200150" marR="0" lvl="2"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2 Long-acting family planning methods</a:t>
            </a:r>
          </a:p>
          <a:p>
            <a:pPr marL="1200150" marR="0" lvl="2"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3 Short acting family planning methods</a:t>
            </a:r>
          </a:p>
        </p:txBody>
      </p:sp>
      <p:sp>
        <p:nvSpPr>
          <p:cNvPr id="7" name="TextBox 6"/>
          <p:cNvSpPr txBox="1">
            <a:spLocks/>
          </p:cNvSpPr>
          <p:nvPr/>
        </p:nvSpPr>
        <p:spPr>
          <a:xfrm>
            <a:off x="391235" y="411110"/>
            <a:ext cx="11409530"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Service Delivery Point Survey</a:t>
            </a:r>
          </a:p>
        </p:txBody>
      </p:sp>
    </p:spTree>
    <p:extLst>
      <p:ext uri="{BB962C8B-B14F-4D97-AF65-F5344CB8AC3E}">
        <p14:creationId xmlns:p14="http://schemas.microsoft.com/office/powerpoint/2010/main" val="267196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164" y="1308636"/>
            <a:ext cx="11211762" cy="4339650"/>
          </a:xfrm>
          <a:prstGeom prst="rect">
            <a:avLst/>
          </a:prstGeom>
          <a:noFill/>
        </p:spPr>
        <p:txBody>
          <a:bodyPr wrap="square" rtlCol="0">
            <a:spAutoFit/>
          </a:bodyPr>
          <a:lstStyle/>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Health posts provision of FP services</a:t>
            </a: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a:t>
            </a:r>
          </a:p>
          <a:p>
            <a:pPr marL="1200150" marR="0" lvl="2"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Offering at least four family planning methods</a:t>
            </a:r>
          </a:p>
          <a:p>
            <a:pPr marL="1200150" marR="0" lvl="2"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400" b="0" i="1" u="none" strike="noStrike" kern="1200" cap="none" spc="0" normalizeH="0" baseline="0" noProof="0" dirty="0">
                <a:ln>
                  <a:noFill/>
                </a:ln>
                <a:effectLst/>
                <a:uLnTx/>
                <a:uFillTx/>
                <a:latin typeface="Segoe UI" panose="020B0502040204020203" pitchFamily="34" charset="0"/>
                <a:ea typeface="Segoe UI Symbol" panose="020B0502040204020203" pitchFamily="34" charset="0"/>
                <a:cs typeface="Segoe UI" panose="020B0502040204020203" pitchFamily="34" charset="0"/>
              </a:rPr>
              <a:t>Staffed with at least one trained staff on implant removal on typical days and on the day of interview</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Abortion</a:t>
            </a:r>
            <a:r>
              <a:rPr kumimoji="0" lang="en-US" sz="2400" b="0"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 </a:t>
            </a:r>
            <a:r>
              <a:rPr kumimoji="0" lang="en-US" sz="2400" b="1"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services</a:t>
            </a:r>
          </a:p>
          <a:p>
            <a:pPr marL="1257300" marR="0" lvl="2"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Availability of safe-abortion or postabortion care services on </a:t>
            </a:r>
            <a:r>
              <a:rPr lang="en-US" sz="2400" i="1" dirty="0">
                <a:solidFill>
                  <a:srgbClr val="59595B"/>
                </a:solidFill>
                <a:latin typeface="Segoe UI" panose="020B0502040204020203" pitchFamily="34" charset="0"/>
                <a:ea typeface="Segoe UI Symbol" panose="020B0502040204020203" pitchFamily="34" charset="0"/>
                <a:cs typeface="Segoe UI" panose="020B0502040204020203" pitchFamily="34" charset="0"/>
              </a:rPr>
              <a:t>a </a:t>
            </a:r>
            <a:r>
              <a:rPr kumimoji="0" lang="en-US" sz="2400" b="0" i="1"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rPr>
              <a:t>regular basis </a:t>
            </a:r>
          </a:p>
          <a:p>
            <a:pPr marR="0" lvl="2"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59595B"/>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sp>
        <p:nvSpPr>
          <p:cNvPr id="7" name="TextBox 6"/>
          <p:cNvSpPr txBox="1">
            <a:spLocks/>
          </p:cNvSpPr>
          <p:nvPr/>
        </p:nvSpPr>
        <p:spPr>
          <a:xfrm>
            <a:off x="391235" y="411110"/>
            <a:ext cx="11409530"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59595B"/>
                </a:solidFill>
                <a:effectLst/>
                <a:uLnTx/>
                <a:uFillTx/>
                <a:latin typeface="Segoe UI" panose="020B0502040204020203" pitchFamily="34" charset="0"/>
                <a:ea typeface="Segoe UI" panose="020B0502040204020203" pitchFamily="34" charset="0"/>
                <a:cs typeface="Segoe UI" panose="020B0502040204020203" pitchFamily="34" charset="0"/>
              </a:rPr>
              <a:t>Priority Indicators: Service Delivery Point Survey (2)</a:t>
            </a:r>
          </a:p>
        </p:txBody>
      </p:sp>
    </p:spTree>
    <p:extLst>
      <p:ext uri="{BB962C8B-B14F-4D97-AF65-F5344CB8AC3E}">
        <p14:creationId xmlns:p14="http://schemas.microsoft.com/office/powerpoint/2010/main" val="2246248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MA2020_Template v3">
  <a:themeElements>
    <a:clrScheme name="PMA">
      <a:dk1>
        <a:srgbClr val="59595B"/>
      </a:dk1>
      <a:lt1>
        <a:sysClr val="window" lastClr="FFFFFF"/>
      </a:lt1>
      <a:dk2>
        <a:srgbClr val="0F1B4B"/>
      </a:dk2>
      <a:lt2>
        <a:srgbClr val="008869"/>
      </a:lt2>
      <a:accent1>
        <a:srgbClr val="00667D"/>
      </a:accent1>
      <a:accent2>
        <a:srgbClr val="55015B"/>
      </a:accent2>
      <a:accent3>
        <a:srgbClr val="265C9B"/>
      </a:accent3>
      <a:accent4>
        <a:srgbClr val="C3B9D9"/>
      </a:accent4>
      <a:accent5>
        <a:srgbClr val="CD2959"/>
      </a:accent5>
      <a:accent6>
        <a:srgbClr val="EDC950"/>
      </a:accent6>
      <a:hlink>
        <a:srgbClr val="00667D"/>
      </a:hlink>
      <a:folHlink>
        <a:srgbClr val="0F1B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MA2020_Template v3">
  <a:themeElements>
    <a:clrScheme name="PMA">
      <a:dk1>
        <a:srgbClr val="59595B"/>
      </a:dk1>
      <a:lt1>
        <a:sysClr val="window" lastClr="FFFFFF"/>
      </a:lt1>
      <a:dk2>
        <a:srgbClr val="0F1B4B"/>
      </a:dk2>
      <a:lt2>
        <a:srgbClr val="008869"/>
      </a:lt2>
      <a:accent1>
        <a:srgbClr val="00667D"/>
      </a:accent1>
      <a:accent2>
        <a:srgbClr val="55015B"/>
      </a:accent2>
      <a:accent3>
        <a:srgbClr val="265C9B"/>
      </a:accent3>
      <a:accent4>
        <a:srgbClr val="C3B9D9"/>
      </a:accent4>
      <a:accent5>
        <a:srgbClr val="CD2959"/>
      </a:accent5>
      <a:accent6>
        <a:srgbClr val="EDC950"/>
      </a:accent6>
      <a:hlink>
        <a:srgbClr val="00667D"/>
      </a:hlink>
      <a:folHlink>
        <a:srgbClr val="0F1B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MA2020_Template v3">
  <a:themeElements>
    <a:clrScheme name="PMA">
      <a:dk1>
        <a:srgbClr val="59595B"/>
      </a:dk1>
      <a:lt1>
        <a:sysClr val="window" lastClr="FFFFFF"/>
      </a:lt1>
      <a:dk2>
        <a:srgbClr val="0F1B4B"/>
      </a:dk2>
      <a:lt2>
        <a:srgbClr val="008869"/>
      </a:lt2>
      <a:accent1>
        <a:srgbClr val="00667D"/>
      </a:accent1>
      <a:accent2>
        <a:srgbClr val="55015B"/>
      </a:accent2>
      <a:accent3>
        <a:srgbClr val="265C9B"/>
      </a:accent3>
      <a:accent4>
        <a:srgbClr val="C3B9D9"/>
      </a:accent4>
      <a:accent5>
        <a:srgbClr val="CD2959"/>
      </a:accent5>
      <a:accent6>
        <a:srgbClr val="EDC950"/>
      </a:accent6>
      <a:hlink>
        <a:srgbClr val="00667D"/>
      </a:hlink>
      <a:folHlink>
        <a:srgbClr val="0F1B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PMA2020_Template v3">
  <a:themeElements>
    <a:clrScheme name="PMA">
      <a:dk1>
        <a:srgbClr val="59595B"/>
      </a:dk1>
      <a:lt1>
        <a:sysClr val="window" lastClr="FFFFFF"/>
      </a:lt1>
      <a:dk2>
        <a:srgbClr val="0F1B4B"/>
      </a:dk2>
      <a:lt2>
        <a:srgbClr val="008869"/>
      </a:lt2>
      <a:accent1>
        <a:srgbClr val="00667D"/>
      </a:accent1>
      <a:accent2>
        <a:srgbClr val="55015B"/>
      </a:accent2>
      <a:accent3>
        <a:srgbClr val="265C9B"/>
      </a:accent3>
      <a:accent4>
        <a:srgbClr val="C3B9D9"/>
      </a:accent4>
      <a:accent5>
        <a:srgbClr val="CD2959"/>
      </a:accent5>
      <a:accent6>
        <a:srgbClr val="EDC950"/>
      </a:accent6>
      <a:hlink>
        <a:srgbClr val="00667D"/>
      </a:hlink>
      <a:folHlink>
        <a:srgbClr val="0F1B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MA2020Ghana Template">
  <a:themeElements>
    <a:clrScheme name="Custom 7">
      <a:dk1>
        <a:srgbClr val="000000"/>
      </a:dk1>
      <a:lt1>
        <a:srgbClr val="FFFFFF"/>
      </a:lt1>
      <a:dk2>
        <a:srgbClr val="CA0005"/>
      </a:dk2>
      <a:lt2>
        <a:srgbClr val="FDD109"/>
      </a:lt2>
      <a:accent1>
        <a:srgbClr val="0C5505"/>
      </a:accent1>
      <a:accent2>
        <a:srgbClr val="335478"/>
      </a:accent2>
      <a:accent3>
        <a:srgbClr val="DA240D"/>
      </a:accent3>
      <a:accent4>
        <a:srgbClr val="405F0F"/>
      </a:accent4>
      <a:accent5>
        <a:srgbClr val="42070B"/>
      </a:accent5>
      <a:accent6>
        <a:srgbClr val="0E30A0"/>
      </a:accent6>
      <a:hlink>
        <a:srgbClr val="0000FF"/>
      </a:hlink>
      <a:folHlink>
        <a:srgbClr val="008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lcf76f155ced4ddcb4097134ff3c332f xmlns="8a42b4a7-20e7-4429-9340-3ef19fd6bd11">
      <Terms xmlns="http://schemas.microsoft.com/office/infopath/2007/PartnerControls"/>
    </lcf76f155ced4ddcb4097134ff3c332f>
    <TaxCatchAll xmlns="c9cc8627-0657-4421-aed4-503c9f416a0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7" ma:contentTypeDescription="Create a new document." ma:contentTypeScope="" ma:versionID="8cb45f09417e857d644c0579d1a166d4">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e8ab5c7b7fd882df848a07f2e95caaec"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3d7b36-c5a7-49e2-aede-ba07c0e8b9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ddcd23f-1c9b-471f-8a63-a3e6ee34f4ee}" ma:internalName="TaxCatchAll" ma:showField="CatchAllData" ma:web="c9cc8627-0657-4421-aed4-503c9f416a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93E10-5296-48F8-A08B-CC81BFCB977B}">
  <ds:schemaRefs>
    <ds:schemaRef ds:uri="http://schemas.microsoft.com/office/infopath/2007/PartnerControls"/>
    <ds:schemaRef ds:uri="http://www.w3.org/XML/1998/namespace"/>
    <ds:schemaRef ds:uri="http://purl.org/dc/terms/"/>
    <ds:schemaRef ds:uri="http://schemas.microsoft.com/office/2006/documentManagement/types"/>
    <ds:schemaRef ds:uri="8a42b4a7-20e7-4429-9340-3ef19fd6bd11"/>
    <ds:schemaRef ds:uri="c9cc8627-0657-4421-aed4-503c9f416a0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A0E41A2-6F3B-4D6E-852D-7C1FD40D355C}">
  <ds:schemaRefs>
    <ds:schemaRef ds:uri="http://schemas.microsoft.com/sharepoint/v3/contenttype/forms"/>
  </ds:schemaRefs>
</ds:datastoreItem>
</file>

<file path=customXml/itemProps3.xml><?xml version="1.0" encoding="utf-8"?>
<ds:datastoreItem xmlns:ds="http://schemas.openxmlformats.org/officeDocument/2006/customXml" ds:itemID="{958FE7E2-015F-46F8-B0ED-D48927087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12122</TotalTime>
  <Words>8868</Words>
  <Application>Microsoft Office PowerPoint</Application>
  <PresentationFormat>Widescreen</PresentationFormat>
  <Paragraphs>1340</Paragraphs>
  <Slides>118</Slides>
  <Notes>105</Notes>
  <HiddenSlides>5</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118</vt:i4>
      </vt:variant>
    </vt:vector>
  </HeadingPairs>
  <TitlesOfParts>
    <vt:vector size="142" baseType="lpstr">
      <vt:lpstr>ＭＳ Ｐゴシック</vt:lpstr>
      <vt:lpstr>Arial</vt:lpstr>
      <vt:lpstr>Arial,Italic</vt:lpstr>
      <vt:lpstr>Calibri</vt:lpstr>
      <vt:lpstr>Calibri Light</vt:lpstr>
      <vt:lpstr>Courier New</vt:lpstr>
      <vt:lpstr>Garamond</vt:lpstr>
      <vt:lpstr>Montserrat</vt:lpstr>
      <vt:lpstr>Open Sans</vt:lpstr>
      <vt:lpstr>Quattrocento Sans</vt:lpstr>
      <vt:lpstr>Segoe UI</vt:lpstr>
      <vt:lpstr>Segoe UI Symbol</vt:lpstr>
      <vt:lpstr>Symbol</vt:lpstr>
      <vt:lpstr>Times New Roman</vt:lpstr>
      <vt:lpstr>Trajan Pro</vt:lpstr>
      <vt:lpstr>Wingdings</vt:lpstr>
      <vt:lpstr>PMA2020_Template v3</vt:lpstr>
      <vt:lpstr>Custom Design</vt:lpstr>
      <vt:lpstr>2_PMA2020_Template v3</vt:lpstr>
      <vt:lpstr>1_PMA2020_Template v3</vt:lpstr>
      <vt:lpstr>3_PMA2020_Template v3</vt:lpstr>
      <vt:lpstr>4_PMA2020_Template v3</vt:lpstr>
      <vt:lpstr>PMA2020Ghana Template</vt:lpstr>
      <vt:lpstr>Office Theme</vt:lpstr>
      <vt:lpstr>PowerPoint Presentation</vt:lpstr>
      <vt:lpstr>PowerPoint Presentation</vt:lpstr>
      <vt:lpstr>PowerPoint Presentation</vt:lpstr>
      <vt:lpstr>PowerPoint Presentation</vt:lpstr>
      <vt:lpstr>Survey Implementation and Participants </vt:lpstr>
      <vt:lpstr>Survey Implementation and Participants (2) </vt:lpstr>
      <vt:lpstr>PowerPoint Presentation</vt:lpstr>
      <vt:lpstr>Overall Cohort One Survey Implementation Timeline</vt:lpstr>
      <vt:lpstr>PowerPoint Presentation</vt:lpstr>
      <vt:lpstr>What our results show: Maternal and Newborn Health</vt:lpstr>
      <vt:lpstr>PowerPoint Presentation</vt:lpstr>
      <vt:lpstr>What our results show: Postpartum Family Planning</vt:lpstr>
      <vt:lpstr>What our results show: COVID-19</vt:lpstr>
      <vt:lpstr>Additional details on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Maternity waiting home use before labor</vt:lpstr>
      <vt:lpstr>Maternity waiting home use after delivery</vt:lpstr>
      <vt:lpstr>PowerPoint Presentation</vt:lpstr>
      <vt:lpstr>Note on COVID-19 data</vt:lpstr>
      <vt:lpstr>PowerPoint Presentation</vt:lpstr>
      <vt:lpstr>PowerPoint Presentation</vt:lpstr>
      <vt:lpstr>PowerPoint Presentation</vt:lpstr>
      <vt:lpstr>PowerPoint Presentation</vt:lpstr>
      <vt:lpstr>Maternity waiting home use before labor and Postpartum Family Planning use</vt:lpstr>
      <vt:lpstr>PowerPoint Presentation</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Overview: PMA Ethiopia Panel and Cross-Section</vt:lpstr>
      <vt:lpstr>PowerPoint Presentation</vt:lpstr>
      <vt:lpstr>PowerPoint Presentation</vt:lpstr>
      <vt:lpstr>PowerPoint Presentation</vt:lpstr>
      <vt:lpstr>What our panel survey results show: Maternal health</vt:lpstr>
      <vt:lpstr>What panel survey results show: Maternal health(2)</vt:lpstr>
      <vt:lpstr>What our cross-section survey results show: Family planning</vt:lpstr>
      <vt:lpstr>What our cross-section survey results show: Family planning (2)</vt:lpstr>
      <vt:lpstr>What our cross-section survey results show: Family planning (3)</vt:lpstr>
      <vt:lpstr>What our cross-section survey results show: SDP</vt:lpstr>
      <vt:lpstr>What our cross-section survey results show: COVID-19</vt:lpstr>
      <vt:lpstr>What our cross-section survey results show: COVID-19  (2)</vt:lpstr>
      <vt:lpstr>PowerPoint Presentation</vt:lpstr>
      <vt:lpstr>PowerPoint Presentation</vt:lpstr>
      <vt:lpstr>PowerPoint Presentation</vt:lpstr>
      <vt:lpstr>PowerPoint Presentation</vt:lpstr>
      <vt:lpstr>PowerPoint Presentation</vt:lpstr>
      <vt:lpstr>Pregnancy Timing by Region Results presented for all currently pregnant women (Total n=1,572 for cohort 1 , n= 1,796 for cohort 2) </vt:lpstr>
      <vt:lpstr>Pregnancy Timing by Parity Results presented for all currently pregnant women (Total n=1,572 for cohort 1 , n= 1,796 for cohort 2) </vt:lpstr>
      <vt:lpstr>PowerPoint Presentation</vt:lpstr>
      <vt:lpstr>PowerPoint Presentation</vt:lpstr>
      <vt:lpstr>PowerPoint Presentation</vt:lpstr>
      <vt:lpstr>Composite indicator* of receipt for selected ANC components of care</vt:lpstr>
      <vt:lpstr>Receipt of 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Statistical significance of changes in regional mCPR among all women, 2020-2021</vt:lpstr>
      <vt:lpstr>Trend in married women mCPR  by age </vt:lpstr>
      <vt:lpstr>PowerPoint Presentation</vt:lpstr>
      <vt:lpstr>PowerPoint Presentation</vt:lpstr>
      <vt:lpstr>PowerPoint Presentation</vt:lpstr>
      <vt:lpstr>PowerPoint Presentation</vt:lpstr>
      <vt:lpstr>PowerPoint Presentation</vt:lpstr>
      <vt:lpstr>Trends in percentage of family planning users ages 15-49 years who were informed about other contraceptive methods </vt:lpstr>
      <vt:lpstr>Trends in percentage of current modern family planning users ages  15-49 years who were counselled on side effects</vt:lpstr>
      <vt:lpstr>Trends in percentage of current modern family planning users ages 15-49 years who were told what to do if side effects were to occur</vt:lpstr>
      <vt:lpstr>Method Information Index* - Quality of counseling</vt:lpstr>
      <vt:lpstr>Method Information Index* - Quality of counseling</vt:lpstr>
      <vt:lpstr>Method Information Index + Percent of women who were told about side effects, what to do about side effects, of other methods, and the possibility of switching methods  </vt:lpstr>
      <vt:lpstr>Trends in percentage of women who received "good counseling*“ about modern family planning methods</vt:lpstr>
      <vt:lpstr>Partner involvement in FP decisions*</vt:lpstr>
      <vt:lpstr>Partner involvement in FP decisions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Concern  about community spread COVID-19</vt:lpstr>
      <vt:lpstr>Taking COVID-19 vaccination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Lilly</dc:creator>
  <cp:lastModifiedBy>Laura Wells</cp:lastModifiedBy>
  <cp:revision>1154</cp:revision>
  <dcterms:created xsi:type="dcterms:W3CDTF">2019-10-24T11:34:25Z</dcterms:created>
  <dcterms:modified xsi:type="dcterms:W3CDTF">2022-08-17T12:06:24Z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