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50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38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Wells" initials="LW" lastIdx="1" clrIdx="0">
    <p:extLst>
      <p:ext uri="{19B8F6BF-5375-455C-9EA6-DF929625EA0E}">
        <p15:presenceInfo xmlns:p15="http://schemas.microsoft.com/office/powerpoint/2012/main" userId="S-1-5-21-200220283-296057445-522006248-109133" providerId="AD"/>
      </p:ext>
    </p:extLst>
  </p:cmAuthor>
  <p:cmAuthor id="2" name="Blake Zachary" initials="bz" lastIdx="26" clrIdx="1">
    <p:extLst>
      <p:ext uri="{19B8F6BF-5375-455C-9EA6-DF929625EA0E}">
        <p15:presenceInfo xmlns:p15="http://schemas.microsoft.com/office/powerpoint/2012/main" userId="Blake Zachary" providerId="None"/>
      </p:ext>
    </p:extLst>
  </p:cmAuthor>
  <p:cmAuthor id="3" name="Elizabeth Gummerson" initials="EG" lastIdx="2" clrIdx="2">
    <p:extLst>
      <p:ext uri="{19B8F6BF-5375-455C-9EA6-DF929625EA0E}">
        <p15:presenceInfo xmlns:p15="http://schemas.microsoft.com/office/powerpoint/2012/main" userId="S::egummer1@jh.edu::15112c62-549c-43f5-ba6c-449c1f36980f" providerId="AD"/>
      </p:ext>
    </p:extLst>
  </p:cmAuthor>
  <p:cmAuthor id="4" name="Philip Anglewicz" initials="PA" lastIdx="5" clrIdx="3">
    <p:extLst>
      <p:ext uri="{19B8F6BF-5375-455C-9EA6-DF929625EA0E}">
        <p15:presenceInfo xmlns:p15="http://schemas.microsoft.com/office/powerpoint/2012/main" userId="5973685119c84ad4" providerId="Windows Live"/>
      </p:ext>
    </p:extLst>
  </p:cmAuthor>
  <p:cmAuthor id="5" name="Microsoft Office User" initials="MOU" lastIdx="8" clrIdx="4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15B"/>
    <a:srgbClr val="931D3F"/>
    <a:srgbClr val="CD2959"/>
    <a:srgbClr val="00667D"/>
    <a:srgbClr val="4A164A"/>
    <a:srgbClr val="C3B9D9"/>
    <a:srgbClr val="EDC950"/>
    <a:srgbClr val="004E60"/>
    <a:srgbClr val="E47897"/>
    <a:srgbClr val="00B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4" autoAdjust="0"/>
    <p:restoredTop sz="83880" autoAdjust="0"/>
  </p:normalViewPr>
  <p:slideViewPr>
    <p:cSldViewPr snapToGrid="0">
      <p:cViewPr varScale="1">
        <p:scale>
          <a:sx n="96" d="100"/>
          <a:sy n="96" d="100"/>
        </p:scale>
        <p:origin x="936" y="84"/>
      </p:cViewPr>
      <p:guideLst>
        <p:guide orient="horz" pos="864"/>
        <p:guide pos="38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87"/>
    </p:cViewPr>
  </p:sorterViewPr>
  <p:notesViewPr>
    <p:cSldViewPr snapToGrid="0">
      <p:cViewPr varScale="1">
        <p:scale>
          <a:sx n="42" d="100"/>
          <a:sy n="42" d="100"/>
        </p:scale>
        <p:origin x="1970" y="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CA41A-BAF1-47E5-9EF3-7268CCD9E751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9246B-41CE-47CF-A923-039C8D765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90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64B7FA-53EB-4146-8978-0EF0612BF972}" type="datetimeFigureOut">
              <a:rPr lang="en-US" smtClean="0"/>
              <a:t>6/28/2021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C7C7D84-1976-4577-80EE-3B28DF0E40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2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301" y="2377440"/>
            <a:ext cx="5378824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301" y="3752016"/>
            <a:ext cx="5384800" cy="664537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rgbClr val="A3C2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 dirty="0"/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65851" y="228600"/>
            <a:ext cx="27432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 dirty="0"/>
          </a:p>
        </p:txBody>
      </p:sp>
      <p:sp>
        <p:nvSpPr>
          <p:cNvPr id="12" name="Rectangle 11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 dirty="0"/>
          </a:p>
        </p:txBody>
      </p:sp>
      <p:pic>
        <p:nvPicPr>
          <p:cNvPr id="13" name="Picture 12" descr="bloomberg.small.horizontal.white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4281" y="2587328"/>
            <a:ext cx="3322648" cy="1382322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9109760" y="3637391"/>
            <a:ext cx="2686488" cy="0"/>
          </a:xfrm>
          <a:prstGeom prst="line">
            <a:avLst/>
          </a:prstGeom>
          <a:ln w="3175" cmpd="sng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8960162" y="3816746"/>
            <a:ext cx="2962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pc="50" dirty="0">
                <a:solidFill>
                  <a:schemeClr val="bg1"/>
                </a:solidFill>
                <a:latin typeface="Garamond"/>
                <a:cs typeface="Garamond"/>
              </a:rPr>
              <a:t>Bill</a:t>
            </a:r>
            <a:r>
              <a:rPr lang="en-US" sz="1200" spc="50" baseline="0" dirty="0">
                <a:solidFill>
                  <a:schemeClr val="bg1"/>
                </a:solidFill>
                <a:latin typeface="Garamond"/>
                <a:cs typeface="Garamond"/>
              </a:rPr>
              <a:t> &amp; Melinda Gates Institute</a:t>
            </a:r>
          </a:p>
          <a:p>
            <a:pPr algn="ctr"/>
            <a:r>
              <a:rPr lang="en-US" sz="1000" baseline="0" dirty="0">
                <a:solidFill>
                  <a:schemeClr val="bg1"/>
                </a:solidFill>
                <a:latin typeface="Garamond"/>
                <a:cs typeface="Garamond"/>
              </a:rPr>
              <a:t>for Population and Reproductive Health</a:t>
            </a:r>
            <a:endParaRPr lang="en-US" sz="1000" dirty="0">
              <a:solidFill>
                <a:schemeClr val="bg1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80746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461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ontent Placeholder 3"/>
          <p:cNvGraphicFramePr>
            <a:graphicFrameLocks/>
          </p:cNvGraphicFramePr>
          <p:nvPr userDrawn="1"/>
        </p:nvGraphicFramePr>
        <p:xfrm>
          <a:off x="680943" y="1981200"/>
          <a:ext cx="1083011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37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851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5393680" cy="4140200"/>
          </a:xfrm>
        </p:spPr>
        <p:txBody>
          <a:bodyPr>
            <a:normAutofit/>
          </a:bodyPr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592" y="1985963"/>
            <a:ext cx="5170464" cy="4140200"/>
          </a:xfrm>
        </p:spPr>
        <p:txBody>
          <a:bodyPr>
            <a:normAutofit/>
          </a:bodyPr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233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126" y="484094"/>
            <a:ext cx="8242148" cy="516984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6" y="1200089"/>
            <a:ext cx="8239421" cy="5072607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49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8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9070848" y="228600"/>
            <a:ext cx="2743200" cy="2039113"/>
          </a:xfr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040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126" y="484094"/>
            <a:ext cx="8242148" cy="516984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508124" y="1140083"/>
            <a:ext cx="11183525" cy="5132612"/>
          </a:xfr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883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945" y="484094"/>
            <a:ext cx="108301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945" y="1981201"/>
            <a:ext cx="108301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extBox 10"/>
          <p:cNvSpPr txBox="1"/>
          <p:nvPr/>
        </p:nvSpPr>
        <p:spPr>
          <a:xfrm>
            <a:off x="352297" y="6411654"/>
            <a:ext cx="67463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0" spc="80" baseline="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BILL &amp; MELINDA GATES INSTITUTE FOR POPULATION AND REPRODUCTIVE HEALTH; JHPIEGO</a:t>
            </a:r>
            <a:endParaRPr lang="en-US" sz="900" b="0" i="0" spc="80" baseline="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22635" y="6268945"/>
            <a:ext cx="11358923" cy="0"/>
          </a:xfrm>
          <a:prstGeom prst="line">
            <a:avLst/>
          </a:prstGeom>
          <a:ln w="15875" cmpd="sng">
            <a:solidFill>
              <a:srgbClr val="4110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6A6E2B9-1A1A-4E26-907E-BB3829C1C1C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661" y="6103688"/>
            <a:ext cx="1124897" cy="869316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0"/>
            <a:ext cx="12192000" cy="230659"/>
          </a:xfrm>
          <a:prstGeom prst="rect">
            <a:avLst/>
          </a:prstGeom>
          <a:solidFill>
            <a:srgbClr val="55015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1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i="0" kern="1200">
          <a:solidFill>
            <a:schemeClr val="accent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Calibri" charset="0"/>
          <a:ea typeface="Calibri" charset="0"/>
          <a:cs typeface="Calibri" charset="0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 charset="0"/>
          <a:ea typeface="Calibri" charset="0"/>
          <a:cs typeface="Calibri" charset="0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 charset="0"/>
          <a:ea typeface="Calibri" charset="0"/>
          <a:cs typeface="Calibri" charset="0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 charset="0"/>
          <a:ea typeface="Calibri" charset="0"/>
          <a:cs typeface="Calibri" charset="0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 charset="0"/>
          <a:ea typeface="Calibri" charset="0"/>
          <a:cs typeface="Calibri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3B34ADA-DE31-4F52-90BD-3700E0F50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3693"/>
            <a:ext cx="12192000" cy="198157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254D4A1-704E-4D98-BA3B-A4284540061C}"/>
              </a:ext>
            </a:extLst>
          </p:cNvPr>
          <p:cNvSpPr/>
          <p:nvPr/>
        </p:nvSpPr>
        <p:spPr bwMode="auto">
          <a:xfrm>
            <a:off x="0" y="-7905"/>
            <a:ext cx="12192000" cy="562112"/>
          </a:xfrm>
          <a:prstGeom prst="rect">
            <a:avLst/>
          </a:prstGeom>
          <a:solidFill>
            <a:srgbClr val="55015B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63AFD9-A212-4284-91FD-69525CD30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73" y="-32658"/>
            <a:ext cx="10830113" cy="60447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PMA Survey Schedule</a:t>
            </a:r>
          </a:p>
        </p:txBody>
      </p:sp>
    </p:spTree>
    <p:extLst>
      <p:ext uri="{BB962C8B-B14F-4D97-AF65-F5344CB8AC3E}">
        <p14:creationId xmlns:p14="http://schemas.microsoft.com/office/powerpoint/2010/main" val="3539689824"/>
      </p:ext>
    </p:extLst>
  </p:cSld>
  <p:clrMapOvr>
    <a:masterClrMapping/>
  </p:clrMapOvr>
</p:sld>
</file>

<file path=ppt/theme/theme1.xml><?xml version="1.0" encoding="utf-8"?>
<a:theme xmlns:a="http://schemas.openxmlformats.org/drawingml/2006/main" name="PMA2020_Template v3">
  <a:themeElements>
    <a:clrScheme name="Custom 8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33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A70DDF10BC3D43B3CA054C42E75284" ma:contentTypeVersion="9" ma:contentTypeDescription="Create a new document." ma:contentTypeScope="" ma:versionID="29324579df3921ecefb52e35c99639eb">
  <xsd:schema xmlns:xsd="http://www.w3.org/2001/XMLSchema" xmlns:xs="http://www.w3.org/2001/XMLSchema" xmlns:p="http://schemas.microsoft.com/office/2006/metadata/properties" xmlns:ns3="024ab11b-9ba8-4805-ae7d-18054b52f237" targetNamespace="http://schemas.microsoft.com/office/2006/metadata/properties" ma:root="true" ma:fieldsID="3a2a489c16fa5d6dc99b23388c4adde0" ns3:_="">
    <xsd:import namespace="024ab11b-9ba8-4805-ae7d-18054b52f2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4ab11b-9ba8-4805-ae7d-18054b52f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D2C552-5A3D-42BF-AA28-8636E82449FB}">
  <ds:schemaRefs>
    <ds:schemaRef ds:uri="024ab11b-9ba8-4805-ae7d-18054b52f237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64E815-322E-4C79-9EBD-239DBAE97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D5EAD9-8B57-4CE3-8B1E-8289232072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4ab11b-9ba8-4805-ae7d-18054b52f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48104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Segoe UI</vt:lpstr>
      <vt:lpstr>Wingdings</vt:lpstr>
      <vt:lpstr>PMA2020_Template v3</vt:lpstr>
      <vt:lpstr>PMA Survey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Miller</dc:creator>
  <cp:lastModifiedBy>Laura Wells</cp:lastModifiedBy>
  <cp:revision>501</cp:revision>
  <cp:lastPrinted>2020-04-24T01:32:33Z</cp:lastPrinted>
  <dcterms:created xsi:type="dcterms:W3CDTF">2017-12-21T14:16:22Z</dcterms:created>
  <dcterms:modified xsi:type="dcterms:W3CDTF">2021-06-28T12:20:36Z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0x01010069A70DDF10BC3D43B3CA054C42E75284</vt:lpwstr>
  </property>
</Properties>
</file>